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24"/>
  </p:notesMasterIdLst>
  <p:sldIdLst>
    <p:sldId id="256" r:id="rId2"/>
    <p:sldId id="257" r:id="rId3"/>
    <p:sldId id="266" r:id="rId4"/>
    <p:sldId id="258" r:id="rId5"/>
    <p:sldId id="275" r:id="rId6"/>
    <p:sldId id="279" r:id="rId7"/>
    <p:sldId id="283" r:id="rId8"/>
    <p:sldId id="280" r:id="rId9"/>
    <p:sldId id="281" r:id="rId10"/>
    <p:sldId id="267" r:id="rId11"/>
    <p:sldId id="282" r:id="rId12"/>
    <p:sldId id="284" r:id="rId13"/>
    <p:sldId id="285" r:id="rId14"/>
    <p:sldId id="259" r:id="rId15"/>
    <p:sldId id="260" r:id="rId16"/>
    <p:sldId id="286" r:id="rId17"/>
    <p:sldId id="288" r:id="rId18"/>
    <p:sldId id="277" r:id="rId19"/>
    <p:sldId id="269" r:id="rId20"/>
    <p:sldId id="270" r:id="rId21"/>
    <p:sldId id="278"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0104"/>
    <a:srgbClr val="AD4F45"/>
    <a:srgbClr val="66120E"/>
    <a:srgbClr val="8F191C"/>
    <a:srgbClr val="AB0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76" autoAdjust="0"/>
    <p:restoredTop sz="83314" autoAdjust="0"/>
  </p:normalViewPr>
  <p:slideViewPr>
    <p:cSldViewPr>
      <p:cViewPr varScale="1">
        <p:scale>
          <a:sx n="95" d="100"/>
          <a:sy n="95" d="100"/>
        </p:scale>
        <p:origin x="870" y="78"/>
      </p:cViewPr>
      <p:guideLst>
        <p:guide orient="horz" pos="2160"/>
        <p:guide pos="3840"/>
      </p:guideLst>
    </p:cSldViewPr>
  </p:slideViewPr>
  <p:outlineViewPr>
    <p:cViewPr>
      <p:scale>
        <a:sx n="33" d="100"/>
        <a:sy n="33" d="100"/>
      </p:scale>
      <p:origin x="0" y="16902"/>
    </p:cViewPr>
  </p:outlineViewPr>
  <p:notesTextViewPr>
    <p:cViewPr>
      <p:scale>
        <a:sx n="100" d="100"/>
        <a:sy n="100" d="100"/>
      </p:scale>
      <p:origin x="0" y="0"/>
    </p:cViewPr>
  </p:notesTextViewPr>
  <p:sorterViewPr>
    <p:cViewPr>
      <p:scale>
        <a:sx n="100" d="100"/>
        <a:sy n="100" d="100"/>
      </p:scale>
      <p:origin x="0" y="23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47E0D1-B34A-4B7F-850B-68D01971C64C}" type="datetimeFigureOut">
              <a:rPr lang="en-US" smtClean="0"/>
              <a:pPr/>
              <a:t>4/23/2019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005365-EA54-452E-AD43-1790D0F8DD5C}" type="slidenum">
              <a:rPr lang="en-US" smtClean="0"/>
              <a:pPr/>
              <a:t>‹#›</a:t>
            </a:fld>
            <a:endParaRPr lang="en-US"/>
          </a:p>
        </p:txBody>
      </p:sp>
    </p:spTree>
    <p:extLst>
      <p:ext uri="{BB962C8B-B14F-4D97-AF65-F5344CB8AC3E}">
        <p14:creationId xmlns:p14="http://schemas.microsoft.com/office/powerpoint/2010/main" val="2707240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Tanya</a:t>
            </a:r>
          </a:p>
          <a:p>
            <a:endParaRPr lang="en-US" dirty="0"/>
          </a:p>
          <a:p>
            <a:r>
              <a:rPr lang="en-US" dirty="0"/>
              <a:t>Introduce everyone in room; Nell, Scott, Zoila, Ann, Dave, Vanessa, Sofia</a:t>
            </a:r>
          </a:p>
        </p:txBody>
      </p:sp>
      <p:sp>
        <p:nvSpPr>
          <p:cNvPr id="4" name="Slide Number Placeholder 3"/>
          <p:cNvSpPr>
            <a:spLocks noGrp="1"/>
          </p:cNvSpPr>
          <p:nvPr>
            <p:ph type="sldNum" sz="quarter" idx="5"/>
          </p:nvPr>
        </p:nvSpPr>
        <p:spPr/>
        <p:txBody>
          <a:bodyPr/>
          <a:lstStyle/>
          <a:p>
            <a:fld id="{19005365-EA54-452E-AD43-1790D0F8DD5C}" type="slidenum">
              <a:rPr lang="en-US" smtClean="0"/>
              <a:pPr/>
              <a:t>1</a:t>
            </a:fld>
            <a:endParaRPr lang="en-US"/>
          </a:p>
        </p:txBody>
      </p:sp>
    </p:spTree>
    <p:extLst>
      <p:ext uri="{BB962C8B-B14F-4D97-AF65-F5344CB8AC3E}">
        <p14:creationId xmlns:p14="http://schemas.microsoft.com/office/powerpoint/2010/main" val="351349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005365-EA54-452E-AD43-1790D0F8DD5C}" type="slidenum">
              <a:rPr lang="en-US" smtClean="0"/>
              <a:pPr/>
              <a:t>11</a:t>
            </a:fld>
            <a:endParaRPr lang="en-US"/>
          </a:p>
        </p:txBody>
      </p:sp>
    </p:spTree>
    <p:extLst>
      <p:ext uri="{BB962C8B-B14F-4D97-AF65-F5344CB8AC3E}">
        <p14:creationId xmlns:p14="http://schemas.microsoft.com/office/powerpoint/2010/main" val="4105070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our Chapter Leaders for sharing their knowledge. Now we will open up the webinar if anyone has any questions or additional examples of how their chapter utilizes their monthly reports. </a:t>
            </a:r>
          </a:p>
        </p:txBody>
      </p:sp>
      <p:sp>
        <p:nvSpPr>
          <p:cNvPr id="4" name="Slide Number Placeholder 3"/>
          <p:cNvSpPr>
            <a:spLocks noGrp="1"/>
          </p:cNvSpPr>
          <p:nvPr>
            <p:ph type="sldNum" sz="quarter" idx="5"/>
          </p:nvPr>
        </p:nvSpPr>
        <p:spPr/>
        <p:txBody>
          <a:bodyPr/>
          <a:lstStyle/>
          <a:p>
            <a:fld id="{19005365-EA54-452E-AD43-1790D0F8DD5C}" type="slidenum">
              <a:rPr lang="en-US" smtClean="0"/>
              <a:pPr/>
              <a:t>20</a:t>
            </a:fld>
            <a:endParaRPr lang="en-US"/>
          </a:p>
        </p:txBody>
      </p:sp>
    </p:spTree>
    <p:extLst>
      <p:ext uri="{BB962C8B-B14F-4D97-AF65-F5344CB8AC3E}">
        <p14:creationId xmlns:p14="http://schemas.microsoft.com/office/powerpoint/2010/main" val="3081723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Tanya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Thing to add-please mute yourself during the duration of this webinar. If you have any questions please feel free to add your question to the chat or please save your questions for after our guest speakers during the questions section of the webinar. </a:t>
            </a:r>
          </a:p>
          <a:p>
            <a:endParaRPr lang="en-US" dirty="0"/>
          </a:p>
        </p:txBody>
      </p:sp>
      <p:sp>
        <p:nvSpPr>
          <p:cNvPr id="4" name="Slide Number Placeholder 3"/>
          <p:cNvSpPr>
            <a:spLocks noGrp="1"/>
          </p:cNvSpPr>
          <p:nvPr>
            <p:ph type="sldNum" sz="quarter" idx="5"/>
          </p:nvPr>
        </p:nvSpPr>
        <p:spPr/>
        <p:txBody>
          <a:bodyPr/>
          <a:lstStyle/>
          <a:p>
            <a:fld id="{19005365-EA54-452E-AD43-1790D0F8DD5C}" type="slidenum">
              <a:rPr lang="en-US" smtClean="0"/>
              <a:pPr/>
              <a:t>2</a:t>
            </a:fld>
            <a:endParaRPr lang="en-US"/>
          </a:p>
        </p:txBody>
      </p:sp>
    </p:spTree>
    <p:extLst>
      <p:ext uri="{BB962C8B-B14F-4D97-AF65-F5344CB8AC3E}">
        <p14:creationId xmlns:p14="http://schemas.microsoft.com/office/powerpoint/2010/main" val="801252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005365-EA54-452E-AD43-1790D0F8DD5C}" type="slidenum">
              <a:rPr lang="en-US" smtClean="0"/>
              <a:pPr/>
              <a:t>3</a:t>
            </a:fld>
            <a:endParaRPr lang="en-US"/>
          </a:p>
        </p:txBody>
      </p:sp>
    </p:spTree>
    <p:extLst>
      <p:ext uri="{BB962C8B-B14F-4D97-AF65-F5344CB8AC3E}">
        <p14:creationId xmlns:p14="http://schemas.microsoft.com/office/powerpoint/2010/main" val="2042420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High-level overview of what we will be going in detail in the upcoming slides.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We’ll be going over the 1. Chapter Member Count 2. Chapter Roster and 3. Chapter Division Collaboration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9005365-EA54-452E-AD43-1790D0F8DD5C}" type="slidenum">
              <a:rPr lang="en-US" smtClean="0"/>
              <a:pPr/>
              <a:t>5</a:t>
            </a:fld>
            <a:endParaRPr lang="en-US"/>
          </a:p>
        </p:txBody>
      </p:sp>
    </p:spTree>
    <p:extLst>
      <p:ext uri="{BB962C8B-B14F-4D97-AF65-F5344CB8AC3E}">
        <p14:creationId xmlns:p14="http://schemas.microsoft.com/office/powerpoint/2010/main" val="4021590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The first report is a High level overview of demographics in your chapter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This report provides high level information that can be used for your board meetings.</a:t>
            </a:r>
          </a:p>
          <a:p>
            <a:endParaRPr lang="en-US" dirty="0"/>
          </a:p>
          <a:p>
            <a:r>
              <a:rPr lang="en-US" b="1" dirty="0"/>
              <a:t>For example</a:t>
            </a:r>
            <a:r>
              <a:rPr lang="en-US" dirty="0"/>
              <a:t>, “50 percent of our members are government, how can we strategize to recruit corporate members”</a:t>
            </a:r>
          </a:p>
        </p:txBody>
      </p:sp>
      <p:sp>
        <p:nvSpPr>
          <p:cNvPr id="4" name="Slide Number Placeholder 3"/>
          <p:cNvSpPr>
            <a:spLocks noGrp="1"/>
          </p:cNvSpPr>
          <p:nvPr>
            <p:ph type="sldNum" sz="quarter" idx="5"/>
          </p:nvPr>
        </p:nvSpPr>
        <p:spPr/>
        <p:txBody>
          <a:bodyPr/>
          <a:lstStyle/>
          <a:p>
            <a:fld id="{19005365-EA54-452E-AD43-1790D0F8DD5C}" type="slidenum">
              <a:rPr lang="en-US" smtClean="0"/>
              <a:pPr/>
              <a:t>6</a:t>
            </a:fld>
            <a:endParaRPr lang="en-US"/>
          </a:p>
        </p:txBody>
      </p:sp>
    </p:spTree>
    <p:extLst>
      <p:ext uri="{BB962C8B-B14F-4D97-AF65-F5344CB8AC3E}">
        <p14:creationId xmlns:p14="http://schemas.microsoft.com/office/powerpoint/2010/main" val="380140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MENTION </a:t>
            </a:r>
            <a:r>
              <a:rPr lang="en-US" b="0" dirty="0">
                <a:solidFill>
                  <a:srgbClr val="FF0000"/>
                </a:solidFill>
              </a:rPr>
              <a:t>“and t</a:t>
            </a:r>
            <a:r>
              <a:rPr lang="en-US" dirty="0"/>
              <a:t>his is just a SAMPLE roster; not actual data”</a:t>
            </a:r>
          </a:p>
          <a:p>
            <a:endParaRPr lang="en-US" dirty="0"/>
          </a:p>
          <a:p>
            <a:pPr marL="171450" indent="-171450">
              <a:buFontTx/>
              <a:buChar char="-"/>
            </a:pPr>
            <a:r>
              <a:rPr lang="en-US" b="1" dirty="0"/>
              <a:t>Product Name </a:t>
            </a:r>
            <a:r>
              <a:rPr lang="en-US" dirty="0"/>
              <a:t>is the same as Membership Type ex: Govt, Individual, Corporate etc.</a:t>
            </a:r>
          </a:p>
          <a:p>
            <a:pPr marL="171450" indent="-171450">
              <a:buFontTx/>
              <a:buChar char="-"/>
            </a:pPr>
            <a:r>
              <a:rPr lang="en-US" b="1" dirty="0"/>
              <a:t>Title: </a:t>
            </a:r>
            <a:r>
              <a:rPr lang="en-US" dirty="0"/>
              <a:t>You can get an idea of who you can reach out to for sponsorship opportunities. </a:t>
            </a:r>
          </a:p>
        </p:txBody>
      </p:sp>
      <p:sp>
        <p:nvSpPr>
          <p:cNvPr id="4" name="Slide Number Placeholder 3"/>
          <p:cNvSpPr>
            <a:spLocks noGrp="1"/>
          </p:cNvSpPr>
          <p:nvPr>
            <p:ph type="sldNum" sz="quarter" idx="5"/>
          </p:nvPr>
        </p:nvSpPr>
        <p:spPr/>
        <p:txBody>
          <a:bodyPr/>
          <a:lstStyle/>
          <a:p>
            <a:fld id="{19005365-EA54-452E-AD43-1790D0F8DD5C}" type="slidenum">
              <a:rPr lang="en-US" smtClean="0"/>
              <a:pPr/>
              <a:t>7</a:t>
            </a:fld>
            <a:endParaRPr lang="en-US"/>
          </a:p>
        </p:txBody>
      </p:sp>
    </p:spTree>
    <p:extLst>
      <p:ext uri="{BB962C8B-B14F-4D97-AF65-F5344CB8AC3E}">
        <p14:creationId xmlns:p14="http://schemas.microsoft.com/office/powerpoint/2010/main" val="3300008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If the </a:t>
            </a:r>
            <a:r>
              <a:rPr lang="en-US" b="1" dirty="0"/>
              <a:t>email consent </a:t>
            </a:r>
            <a:r>
              <a:rPr lang="en-US" dirty="0"/>
              <a:t>column says no, exclude them from emails. </a:t>
            </a:r>
          </a:p>
          <a:p>
            <a:pPr marL="171450" indent="-171450">
              <a:buFontTx/>
              <a:buChar char="-"/>
            </a:pPr>
            <a:r>
              <a:rPr lang="en-US" dirty="0"/>
              <a:t>And speaking of emails, our team has created the </a:t>
            </a:r>
            <a:r>
              <a:rPr lang="en-US" b="1" dirty="0"/>
              <a:t>Chapter Event Email Request </a:t>
            </a:r>
            <a:r>
              <a:rPr lang="en-US" dirty="0"/>
              <a:t>form so that we can help promote your events/meetings.</a:t>
            </a:r>
          </a:p>
          <a:p>
            <a:pPr marL="171450" indent="-171450">
              <a:buFontTx/>
              <a:buChar char="-"/>
            </a:pPr>
            <a:r>
              <a:rPr lang="en-US" b="1" dirty="0"/>
              <a:t>Join date- </a:t>
            </a:r>
            <a:r>
              <a:rPr lang="en-US" dirty="0"/>
              <a:t>You can see new members coming in and you can send a quick email welcoming them to your chapter or any sort of outreach and invite them to your upcoming events.</a:t>
            </a:r>
          </a:p>
          <a:p>
            <a:pPr marL="171450" indent="-171450">
              <a:buFontTx/>
              <a:buChar char="-"/>
            </a:pPr>
            <a:r>
              <a:rPr lang="en-US" b="1" dirty="0"/>
              <a:t>Expire Date- </a:t>
            </a:r>
            <a:r>
              <a:rPr lang="en-US" dirty="0"/>
              <a:t>Outreach to those expiring and please feel free to send them our way and we will help the renew.</a:t>
            </a:r>
          </a:p>
        </p:txBody>
      </p:sp>
      <p:sp>
        <p:nvSpPr>
          <p:cNvPr id="4" name="Slide Number Placeholder 3"/>
          <p:cNvSpPr>
            <a:spLocks noGrp="1"/>
          </p:cNvSpPr>
          <p:nvPr>
            <p:ph type="sldNum" sz="quarter" idx="5"/>
          </p:nvPr>
        </p:nvSpPr>
        <p:spPr/>
        <p:txBody>
          <a:bodyPr/>
          <a:lstStyle/>
          <a:p>
            <a:fld id="{19005365-EA54-452E-AD43-1790D0F8DD5C}" type="slidenum">
              <a:rPr lang="en-US" smtClean="0"/>
              <a:pPr/>
              <a:t>8</a:t>
            </a:fld>
            <a:endParaRPr lang="en-US"/>
          </a:p>
        </p:txBody>
      </p:sp>
    </p:spTree>
    <p:extLst>
      <p:ext uri="{BB962C8B-B14F-4D97-AF65-F5344CB8AC3E}">
        <p14:creationId xmlns:p14="http://schemas.microsoft.com/office/powerpoint/2010/main" val="255319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heard you at the Leadership conference and wanted to provide a report that will strengthen the communication between chapters and Divisions!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Know which of your chapter members are involved in </a:t>
            </a:r>
            <a:r>
              <a:rPr lang="en-US" sz="1200" b="1" dirty="0"/>
              <a:t>Division leadership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dirty="0"/>
              <a:t>This reports includes people that have your chapter listed as secondary and tertiary. People can be a part of more than on </a:t>
            </a:r>
            <a:r>
              <a:rPr lang="en-US" sz="1200" b="1"/>
              <a:t>e chapter.</a:t>
            </a:r>
            <a:endParaRPr lang="en-US" sz="1200" b="1"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19005365-EA54-452E-AD43-1790D0F8DD5C}" type="slidenum">
              <a:rPr lang="en-US" smtClean="0"/>
              <a:pPr/>
              <a:t>9</a:t>
            </a:fld>
            <a:endParaRPr lang="en-US"/>
          </a:p>
        </p:txBody>
      </p:sp>
    </p:spTree>
    <p:extLst>
      <p:ext uri="{BB962C8B-B14F-4D97-AF65-F5344CB8AC3E}">
        <p14:creationId xmlns:p14="http://schemas.microsoft.com/office/powerpoint/2010/main" val="1053710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005365-EA54-452E-AD43-1790D0F8DD5C}" type="slidenum">
              <a:rPr lang="en-US" smtClean="0"/>
              <a:pPr/>
              <a:t>10</a:t>
            </a:fld>
            <a:endParaRPr lang="en-US"/>
          </a:p>
        </p:txBody>
      </p:sp>
    </p:spTree>
    <p:extLst>
      <p:ext uri="{BB962C8B-B14F-4D97-AF65-F5344CB8AC3E}">
        <p14:creationId xmlns:p14="http://schemas.microsoft.com/office/powerpoint/2010/main" val="520922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lstStyle>
            <a:lvl1pPr>
              <a:defRPr b="1">
                <a:solidFill>
                  <a:srgbClr val="AB0003"/>
                </a:solidFill>
              </a:defRPr>
            </a:lvl1pPr>
          </a:lstStyle>
          <a:p>
            <a:r>
              <a:rPr lang="en-US" dirty="0"/>
              <a:t>CLICK TO EDIT MASTER TITLE STYLE</a:t>
            </a:r>
          </a:p>
        </p:txBody>
      </p:sp>
      <p:sp>
        <p:nvSpPr>
          <p:cNvPr id="3" name="Subtitle 2"/>
          <p:cNvSpPr>
            <a:spLocks noGrp="1"/>
          </p:cNvSpPr>
          <p:nvPr>
            <p:ph type="subTitle" idx="1"/>
          </p:nvPr>
        </p:nvSpPr>
        <p:spPr>
          <a:xfrm>
            <a:off x="1828800" y="36576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9D51638-D0E2-4839-B13A-24BF466AABA9}" type="datetime1">
              <a:rPr lang="en-US" smtClean="0"/>
              <a:pPr/>
              <a:t>4/23/2019</a:t>
            </a:fld>
            <a:endParaRPr lang="en-US"/>
          </a:p>
        </p:txBody>
      </p:sp>
    </p:spTree>
    <p:extLst>
      <p:ext uri="{BB962C8B-B14F-4D97-AF65-F5344CB8AC3E}">
        <p14:creationId xmlns:p14="http://schemas.microsoft.com/office/powerpoint/2010/main" val="67358448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lvl1pPr>
              <a:defRPr>
                <a:solidFill>
                  <a:srgbClr val="AB0003"/>
                </a:solidFill>
              </a:defRPr>
            </a:lvl1pPr>
          </a:lstStyle>
          <a:p>
            <a:r>
              <a:rPr lang="en-US" dirty="0"/>
              <a:t>CLICK TO EDIT </a:t>
            </a:r>
            <a:br>
              <a:rPr lang="en-US" dirty="0"/>
            </a:br>
            <a:r>
              <a:rPr lang="en-US" dirty="0"/>
              <a:t>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923F8-84AA-449D-9667-7BB544FECF54}" type="datetime1">
              <a:rPr lang="en-US" smtClean="0"/>
              <a:pPr/>
              <a:t>4/23/2019</a:t>
            </a:fld>
            <a:endParaRPr lang="en-US"/>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51436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39"/>
            <a:ext cx="1422400" cy="5851525"/>
          </a:xfrm>
        </p:spPr>
        <p:txBody>
          <a:bodyPr vert="eaVert"/>
          <a:lstStyle>
            <a:lvl1pPr>
              <a:defRPr>
                <a:solidFill>
                  <a:srgbClr val="AB0003"/>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18A978-F449-47AF-B3D0-B13F162C6AF6}" type="datetime1">
              <a:rPr lang="en-US" smtClean="0"/>
              <a:pPr/>
              <a:t>4/23/2019</a:t>
            </a:fld>
            <a:endParaRPr lang="en-US"/>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18396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lvl1pPr>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325C21B-3258-4293-8AD7-7489A94AFFD4}" type="datetime1">
              <a:rPr lang="en-US" smtClean="0"/>
              <a:pPr/>
              <a:t>4/23/2019</a:t>
            </a:fld>
            <a:endParaRPr lang="en-US"/>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CD64BFC3-983F-4B0A-9A55-84A85105ADC0}" type="slidenum">
              <a:rPr lang="en-US" smtClean="0"/>
              <a:pPr/>
              <a:t>‹#›</a:t>
            </a:fld>
            <a:endParaRPr lang="en-US"/>
          </a:p>
        </p:txBody>
      </p:sp>
    </p:spTree>
    <p:extLst>
      <p:ext uri="{BB962C8B-B14F-4D97-AF65-F5344CB8AC3E}">
        <p14:creationId xmlns:p14="http://schemas.microsoft.com/office/powerpoint/2010/main" val="32975812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AB000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E19EB3F-C711-4304-A4F6-7B4841DEDE94}" type="datetime1">
              <a:rPr lang="en-US" smtClean="0"/>
              <a:pPr/>
              <a:t>4/23/2019</a:t>
            </a:fld>
            <a:endParaRPr lang="en-US"/>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28214785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lvl1pPr>
              <a:defRPr>
                <a:solidFill>
                  <a:srgbClr val="AB0003"/>
                </a:solidFill>
              </a:defRPr>
            </a:lvl1pPr>
          </a:lstStyle>
          <a:p>
            <a:r>
              <a:rPr lang="en-US" dirty="0"/>
              <a:t>CLICK TO EDIT </a:t>
            </a:r>
            <a:br>
              <a:rPr lang="en-US" dirty="0"/>
            </a:br>
            <a:r>
              <a:rPr lang="en-US" dirty="0"/>
              <a:t>MASTER TITLE STYLE</a:t>
            </a:r>
          </a:p>
        </p:txBody>
      </p:sp>
      <p:sp>
        <p:nvSpPr>
          <p:cNvPr id="3" name="Content Placeholder 2"/>
          <p:cNvSpPr>
            <a:spLocks noGrp="1"/>
          </p:cNvSpPr>
          <p:nvPr>
            <p:ph sz="half" idx="1"/>
          </p:nvPr>
        </p:nvSpPr>
        <p:spPr>
          <a:xfrm>
            <a:off x="609600" y="1600201"/>
            <a:ext cx="5384800" cy="4525963"/>
          </a:xfrm>
          <a:solidFill>
            <a:schemeClr val="bg1">
              <a:lumMod val="95000"/>
            </a:scheme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a:solidFill>
            <a:schemeClr val="bg1">
              <a:lumMod val="95000"/>
            </a:scheme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9E90E5-F405-40E0-BCD9-8001C0D52617}" type="datetime1">
              <a:rPr lang="en-US" smtClean="0"/>
              <a:pPr/>
              <a:t>4/23/2019</a:t>
            </a:fld>
            <a:endParaRPr lang="en-US"/>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30048919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lvl1pPr>
              <a:defRPr>
                <a:solidFill>
                  <a:srgbClr val="AB0003"/>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7C4A48-D25C-45A8-B8E0-BD2D3B1132C1}" type="datetime1">
              <a:rPr lang="en-US" smtClean="0"/>
              <a:pPr/>
              <a:t>4/23/2019</a:t>
            </a:fld>
            <a:endParaRPr lang="en-US"/>
          </a:p>
        </p:txBody>
      </p:sp>
      <p:sp>
        <p:nvSpPr>
          <p:cNvPr id="9" name="Slide Number Placeholder 8"/>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1968314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9956800" cy="740653"/>
          </a:xfrm>
        </p:spPr>
        <p:txBody>
          <a:bodyPr/>
          <a:lstStyle>
            <a:lvl1pPr>
              <a:defRPr>
                <a:solidFill>
                  <a:srgbClr val="AB0003"/>
                </a:solidFill>
              </a:defRPr>
            </a:lvl1pPr>
          </a:lstStyle>
          <a:p>
            <a:r>
              <a:rPr lang="en-US" dirty="0"/>
              <a:t>CLICK TO EDIT </a:t>
            </a:r>
            <a:br>
              <a:rPr lang="en-US" dirty="0"/>
            </a:br>
            <a:r>
              <a:rPr lang="en-US" dirty="0"/>
              <a:t>MASTER TITLE STYLE</a:t>
            </a:r>
          </a:p>
        </p:txBody>
      </p:sp>
      <p:sp>
        <p:nvSpPr>
          <p:cNvPr id="3" name="Date Placeholder 2"/>
          <p:cNvSpPr>
            <a:spLocks noGrp="1"/>
          </p:cNvSpPr>
          <p:nvPr>
            <p:ph type="dt" sz="half" idx="10"/>
          </p:nvPr>
        </p:nvSpPr>
        <p:spPr/>
        <p:txBody>
          <a:bodyPr/>
          <a:lstStyle/>
          <a:p>
            <a:fld id="{BB7F9C2D-98A7-4A5A-AF37-9DE9D3A4D871}" type="datetime1">
              <a:rPr lang="en-US" smtClean="0"/>
              <a:pPr/>
              <a:t>4/23/2019</a:t>
            </a:fld>
            <a:endParaRPr lang="en-US"/>
          </a:p>
        </p:txBody>
      </p:sp>
      <p:sp>
        <p:nvSpPr>
          <p:cNvPr id="5" name="Slide Number Placeholder 4"/>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29143742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BAC9F-A0B1-4460-AE6A-1FEB31152C69}" type="datetime1">
              <a:rPr lang="en-US" smtClean="0"/>
              <a:pPr/>
              <a:t>4/23/2019</a:t>
            </a:fld>
            <a:endParaRPr lang="en-US"/>
          </a:p>
        </p:txBody>
      </p:sp>
      <p:sp>
        <p:nvSpPr>
          <p:cNvPr id="4" name="Slide Number Placeholder 3"/>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411969688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p:spPr>
        <p:txBody>
          <a:bodyPr anchor="b"/>
          <a:lstStyle>
            <a:lvl1pPr algn="l">
              <a:defRPr sz="2000" b="1">
                <a:solidFill>
                  <a:srgbClr val="AB0003"/>
                </a:solidFill>
              </a:defRPr>
            </a:lvl1pPr>
          </a:lstStyle>
          <a:p>
            <a:r>
              <a:rPr lang="en-US" dirty="0"/>
              <a:t>CLICK TO EDIT MASTER TITLE STYLE</a:t>
            </a:r>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9C14F5-A131-4974-90AA-B086A07564D4}" type="datetime1">
              <a:rPr lang="en-US" smtClean="0"/>
              <a:pPr/>
              <a:t>4/23/2019</a:t>
            </a:fld>
            <a:endParaRPr lang="en-US"/>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31745413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lstStyle>
            <a:lvl1pPr algn="l">
              <a:defRPr sz="2000" b="1">
                <a:solidFill>
                  <a:srgbClr val="AB0003"/>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8D09FB-BFDE-4AEB-86B7-A3875FE04EE9}" type="datetime1">
              <a:rPr lang="en-US" smtClean="0"/>
              <a:pPr/>
              <a:t>4/23/2019</a:t>
            </a:fld>
            <a:endParaRPr lang="en-US"/>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40897784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F56482-EA01-474B-8895-FADADC15846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09487" y="0"/>
            <a:ext cx="1012372" cy="1219201"/>
          </a:xfrm>
          <a:prstGeom prst="rect">
            <a:avLst/>
          </a:prstGeom>
        </p:spPr>
      </p:pic>
      <p:sp>
        <p:nvSpPr>
          <p:cNvPr id="2" name="Title Placeholder 1"/>
          <p:cNvSpPr>
            <a:spLocks noGrp="1"/>
          </p:cNvSpPr>
          <p:nvPr>
            <p:ph type="title"/>
          </p:nvPr>
        </p:nvSpPr>
        <p:spPr>
          <a:xfrm>
            <a:off x="203200" y="173748"/>
            <a:ext cx="10160000" cy="740653"/>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203200" y="1219201"/>
            <a:ext cx="10972800" cy="4830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Fifth level</a:t>
            </a:r>
          </a:p>
        </p:txBody>
      </p:sp>
      <p:sp>
        <p:nvSpPr>
          <p:cNvPr id="4" name="Date Placeholder 3"/>
          <p:cNvSpPr>
            <a:spLocks noGrp="1"/>
          </p:cNvSpPr>
          <p:nvPr>
            <p:ph type="dt" sz="half" idx="2"/>
          </p:nvPr>
        </p:nvSpPr>
        <p:spPr>
          <a:xfrm>
            <a:off x="8737600" y="6400801"/>
            <a:ext cx="3193784"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Montserrat" panose="02000505000000020004" pitchFamily="2" charset="0"/>
              </a:defRPr>
            </a:lvl1pPr>
          </a:lstStyle>
          <a:p>
            <a:fld id="{D052A4D6-DA43-469D-B534-1F70D17CCF7C}" type="datetime1">
              <a:rPr lang="en-US" smtClean="0"/>
              <a:pPr/>
              <a:t>4/23/2019</a:t>
            </a:fld>
            <a:endParaRPr lang="en-US" dirty="0"/>
          </a:p>
        </p:txBody>
      </p:sp>
      <p:sp>
        <p:nvSpPr>
          <p:cNvPr id="6" name="Slide Number Placeholder 5"/>
          <p:cNvSpPr>
            <a:spLocks noGrp="1"/>
          </p:cNvSpPr>
          <p:nvPr>
            <p:ph type="sldNum" sz="quarter" idx="4"/>
          </p:nvPr>
        </p:nvSpPr>
        <p:spPr>
          <a:xfrm>
            <a:off x="203200" y="6400801"/>
            <a:ext cx="482600" cy="365125"/>
          </a:xfrm>
          <a:prstGeom prst="rect">
            <a:avLst/>
          </a:prstGeom>
        </p:spPr>
        <p:txBody>
          <a:bodyPr vert="horz" lIns="91440" tIns="45720" rIns="91440" bIns="45720" rtlCol="0" anchor="ctr"/>
          <a:lstStyle>
            <a:lvl1pPr algn="ctr">
              <a:defRPr sz="1200" b="0">
                <a:solidFill>
                  <a:schemeClr val="tx1">
                    <a:lumMod val="50000"/>
                    <a:lumOff val="50000"/>
                  </a:schemeClr>
                </a:solidFill>
                <a:latin typeface="Arial" panose="020B0604020202020204" pitchFamily="34" charset="0"/>
                <a:cs typeface="Arial" panose="020B0604020202020204" pitchFamily="34" charset="0"/>
              </a:defRPr>
            </a:lvl1pPr>
          </a:lstStyle>
          <a:p>
            <a:fld id="{CD64BFC3-983F-4B0A-9A55-84A85105ADC0}" type="slidenum">
              <a:rPr lang="en-US" smtClean="0"/>
              <a:pPr/>
              <a:t>‹#›</a:t>
            </a:fld>
            <a:endParaRPr lang="en-US" dirty="0"/>
          </a:p>
        </p:txBody>
      </p:sp>
    </p:spTree>
    <p:extLst>
      <p:ext uri="{BB962C8B-B14F-4D97-AF65-F5344CB8AC3E}">
        <p14:creationId xmlns:p14="http://schemas.microsoft.com/office/powerpoint/2010/main" val="266246380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spd="med">
    <p:fade/>
  </p:transition>
  <p:hf hdr="0" ftr="0"/>
  <p:txStyles>
    <p:titleStyle>
      <a:lvl1pPr algn="l" defTabSz="914400" rtl="0" eaLnBrk="1" latinLnBrk="0" hangingPunct="1">
        <a:spcBef>
          <a:spcPct val="0"/>
        </a:spcBef>
        <a:buNone/>
        <a:defRPr sz="3200" b="1" kern="1200" spc="0" baseline="0">
          <a:solidFill>
            <a:srgbClr val="AB0003"/>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AB0003"/>
        </a:buClr>
        <a:buFont typeface="Arial" panose="020B0604020202020204" pitchFamily="34" charset="0"/>
        <a:buChar char="•"/>
        <a:defRPr sz="2800" b="1" kern="1200" spc="0">
          <a:solidFill>
            <a:schemeClr val="tx1">
              <a:lumMod val="85000"/>
              <a:lumOff val="1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spc="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spc="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spc="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spc="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descr="https://lh4.googleusercontent.com/EFg8T0B3_-3iM7dhcORTKAd8A20WD1zT4Du4ScuSJ-nT8Nshj6m3DibSVvglBz6E3oI86S_AjjSucgD3-oARVKiIEsa3ZJmY_kmj70SUcuiaKqg7me5PcjxMNiqmRpAB8jNb-SRy">
            <a:extLst>
              <a:ext uri="{FF2B5EF4-FFF2-40B4-BE49-F238E27FC236}">
                <a16:creationId xmlns:a16="http://schemas.microsoft.com/office/drawing/2014/main" id="{A512227F-3A2A-4C93-959F-2AD9B4AE67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3000" y="1219200"/>
            <a:ext cx="9689428" cy="3245958"/>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5"/>
          <p:cNvSpPr>
            <a:spLocks noGrp="1"/>
          </p:cNvSpPr>
          <p:nvPr>
            <p:ph type="subTitle" idx="1"/>
          </p:nvPr>
        </p:nvSpPr>
        <p:spPr>
          <a:xfrm>
            <a:off x="2695194" y="5688535"/>
            <a:ext cx="6801612" cy="536125"/>
          </a:xfrm>
        </p:spPr>
        <p:txBody>
          <a:bodyPr>
            <a:normAutofit/>
          </a:bodyPr>
          <a:lstStyle/>
          <a:p>
            <a:r>
              <a:rPr lang="en-US" sz="2400" dirty="0">
                <a:solidFill>
                  <a:srgbClr val="FFFFFF"/>
                </a:solidFill>
              </a:rPr>
              <a:t>MEMBER ENGAGEMENT AND ANALYTICS</a:t>
            </a:r>
          </a:p>
        </p:txBody>
      </p:sp>
      <p:sp>
        <p:nvSpPr>
          <p:cNvPr id="4" name="Date Placeholder 3"/>
          <p:cNvSpPr>
            <a:spLocks noGrp="1"/>
          </p:cNvSpPr>
          <p:nvPr>
            <p:ph type="dt" sz="half" idx="10"/>
          </p:nvPr>
        </p:nvSpPr>
        <p:spPr>
          <a:xfrm>
            <a:off x="838200" y="6356350"/>
            <a:ext cx="2743200" cy="365125"/>
          </a:xfrm>
        </p:spPr>
        <p:txBody>
          <a:bodyPr>
            <a:normAutofit/>
          </a:bodyPr>
          <a:lstStyle/>
          <a:p>
            <a:pPr algn="l">
              <a:spcAft>
                <a:spcPts val="600"/>
              </a:spcAft>
            </a:pPr>
            <a:fld id="{E88A18B5-936C-4099-8DFC-B184A5DF98B1}" type="datetime1">
              <a:rPr lang="en-US">
                <a:solidFill>
                  <a:prstClr val="white">
                    <a:tint val="75000"/>
                    <a:alpha val="80000"/>
                  </a:prstClr>
                </a:solidFill>
              </a:rPr>
              <a:pPr algn="l">
                <a:spcAft>
                  <a:spcPts val="600"/>
                </a:spcAft>
              </a:pPr>
              <a:t>4/23/2019</a:t>
            </a:fld>
            <a:endParaRPr lang="en-US" dirty="0">
              <a:solidFill>
                <a:prstClr val="white">
                  <a:tint val="75000"/>
                  <a:alpha val="80000"/>
                </a:prstClr>
              </a:solidFill>
            </a:endParaRPr>
          </a:p>
        </p:txBody>
      </p:sp>
    </p:spTree>
    <p:extLst>
      <p:ext uri="{BB962C8B-B14F-4D97-AF65-F5344CB8AC3E}">
        <p14:creationId xmlns:p14="http://schemas.microsoft.com/office/powerpoint/2010/main" val="218510443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746628" y="1783959"/>
            <a:ext cx="4645250" cy="2889114"/>
          </a:xfrm>
        </p:spPr>
        <p:txBody>
          <a:bodyPr vert="horz" lIns="91440" tIns="45720" rIns="91440" bIns="45720" rtlCol="0" anchor="b">
            <a:normAutofit/>
          </a:bodyPr>
          <a:lstStyle/>
          <a:p>
            <a:pPr>
              <a:lnSpc>
                <a:spcPct val="90000"/>
              </a:lnSpc>
            </a:pPr>
            <a:r>
              <a:rPr lang="en-US" sz="6000" kern="1200" dirty="0">
                <a:solidFill>
                  <a:schemeClr val="bg1"/>
                </a:solidFill>
                <a:latin typeface="+mj-lt"/>
                <a:ea typeface="+mj-ea"/>
                <a:cs typeface="+mj-cs"/>
              </a:rPr>
              <a:t>Guest speakers</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https://lh5.googleusercontent.com/W9qCnWvgSnTRcNhtM91Fn674dT-R9A8LSKMTQuUaHTInDiA-wu0QZVYFjadusNDy7HyCZtrNL8-tyNfk_XDHrYVe6KA0XH0d9PDYjgqDwFisVZucJCYNtvf0cGIdV5P_jQUsIomW">
            <a:extLst>
              <a:ext uri="{FF2B5EF4-FFF2-40B4-BE49-F238E27FC236}">
                <a16:creationId xmlns:a16="http://schemas.microsoft.com/office/drawing/2014/main" id="{9FFA6BD3-227C-4086-8D81-80FB95DF63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9382" y="2066901"/>
            <a:ext cx="4047843" cy="1356027"/>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a:xfrm>
            <a:off x="8107052" y="694944"/>
            <a:ext cx="2716825" cy="365760"/>
          </a:xfrm>
        </p:spPr>
        <p:txBody>
          <a:bodyPr vert="horz" lIns="91440" tIns="45720" rIns="91440" bIns="45720" rtlCol="0" anchor="ctr">
            <a:normAutofit/>
          </a:bodyPr>
          <a:lstStyle/>
          <a:p>
            <a:pPr>
              <a:spcAft>
                <a:spcPts val="600"/>
              </a:spcAft>
            </a:pPr>
            <a:fld id="{52EEDC73-2ADC-4A73-AA70-0202069E136A}" type="datetime1">
              <a:rPr lang="en-US">
                <a:solidFill>
                  <a:schemeClr val="bg1">
                    <a:alpha val="80000"/>
                  </a:schemeClr>
                </a:solidFill>
                <a:latin typeface="+mn-lt"/>
              </a:rPr>
              <a:pPr>
                <a:spcAft>
                  <a:spcPts val="600"/>
                </a:spcAft>
              </a:pPr>
              <a:t>4/23/2019</a:t>
            </a:fld>
            <a:endParaRPr lang="en-US">
              <a:solidFill>
                <a:schemeClr val="bg1">
                  <a:alpha val="80000"/>
                </a:schemeClr>
              </a:solidFill>
              <a:latin typeface="+mn-lt"/>
            </a:endParaRPr>
          </a:p>
        </p:txBody>
      </p:sp>
      <p:sp>
        <p:nvSpPr>
          <p:cNvPr id="7" name="Slide Number Placeholder 6"/>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spcAft>
                <a:spcPts val="600"/>
              </a:spcAft>
            </a:pPr>
            <a:fld id="{CD64BFC3-983F-4B0A-9A55-84A85105ADC0}" type="slidenum">
              <a:rPr lang="en-US" sz="1500">
                <a:solidFill>
                  <a:srgbClr val="FFFFFF"/>
                </a:solidFill>
                <a:latin typeface="+mn-lt"/>
                <a:cs typeface="+mn-cs"/>
              </a:rPr>
              <a:pPr>
                <a:spcAft>
                  <a:spcPts val="600"/>
                </a:spcAft>
              </a:pPr>
              <a:t>10</a:t>
            </a:fld>
            <a:endParaRPr lang="en-US" sz="1500">
              <a:solidFill>
                <a:srgbClr val="FFFFFF"/>
              </a:solidFill>
              <a:latin typeface="+mn-lt"/>
              <a:cs typeface="+mn-cs"/>
            </a:endParaRPr>
          </a:p>
        </p:txBody>
      </p:sp>
    </p:spTree>
    <p:extLst>
      <p:ext uri="{BB962C8B-B14F-4D97-AF65-F5344CB8AC3E}">
        <p14:creationId xmlns:p14="http://schemas.microsoft.com/office/powerpoint/2010/main" val="157630089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9" name="Straight Connector 8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700AFD7-0598-4F0E-9E0B-A99089743049}"/>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lnSpc>
                <a:spcPct val="90000"/>
              </a:lnSpc>
            </a:pPr>
            <a:r>
              <a:rPr lang="en-US" sz="5400" u="sng">
                <a:solidFill>
                  <a:srgbClr val="FFFFFF"/>
                </a:solidFill>
                <a:latin typeface="+mj-lt"/>
                <a:cs typeface="+mj-cs"/>
              </a:rPr>
              <a:t>Central Florida Chapter</a:t>
            </a:r>
          </a:p>
        </p:txBody>
      </p:sp>
      <p:pic>
        <p:nvPicPr>
          <p:cNvPr id="4" name="Picture 3" descr="A person posing for the camera&#10;&#10;Description automatically generated">
            <a:extLst>
              <a:ext uri="{FF2B5EF4-FFF2-40B4-BE49-F238E27FC236}">
                <a16:creationId xmlns:a16="http://schemas.microsoft.com/office/drawing/2014/main" id="{177E12E1-EE43-4B30-9DC3-D03C7D2795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68" r="-2" b="49467"/>
          <a:stretch/>
        </p:blipFill>
        <p:spPr>
          <a:xfrm>
            <a:off x="320040" y="403554"/>
            <a:ext cx="5455917" cy="3805990"/>
          </a:xfrm>
          <a:prstGeom prst="rect">
            <a:avLst/>
          </a:prstGeom>
        </p:spPr>
      </p:pic>
      <p:pic>
        <p:nvPicPr>
          <p:cNvPr id="5" name="Picture 2" descr="Sean Osmond">
            <a:extLst>
              <a:ext uri="{FF2B5EF4-FFF2-40B4-BE49-F238E27FC236}">
                <a16:creationId xmlns:a16="http://schemas.microsoft.com/office/drawing/2014/main" id="{76574205-A567-40B0-AD2C-17CE5CD9BE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677" b="21552"/>
          <a:stretch/>
        </p:blipFill>
        <p:spPr bwMode="auto">
          <a:xfrm>
            <a:off x="6416043" y="403226"/>
            <a:ext cx="5455917" cy="3806647"/>
          </a:xfrm>
          <a:prstGeom prst="rect">
            <a:avLst/>
          </a:prstGeom>
          <a:noFill/>
          <a:extLst>
            <a:ext uri="{909E8E84-426E-40DD-AFC4-6F175D3DCCD1}">
              <a14:hiddenFill xmlns:a14="http://schemas.microsoft.com/office/drawing/2010/main">
                <a:solidFill>
                  <a:srgbClr val="FFFFFF"/>
                </a:solidFill>
              </a14:hiddenFill>
            </a:ext>
          </a:extLst>
        </p:spPr>
      </p:pic>
      <p:cxnSp>
        <p:nvCxnSpPr>
          <p:cNvPr id="93" name="Straight Connector 9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a:xfrm>
            <a:off x="838200" y="6522430"/>
            <a:ext cx="2743200" cy="347472"/>
          </a:xfrm>
        </p:spPr>
        <p:txBody>
          <a:bodyPr vert="horz" lIns="91440" tIns="45720" rIns="91440" bIns="45720" rtlCol="0" anchor="ctr">
            <a:normAutofit/>
          </a:bodyPr>
          <a:lstStyle/>
          <a:p>
            <a:pPr algn="l">
              <a:spcAft>
                <a:spcPts val="600"/>
              </a:spcAft>
            </a:pPr>
            <a:fld id="{B325760B-D2AC-43E7-B8F1-B4AB26313F6E}" type="datetime1">
              <a:rPr lang="en-US">
                <a:solidFill>
                  <a:srgbClr val="898989"/>
                </a:solidFill>
                <a:latin typeface="+mn-lt"/>
              </a:rPr>
              <a:pPr algn="l">
                <a:spcAft>
                  <a:spcPts val="600"/>
                </a:spcAft>
              </a:pPr>
              <a:t>4/23/2019</a:t>
            </a:fld>
            <a:endParaRPr lang="en-US">
              <a:solidFill>
                <a:srgbClr val="898989"/>
              </a:solidFill>
              <a:latin typeface="+mn-lt"/>
            </a:endParaRPr>
          </a:p>
        </p:txBody>
      </p:sp>
      <p:sp>
        <p:nvSpPr>
          <p:cNvPr id="8" name="Slide Number Placeholder 7"/>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lgn="r">
              <a:spcAft>
                <a:spcPts val="600"/>
              </a:spcAft>
            </a:pPr>
            <a:fld id="{CD64BFC3-983F-4B0A-9A55-84A85105ADC0}" type="slidenum">
              <a:rPr lang="en-US">
                <a:solidFill>
                  <a:srgbClr val="898989"/>
                </a:solidFill>
                <a:latin typeface="+mn-lt"/>
                <a:cs typeface="+mn-cs"/>
              </a:rPr>
              <a:pPr algn="r">
                <a:spcAft>
                  <a:spcPts val="600"/>
                </a:spcAft>
              </a:pPr>
              <a:t>11</a:t>
            </a:fld>
            <a:endParaRPr lang="en-US">
              <a:solidFill>
                <a:srgbClr val="898989"/>
              </a:solidFill>
              <a:latin typeface="+mn-lt"/>
              <a:cs typeface="+mn-cs"/>
            </a:endParaRPr>
          </a:p>
        </p:txBody>
      </p:sp>
      <p:pic>
        <p:nvPicPr>
          <p:cNvPr id="9" name="Picture 8" descr="A red and white sign&#10;&#10;Description automatically generated">
            <a:extLst>
              <a:ext uri="{FF2B5EF4-FFF2-40B4-BE49-F238E27FC236}">
                <a16:creationId xmlns:a16="http://schemas.microsoft.com/office/drawing/2014/main" id="{14571EA3-25AB-4FCF-B005-DA627B016D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10199" y="0"/>
            <a:ext cx="1081396" cy="1302326"/>
          </a:xfrm>
          <a:prstGeom prst="rect">
            <a:avLst/>
          </a:prstGeom>
        </p:spPr>
      </p:pic>
    </p:spTree>
    <p:extLst>
      <p:ext uri="{BB962C8B-B14F-4D97-AF65-F5344CB8AC3E}">
        <p14:creationId xmlns:p14="http://schemas.microsoft.com/office/powerpoint/2010/main" val="76708337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94BE6-E6B8-4E65-9DB7-081CF8BE2795}"/>
              </a:ext>
            </a:extLst>
          </p:cNvPr>
          <p:cNvSpPr>
            <a:spLocks noGrp="1"/>
          </p:cNvSpPr>
          <p:nvPr>
            <p:ph type="ctrTitle"/>
          </p:nvPr>
        </p:nvSpPr>
        <p:spPr>
          <a:xfrm>
            <a:off x="1528952" y="2103437"/>
            <a:ext cx="9122584" cy="1325563"/>
          </a:xfrm>
        </p:spPr>
        <p:txBody>
          <a:bodyPr vert="horz" lIns="91440" tIns="45720" rIns="91440" bIns="45720" rtlCol="0" anchor="ctr">
            <a:normAutofit/>
          </a:bodyPr>
          <a:lstStyle/>
          <a:p>
            <a:pPr algn="ctr">
              <a:lnSpc>
                <a:spcPct val="90000"/>
              </a:lnSpc>
            </a:pPr>
            <a:r>
              <a:rPr lang="en-US" sz="4400" dirty="0">
                <a:solidFill>
                  <a:schemeClr val="tx1"/>
                </a:solidFill>
                <a:latin typeface="+mj-lt"/>
                <a:cs typeface="+mj-cs"/>
              </a:rPr>
              <a:t>Member Engagement </a:t>
            </a:r>
          </a:p>
        </p:txBody>
      </p:sp>
      <p:sp>
        <p:nvSpPr>
          <p:cNvPr id="3" name="Subtitle 2">
            <a:extLst>
              <a:ext uri="{FF2B5EF4-FFF2-40B4-BE49-F238E27FC236}">
                <a16:creationId xmlns:a16="http://schemas.microsoft.com/office/drawing/2014/main" id="{F57A9FA3-E869-4FE0-BA6A-6557650B44F0}"/>
              </a:ext>
            </a:extLst>
          </p:cNvPr>
          <p:cNvSpPr>
            <a:spLocks noGrp="1"/>
          </p:cNvSpPr>
          <p:nvPr>
            <p:ph type="subTitle" idx="1"/>
          </p:nvPr>
        </p:nvSpPr>
        <p:spPr>
          <a:xfrm>
            <a:off x="1143000" y="3139155"/>
            <a:ext cx="9906000" cy="2438546"/>
          </a:xfrm>
        </p:spPr>
        <p:txBody>
          <a:bodyPr vert="horz" lIns="91440" tIns="45720" rIns="91440" bIns="45720" rtlCol="0">
            <a:normAutofit/>
          </a:bodyPr>
          <a:lstStyle/>
          <a:p>
            <a:pPr>
              <a:lnSpc>
                <a:spcPct val="90000"/>
              </a:lnSpc>
            </a:pPr>
            <a:endParaRPr lang="en-US" sz="2400" b="0" dirty="0">
              <a:solidFill>
                <a:schemeClr val="tx1"/>
              </a:solidFill>
              <a:latin typeface="+mn-lt"/>
              <a:cs typeface="+mn-cs"/>
            </a:endParaRPr>
          </a:p>
          <a:p>
            <a:pPr>
              <a:lnSpc>
                <a:spcPct val="90000"/>
              </a:lnSpc>
            </a:pPr>
            <a:r>
              <a:rPr lang="en-US" sz="2400" b="0" dirty="0">
                <a:solidFill>
                  <a:schemeClr val="tx1"/>
                </a:solidFill>
                <a:latin typeface="+mn-lt"/>
                <a:cs typeface="+mn-cs"/>
              </a:rPr>
              <a:t>Tiffany Sanders, President</a:t>
            </a:r>
          </a:p>
          <a:p>
            <a:pPr>
              <a:lnSpc>
                <a:spcPct val="90000"/>
              </a:lnSpc>
            </a:pPr>
            <a:r>
              <a:rPr lang="en-US" sz="2400" b="0" dirty="0">
                <a:solidFill>
                  <a:schemeClr val="tx1"/>
                </a:solidFill>
                <a:latin typeface="+mn-lt"/>
                <a:cs typeface="+mn-cs"/>
              </a:rPr>
              <a:t>Sean Osmond, Membership</a:t>
            </a:r>
          </a:p>
          <a:p>
            <a:pPr>
              <a:lnSpc>
                <a:spcPct val="90000"/>
              </a:lnSpc>
            </a:pPr>
            <a:endParaRPr lang="en-US" sz="2400" b="0" dirty="0">
              <a:solidFill>
                <a:schemeClr val="tx1"/>
              </a:solidFill>
              <a:latin typeface="+mn-lt"/>
              <a:cs typeface="+mn-cs"/>
            </a:endParaRPr>
          </a:p>
          <a:p>
            <a:pPr>
              <a:lnSpc>
                <a:spcPct val="90000"/>
              </a:lnSpc>
            </a:pPr>
            <a:r>
              <a:rPr lang="en-US" sz="2400" b="0" dirty="0">
                <a:solidFill>
                  <a:schemeClr val="tx1"/>
                </a:solidFill>
                <a:latin typeface="+mn-lt"/>
                <a:cs typeface="+mn-cs"/>
              </a:rPr>
              <a:t>23 APRIL 2019</a:t>
            </a:r>
          </a:p>
        </p:txBody>
      </p:sp>
      <p:sp>
        <p:nvSpPr>
          <p:cNvPr id="71"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73"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1026" name="Picture 2" descr="NDIA Central Florida Chapter Logo">
            <a:extLst>
              <a:ext uri="{FF2B5EF4-FFF2-40B4-BE49-F238E27FC236}">
                <a16:creationId xmlns:a16="http://schemas.microsoft.com/office/drawing/2014/main" id="{FCE45321-C14E-4158-A919-DD097D015A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19027" y="689159"/>
            <a:ext cx="2542433" cy="1340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86336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46C6A5-F50F-4695-B9F7-DEB48ABF6DAE}"/>
              </a:ext>
            </a:extLst>
          </p:cNvPr>
          <p:cNvSpPr>
            <a:spLocks noGrp="1"/>
          </p:cNvSpPr>
          <p:nvPr>
            <p:ph idx="1"/>
          </p:nvPr>
        </p:nvSpPr>
        <p:spPr/>
        <p:txBody>
          <a:bodyPr/>
          <a:lstStyle/>
          <a:p>
            <a:r>
              <a:rPr lang="en-US" dirty="0"/>
              <a:t>Total Members	</a:t>
            </a:r>
          </a:p>
          <a:p>
            <a:pPr lvl="1"/>
            <a:r>
              <a:rPr lang="en-US" dirty="0"/>
              <a:t>4602</a:t>
            </a:r>
          </a:p>
          <a:p>
            <a:pPr lvl="2"/>
            <a:r>
              <a:rPr lang="en-US" dirty="0"/>
              <a:t>Government</a:t>
            </a:r>
          </a:p>
          <a:p>
            <a:pPr lvl="3"/>
            <a:r>
              <a:rPr lang="en-US" dirty="0"/>
              <a:t>976</a:t>
            </a:r>
          </a:p>
          <a:p>
            <a:pPr lvl="2"/>
            <a:r>
              <a:rPr lang="en-US" dirty="0"/>
              <a:t>Industry</a:t>
            </a:r>
          </a:p>
          <a:p>
            <a:pPr lvl="3"/>
            <a:r>
              <a:rPr lang="en-US" dirty="0"/>
              <a:t>3557</a:t>
            </a:r>
          </a:p>
          <a:p>
            <a:pPr lvl="2"/>
            <a:r>
              <a:rPr lang="en-US" dirty="0"/>
              <a:t>Life</a:t>
            </a:r>
          </a:p>
          <a:p>
            <a:pPr lvl="3"/>
            <a:r>
              <a:rPr lang="en-US" dirty="0"/>
              <a:t>69</a:t>
            </a:r>
          </a:p>
          <a:p>
            <a:pPr marL="0" indent="0">
              <a:buNone/>
            </a:pPr>
            <a:endParaRPr lang="en-US" dirty="0"/>
          </a:p>
        </p:txBody>
      </p:sp>
      <p:pic>
        <p:nvPicPr>
          <p:cNvPr id="2050" name="Picture 2" descr="Image may contain: 5 people, people smiling, people standing">
            <a:extLst>
              <a:ext uri="{FF2B5EF4-FFF2-40B4-BE49-F238E27FC236}">
                <a16:creationId xmlns:a16="http://schemas.microsoft.com/office/drawing/2014/main" id="{C3738188-E2B1-4631-99C4-C4B4F564EB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66" t="28648" r="20534" b="6405"/>
          <a:stretch/>
        </p:blipFill>
        <p:spPr bwMode="auto">
          <a:xfrm>
            <a:off x="3740848" y="1642843"/>
            <a:ext cx="2983104" cy="22684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may contain: 5 people, people sitting, table and indoor">
            <a:extLst>
              <a:ext uri="{FF2B5EF4-FFF2-40B4-BE49-F238E27FC236}">
                <a16:creationId xmlns:a16="http://schemas.microsoft.com/office/drawing/2014/main" id="{43B1C420-7DD1-400F-90DD-E48D47B79DD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25" t="31286" r="29644" b="16491"/>
          <a:stretch/>
        </p:blipFill>
        <p:spPr bwMode="auto">
          <a:xfrm>
            <a:off x="7498483" y="1716231"/>
            <a:ext cx="3506428" cy="21216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may contain: 12 people, people smiling, people standing">
            <a:extLst>
              <a:ext uri="{FF2B5EF4-FFF2-40B4-BE49-F238E27FC236}">
                <a16:creationId xmlns:a16="http://schemas.microsoft.com/office/drawing/2014/main" id="{AA58086F-B39C-41D0-8155-C0BD4E465C6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4334887"/>
            <a:ext cx="4409343" cy="206917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80D038DF-AB8C-4461-9ED2-72C0DB29C95F}"/>
              </a:ext>
            </a:extLst>
          </p:cNvPr>
          <p:cNvSpPr>
            <a:spLocks noGrp="1"/>
          </p:cNvSpPr>
          <p:nvPr>
            <p:ph type="title"/>
          </p:nvPr>
        </p:nvSpPr>
        <p:spPr>
          <a:xfrm>
            <a:off x="203200" y="173748"/>
            <a:ext cx="10058400" cy="740653"/>
          </a:xfrm>
        </p:spPr>
        <p:txBody>
          <a:bodyPr>
            <a:normAutofit/>
          </a:bodyPr>
          <a:lstStyle/>
          <a:p>
            <a:r>
              <a:rPr lang="en-US" sz="3600" u="sng" dirty="0"/>
              <a:t>Membership Overview</a:t>
            </a:r>
          </a:p>
        </p:txBody>
      </p:sp>
    </p:spTree>
    <p:extLst>
      <p:ext uri="{BB962C8B-B14F-4D97-AF65-F5344CB8AC3E}">
        <p14:creationId xmlns:p14="http://schemas.microsoft.com/office/powerpoint/2010/main" val="252936473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CD25D7-9179-48E9-8EF2-A5AE96574298}"/>
              </a:ext>
            </a:extLst>
          </p:cNvPr>
          <p:cNvSpPr>
            <a:spLocks noGrp="1"/>
          </p:cNvSpPr>
          <p:nvPr>
            <p:ph idx="1"/>
          </p:nvPr>
        </p:nvSpPr>
        <p:spPr>
          <a:xfrm>
            <a:off x="614624" y="1371600"/>
            <a:ext cx="9601200" cy="4950966"/>
          </a:xfrm>
        </p:spPr>
        <p:txBody>
          <a:bodyPr>
            <a:normAutofit fontScale="85000" lnSpcReduction="20000"/>
          </a:bodyPr>
          <a:lstStyle/>
          <a:p>
            <a:r>
              <a:rPr lang="en-US" sz="2800" dirty="0"/>
              <a:t>Small, Medium, &amp; Large Businesses</a:t>
            </a:r>
          </a:p>
          <a:p>
            <a:r>
              <a:rPr lang="en-US" sz="2800" dirty="0"/>
              <a:t>Government</a:t>
            </a:r>
          </a:p>
          <a:p>
            <a:pPr lvl="1"/>
            <a:r>
              <a:rPr lang="en-US" sz="2800" dirty="0"/>
              <a:t>Acquisition Corps</a:t>
            </a:r>
          </a:p>
          <a:p>
            <a:pPr lvl="1"/>
            <a:r>
              <a:rPr lang="en-US" sz="2800" dirty="0"/>
              <a:t>Elected Representatives</a:t>
            </a:r>
          </a:p>
          <a:p>
            <a:r>
              <a:rPr lang="en-US" sz="2800" dirty="0"/>
              <a:t>Combined Professional Association Group (CPAG)</a:t>
            </a:r>
          </a:p>
          <a:p>
            <a:r>
              <a:rPr lang="en-US" sz="2800" dirty="0"/>
              <a:t>Industry Days</a:t>
            </a:r>
          </a:p>
          <a:p>
            <a:r>
              <a:rPr lang="en-US" sz="2800" dirty="0"/>
              <a:t>Professional Development</a:t>
            </a:r>
          </a:p>
          <a:p>
            <a:pPr lvl="1"/>
            <a:r>
              <a:rPr lang="en-US" sz="2800" dirty="0"/>
              <a:t>RIDE</a:t>
            </a:r>
          </a:p>
          <a:p>
            <a:r>
              <a:rPr lang="en-US" sz="2800" dirty="0"/>
              <a:t>Industry Events</a:t>
            </a:r>
          </a:p>
          <a:p>
            <a:pPr lvl="1"/>
            <a:r>
              <a:rPr lang="en-US" sz="2800" dirty="0"/>
              <a:t>TSIS</a:t>
            </a:r>
          </a:p>
          <a:p>
            <a:r>
              <a:rPr lang="en-US" sz="2800" dirty="0"/>
              <a:t>Community Events</a:t>
            </a:r>
          </a:p>
          <a:p>
            <a:pPr lvl="1"/>
            <a:r>
              <a:rPr lang="en-US" sz="2800" dirty="0"/>
              <a:t>IITSEC Golf Tournament</a:t>
            </a:r>
          </a:p>
          <a:p>
            <a:pPr lvl="1"/>
            <a:r>
              <a:rPr lang="en-US" sz="2800" dirty="0"/>
              <a:t>STEM Workforce Programs</a:t>
            </a:r>
          </a:p>
          <a:p>
            <a:pPr marL="0" indent="0">
              <a:buNone/>
            </a:pPr>
            <a:endParaRPr lang="en-US" sz="2800" dirty="0"/>
          </a:p>
        </p:txBody>
      </p:sp>
      <p:pic>
        <p:nvPicPr>
          <p:cNvPr id="5" name="Picture 4">
            <a:extLst>
              <a:ext uri="{FF2B5EF4-FFF2-40B4-BE49-F238E27FC236}">
                <a16:creationId xmlns:a16="http://schemas.microsoft.com/office/drawing/2014/main" id="{424A5EE7-DF4E-4102-8646-1F5B871AB686}"/>
              </a:ext>
            </a:extLst>
          </p:cNvPr>
          <p:cNvPicPr>
            <a:picLocks noChangeAspect="1"/>
          </p:cNvPicPr>
          <p:nvPr/>
        </p:nvPicPr>
        <p:blipFill rotWithShape="1">
          <a:blip r:embed="rId2"/>
          <a:srcRect t="25170" b="10000"/>
          <a:stretch/>
        </p:blipFill>
        <p:spPr>
          <a:xfrm>
            <a:off x="6195148" y="3942183"/>
            <a:ext cx="5996852" cy="2915817"/>
          </a:xfrm>
          <a:prstGeom prst="rect">
            <a:avLst/>
          </a:prstGeom>
        </p:spPr>
      </p:pic>
      <p:pic>
        <p:nvPicPr>
          <p:cNvPr id="7" name="Picture 6">
            <a:extLst>
              <a:ext uri="{FF2B5EF4-FFF2-40B4-BE49-F238E27FC236}">
                <a16:creationId xmlns:a16="http://schemas.microsoft.com/office/drawing/2014/main" id="{6ECBA4A6-3C91-47CC-9597-351802F18BAA}"/>
              </a:ext>
            </a:extLst>
          </p:cNvPr>
          <p:cNvPicPr>
            <a:picLocks noChangeAspect="1"/>
          </p:cNvPicPr>
          <p:nvPr/>
        </p:nvPicPr>
        <p:blipFill rotWithShape="1">
          <a:blip r:embed="rId3"/>
          <a:srcRect t="13878" r="3299"/>
          <a:stretch/>
        </p:blipFill>
        <p:spPr>
          <a:xfrm>
            <a:off x="8915400" y="1566808"/>
            <a:ext cx="2933468" cy="1959429"/>
          </a:xfrm>
          <a:prstGeom prst="rect">
            <a:avLst/>
          </a:prstGeom>
        </p:spPr>
      </p:pic>
      <p:sp>
        <p:nvSpPr>
          <p:cNvPr id="6" name="Title 1">
            <a:extLst>
              <a:ext uri="{FF2B5EF4-FFF2-40B4-BE49-F238E27FC236}">
                <a16:creationId xmlns:a16="http://schemas.microsoft.com/office/drawing/2014/main" id="{C8262088-656F-46B5-87A3-B566DD724622}"/>
              </a:ext>
            </a:extLst>
          </p:cNvPr>
          <p:cNvSpPr txBox="1">
            <a:spLocks/>
          </p:cNvSpPr>
          <p:nvPr/>
        </p:nvSpPr>
        <p:spPr>
          <a:xfrm>
            <a:off x="152400" y="416906"/>
            <a:ext cx="10058400" cy="74065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spc="0" baseline="0">
                <a:solidFill>
                  <a:srgbClr val="AB0003"/>
                </a:solidFill>
                <a:latin typeface="Arial" panose="020B0604020202020204" pitchFamily="34" charset="0"/>
                <a:ea typeface="+mj-ea"/>
                <a:cs typeface="Arial" panose="020B0604020202020204" pitchFamily="34" charset="0"/>
              </a:defRPr>
            </a:lvl1pPr>
          </a:lstStyle>
          <a:p>
            <a:r>
              <a:rPr lang="en-US" sz="3600" u="sng" dirty="0"/>
              <a:t>Segmentation and Outreach</a:t>
            </a:r>
          </a:p>
        </p:txBody>
      </p:sp>
    </p:spTree>
    <p:extLst>
      <p:ext uri="{BB962C8B-B14F-4D97-AF65-F5344CB8AC3E}">
        <p14:creationId xmlns:p14="http://schemas.microsoft.com/office/powerpoint/2010/main" val="297512955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8C3D5C3-5195-4FD5-ACF9-1B0A4626B184}"/>
              </a:ext>
            </a:extLst>
          </p:cNvPr>
          <p:cNvSpPr txBox="1">
            <a:spLocks/>
          </p:cNvSpPr>
          <p:nvPr/>
        </p:nvSpPr>
        <p:spPr>
          <a:xfrm>
            <a:off x="1066800" y="1131184"/>
            <a:ext cx="5691674" cy="4739951"/>
          </a:xfrm>
          <a:prstGeom prst="rect">
            <a:avLst/>
          </a:prstGeom>
        </p:spPr>
        <p:txBody>
          <a:bodyPr vert="horz" lIns="91440" tIns="45720" rIns="91440" bIns="45720" rtlCol="0">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2800" dirty="0">
                <a:solidFill>
                  <a:schemeClr val="tx1"/>
                </a:solidFill>
              </a:rPr>
              <a:t>Email updates</a:t>
            </a:r>
          </a:p>
          <a:p>
            <a:pPr lvl="1">
              <a:buClr>
                <a:srgbClr val="C00000"/>
              </a:buClr>
            </a:pPr>
            <a:r>
              <a:rPr lang="en-US" sz="2800" dirty="0">
                <a:solidFill>
                  <a:schemeClr val="tx1"/>
                </a:solidFill>
              </a:rPr>
              <a:t>Direct Mail From Board</a:t>
            </a:r>
          </a:p>
          <a:p>
            <a:pPr lvl="1">
              <a:buClr>
                <a:srgbClr val="C00000"/>
              </a:buClr>
            </a:pPr>
            <a:r>
              <a:rPr lang="en-US" sz="2800" dirty="0">
                <a:solidFill>
                  <a:schemeClr val="tx1"/>
                </a:solidFill>
              </a:rPr>
              <a:t>Notification of impending expiration</a:t>
            </a:r>
          </a:p>
          <a:p>
            <a:pPr lvl="1">
              <a:buClr>
                <a:srgbClr val="C00000"/>
              </a:buClr>
            </a:pPr>
            <a:r>
              <a:rPr lang="en-US" sz="2800" dirty="0">
                <a:solidFill>
                  <a:schemeClr val="tx1"/>
                </a:solidFill>
              </a:rPr>
              <a:t>Updates from National</a:t>
            </a:r>
          </a:p>
          <a:p>
            <a:pPr lvl="1">
              <a:buClr>
                <a:srgbClr val="C00000"/>
              </a:buClr>
            </a:pPr>
            <a:r>
              <a:rPr lang="en-US" sz="2800" dirty="0">
                <a:solidFill>
                  <a:schemeClr val="tx1"/>
                </a:solidFill>
              </a:rPr>
              <a:t>Event Calendar </a:t>
            </a:r>
          </a:p>
          <a:p>
            <a:pPr lvl="1">
              <a:buClr>
                <a:srgbClr val="C00000"/>
              </a:buClr>
            </a:pPr>
            <a:r>
              <a:rPr lang="en-US" sz="2800" dirty="0">
                <a:solidFill>
                  <a:schemeClr val="tx1"/>
                </a:solidFill>
              </a:rPr>
              <a:t>List Cleansing</a:t>
            </a:r>
          </a:p>
          <a:p>
            <a:r>
              <a:rPr lang="en-US" sz="2800" dirty="0">
                <a:solidFill>
                  <a:schemeClr val="tx1"/>
                </a:solidFill>
              </a:rPr>
              <a:t>Web Page</a:t>
            </a:r>
          </a:p>
          <a:p>
            <a:pPr lvl="1">
              <a:buClr>
                <a:srgbClr val="C00000"/>
              </a:buClr>
            </a:pPr>
            <a:r>
              <a:rPr lang="en-US" sz="2800" dirty="0">
                <a:solidFill>
                  <a:schemeClr val="tx1"/>
                </a:solidFill>
              </a:rPr>
              <a:t>General Chapter Info</a:t>
            </a:r>
          </a:p>
          <a:p>
            <a:pPr lvl="1">
              <a:buClr>
                <a:srgbClr val="C00000"/>
              </a:buClr>
            </a:pPr>
            <a:r>
              <a:rPr lang="en-US" sz="2800" dirty="0">
                <a:solidFill>
                  <a:schemeClr val="tx1"/>
                </a:solidFill>
              </a:rPr>
              <a:t>Membership</a:t>
            </a:r>
          </a:p>
        </p:txBody>
      </p:sp>
      <p:pic>
        <p:nvPicPr>
          <p:cNvPr id="5" name="Picture 4">
            <a:extLst>
              <a:ext uri="{FF2B5EF4-FFF2-40B4-BE49-F238E27FC236}">
                <a16:creationId xmlns:a16="http://schemas.microsoft.com/office/drawing/2014/main" id="{198DF712-01F4-4E38-B650-119E32409EF8}"/>
              </a:ext>
            </a:extLst>
          </p:cNvPr>
          <p:cNvPicPr>
            <a:picLocks noChangeAspect="1"/>
          </p:cNvPicPr>
          <p:nvPr/>
        </p:nvPicPr>
        <p:blipFill>
          <a:blip r:embed="rId2"/>
          <a:stretch>
            <a:fillRect/>
          </a:stretch>
        </p:blipFill>
        <p:spPr>
          <a:xfrm>
            <a:off x="7063273" y="3655021"/>
            <a:ext cx="5134748" cy="3202979"/>
          </a:xfrm>
          <a:prstGeom prst="rect">
            <a:avLst/>
          </a:prstGeom>
        </p:spPr>
      </p:pic>
      <p:pic>
        <p:nvPicPr>
          <p:cNvPr id="6" name="Picture 5">
            <a:extLst>
              <a:ext uri="{FF2B5EF4-FFF2-40B4-BE49-F238E27FC236}">
                <a16:creationId xmlns:a16="http://schemas.microsoft.com/office/drawing/2014/main" id="{B5B1A945-FA3D-4A96-988D-ACE459A2DDD5}"/>
              </a:ext>
            </a:extLst>
          </p:cNvPr>
          <p:cNvPicPr>
            <a:picLocks noChangeAspect="1"/>
          </p:cNvPicPr>
          <p:nvPr/>
        </p:nvPicPr>
        <p:blipFill>
          <a:blip r:embed="rId3"/>
          <a:stretch>
            <a:fillRect/>
          </a:stretch>
        </p:blipFill>
        <p:spPr>
          <a:xfrm>
            <a:off x="8462863" y="842239"/>
            <a:ext cx="3480319" cy="2658921"/>
          </a:xfrm>
          <a:prstGeom prst="rect">
            <a:avLst/>
          </a:prstGeom>
        </p:spPr>
      </p:pic>
      <p:sp>
        <p:nvSpPr>
          <p:cNvPr id="7" name="Title 6">
            <a:extLst>
              <a:ext uri="{FF2B5EF4-FFF2-40B4-BE49-F238E27FC236}">
                <a16:creationId xmlns:a16="http://schemas.microsoft.com/office/drawing/2014/main" id="{89B7A911-3A0F-4308-86C0-1462812855D9}"/>
              </a:ext>
            </a:extLst>
          </p:cNvPr>
          <p:cNvSpPr>
            <a:spLocks noGrp="1"/>
          </p:cNvSpPr>
          <p:nvPr>
            <p:ph type="title"/>
          </p:nvPr>
        </p:nvSpPr>
        <p:spPr/>
        <p:txBody>
          <a:bodyPr/>
          <a:lstStyle/>
          <a:p>
            <a:r>
              <a:rPr lang="en-US" dirty="0"/>
              <a:t>Email and Web Page Contact</a:t>
            </a:r>
          </a:p>
        </p:txBody>
      </p:sp>
    </p:spTree>
    <p:extLst>
      <p:ext uri="{BB962C8B-B14F-4D97-AF65-F5344CB8AC3E}">
        <p14:creationId xmlns:p14="http://schemas.microsoft.com/office/powerpoint/2010/main" val="2541592350"/>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71C264-DE9C-4D86-B69E-FF2A49365F3C}"/>
              </a:ext>
            </a:extLst>
          </p:cNvPr>
          <p:cNvPicPr>
            <a:picLocks noChangeAspect="1"/>
          </p:cNvPicPr>
          <p:nvPr/>
        </p:nvPicPr>
        <p:blipFill rotWithShape="1">
          <a:blip r:embed="rId2"/>
          <a:srcRect l="55314" t="10417" r="9452" b="8073"/>
          <a:stretch/>
        </p:blipFill>
        <p:spPr>
          <a:xfrm>
            <a:off x="7830528" y="100211"/>
            <a:ext cx="4177246" cy="289906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4EEEB815-2F07-4E20-A285-4984FDC1DB32}"/>
              </a:ext>
            </a:extLst>
          </p:cNvPr>
          <p:cNvPicPr>
            <a:picLocks noChangeAspect="1"/>
          </p:cNvPicPr>
          <p:nvPr/>
        </p:nvPicPr>
        <p:blipFill rotWithShape="1">
          <a:blip r:embed="rId3"/>
          <a:srcRect l="52343" t="12760" r="6172" b="7979"/>
          <a:stretch/>
        </p:blipFill>
        <p:spPr>
          <a:xfrm>
            <a:off x="7028679" y="3826852"/>
            <a:ext cx="5057776" cy="2899066"/>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7E70355D-5B39-4791-929E-6FB5F9B4B208}"/>
              </a:ext>
            </a:extLst>
          </p:cNvPr>
          <p:cNvPicPr>
            <a:picLocks noChangeAspect="1"/>
          </p:cNvPicPr>
          <p:nvPr/>
        </p:nvPicPr>
        <p:blipFill>
          <a:blip r:embed="rId4"/>
          <a:stretch>
            <a:fillRect/>
          </a:stretch>
        </p:blipFill>
        <p:spPr>
          <a:xfrm>
            <a:off x="4975752" y="1046749"/>
            <a:ext cx="3272510" cy="3077479"/>
          </a:xfrm>
          <a:prstGeom prst="rect">
            <a:avLst/>
          </a:prstGeom>
        </p:spPr>
      </p:pic>
      <p:sp>
        <p:nvSpPr>
          <p:cNvPr id="7" name="Content Placeholder 2">
            <a:extLst>
              <a:ext uri="{FF2B5EF4-FFF2-40B4-BE49-F238E27FC236}">
                <a16:creationId xmlns:a16="http://schemas.microsoft.com/office/drawing/2014/main" id="{B0FA120C-5BAB-492F-BB21-63D0DFF8B716}"/>
              </a:ext>
            </a:extLst>
          </p:cNvPr>
          <p:cNvSpPr>
            <a:spLocks noGrp="1"/>
          </p:cNvSpPr>
          <p:nvPr>
            <p:ph idx="1"/>
          </p:nvPr>
        </p:nvSpPr>
        <p:spPr>
          <a:xfrm>
            <a:off x="838200" y="925287"/>
            <a:ext cx="9601200" cy="4411824"/>
          </a:xfrm>
        </p:spPr>
        <p:txBody>
          <a:bodyPr>
            <a:normAutofit/>
          </a:bodyPr>
          <a:lstStyle/>
          <a:p>
            <a:r>
              <a:rPr lang="en-US" sz="2800" dirty="0"/>
              <a:t>LinkedIn</a:t>
            </a:r>
          </a:p>
          <a:p>
            <a:r>
              <a:rPr lang="en-US" sz="2800" dirty="0"/>
              <a:t>Facebook</a:t>
            </a:r>
          </a:p>
          <a:p>
            <a:r>
              <a:rPr lang="en-US" sz="2800" dirty="0"/>
              <a:t>Twitter</a:t>
            </a:r>
          </a:p>
          <a:p>
            <a:r>
              <a:rPr lang="en-US" sz="2800" dirty="0"/>
              <a:t>Instagram</a:t>
            </a:r>
          </a:p>
          <a:p>
            <a:r>
              <a:rPr lang="en-US" sz="2800" dirty="0"/>
              <a:t>Google</a:t>
            </a:r>
          </a:p>
          <a:p>
            <a:endParaRPr lang="en-US" sz="2800" dirty="0"/>
          </a:p>
          <a:p>
            <a:r>
              <a:rPr lang="en-US" sz="2800" dirty="0" err="1"/>
              <a:t>Zoho</a:t>
            </a:r>
            <a:r>
              <a:rPr lang="en-US" sz="2800" dirty="0"/>
              <a:t> Social</a:t>
            </a:r>
          </a:p>
          <a:p>
            <a:pPr lvl="1"/>
            <a:r>
              <a:rPr lang="en-US" sz="2800" dirty="0"/>
              <a:t>Free Management Tool </a:t>
            </a:r>
          </a:p>
        </p:txBody>
      </p:sp>
      <p:sp>
        <p:nvSpPr>
          <p:cNvPr id="8" name="Title 7">
            <a:extLst>
              <a:ext uri="{FF2B5EF4-FFF2-40B4-BE49-F238E27FC236}">
                <a16:creationId xmlns:a16="http://schemas.microsoft.com/office/drawing/2014/main" id="{7ADC0506-7D01-491B-8525-CC7562512E72}"/>
              </a:ext>
            </a:extLst>
          </p:cNvPr>
          <p:cNvSpPr>
            <a:spLocks noGrp="1"/>
          </p:cNvSpPr>
          <p:nvPr>
            <p:ph type="title"/>
          </p:nvPr>
        </p:nvSpPr>
        <p:spPr/>
        <p:txBody>
          <a:bodyPr/>
          <a:lstStyle/>
          <a:p>
            <a:r>
              <a:rPr lang="en-US" dirty="0"/>
              <a:t>Social Media</a:t>
            </a:r>
          </a:p>
        </p:txBody>
      </p:sp>
    </p:spTree>
    <p:extLst>
      <p:ext uri="{BB962C8B-B14F-4D97-AF65-F5344CB8AC3E}">
        <p14:creationId xmlns:p14="http://schemas.microsoft.com/office/powerpoint/2010/main" val="1047859565"/>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94BE6-E6B8-4E65-9DB7-081CF8BE2795}"/>
              </a:ext>
            </a:extLst>
          </p:cNvPr>
          <p:cNvSpPr>
            <a:spLocks noGrp="1"/>
          </p:cNvSpPr>
          <p:nvPr>
            <p:ph type="ctrTitle"/>
          </p:nvPr>
        </p:nvSpPr>
        <p:spPr>
          <a:xfrm>
            <a:off x="1528952" y="2103437"/>
            <a:ext cx="9122584" cy="1325563"/>
          </a:xfrm>
        </p:spPr>
        <p:txBody>
          <a:bodyPr vert="horz" lIns="91440" tIns="45720" rIns="91440" bIns="45720" rtlCol="0" anchor="ctr">
            <a:normAutofit/>
          </a:bodyPr>
          <a:lstStyle/>
          <a:p>
            <a:pPr algn="ctr">
              <a:lnSpc>
                <a:spcPct val="90000"/>
              </a:lnSpc>
            </a:pPr>
            <a:r>
              <a:rPr lang="en-US" sz="4400" dirty="0">
                <a:solidFill>
                  <a:schemeClr val="tx1"/>
                </a:solidFill>
                <a:latin typeface="+mj-lt"/>
                <a:cs typeface="+mj-cs"/>
              </a:rPr>
              <a:t>Member Engagement </a:t>
            </a:r>
          </a:p>
        </p:txBody>
      </p:sp>
      <p:sp>
        <p:nvSpPr>
          <p:cNvPr id="3" name="Subtitle 2">
            <a:extLst>
              <a:ext uri="{FF2B5EF4-FFF2-40B4-BE49-F238E27FC236}">
                <a16:creationId xmlns:a16="http://schemas.microsoft.com/office/drawing/2014/main" id="{F57A9FA3-E869-4FE0-BA6A-6557650B44F0}"/>
              </a:ext>
            </a:extLst>
          </p:cNvPr>
          <p:cNvSpPr>
            <a:spLocks noGrp="1"/>
          </p:cNvSpPr>
          <p:nvPr>
            <p:ph type="subTitle" idx="1"/>
          </p:nvPr>
        </p:nvSpPr>
        <p:spPr>
          <a:xfrm>
            <a:off x="1143000" y="3139155"/>
            <a:ext cx="9906000" cy="2438546"/>
          </a:xfrm>
        </p:spPr>
        <p:txBody>
          <a:bodyPr vert="horz" lIns="91440" tIns="45720" rIns="91440" bIns="45720" rtlCol="0">
            <a:normAutofit/>
          </a:bodyPr>
          <a:lstStyle/>
          <a:p>
            <a:pPr>
              <a:lnSpc>
                <a:spcPct val="90000"/>
              </a:lnSpc>
            </a:pPr>
            <a:endParaRPr lang="en-US" sz="2400" b="0" dirty="0">
              <a:solidFill>
                <a:schemeClr val="tx1"/>
              </a:solidFill>
              <a:latin typeface="+mn-lt"/>
              <a:cs typeface="+mn-cs"/>
            </a:endParaRPr>
          </a:p>
          <a:p>
            <a:pPr>
              <a:lnSpc>
                <a:spcPct val="90000"/>
              </a:lnSpc>
            </a:pPr>
            <a:r>
              <a:rPr lang="en-US" sz="2400" b="0" dirty="0">
                <a:solidFill>
                  <a:schemeClr val="tx1"/>
                </a:solidFill>
                <a:latin typeface="+mn-lt"/>
                <a:cs typeface="+mn-cs"/>
              </a:rPr>
              <a:t>Tiffany Sanders, President</a:t>
            </a:r>
          </a:p>
          <a:p>
            <a:pPr>
              <a:lnSpc>
                <a:spcPct val="90000"/>
              </a:lnSpc>
            </a:pPr>
            <a:r>
              <a:rPr lang="en-US" sz="2400" b="0" dirty="0">
                <a:solidFill>
                  <a:schemeClr val="tx1"/>
                </a:solidFill>
                <a:latin typeface="+mn-lt"/>
                <a:cs typeface="+mn-cs"/>
              </a:rPr>
              <a:t>Sean Osmond, Membership</a:t>
            </a:r>
          </a:p>
          <a:p>
            <a:pPr>
              <a:lnSpc>
                <a:spcPct val="90000"/>
              </a:lnSpc>
            </a:pPr>
            <a:endParaRPr lang="en-US" sz="2400" b="0" dirty="0">
              <a:solidFill>
                <a:schemeClr val="tx1"/>
              </a:solidFill>
              <a:latin typeface="+mn-lt"/>
              <a:cs typeface="+mn-cs"/>
            </a:endParaRPr>
          </a:p>
          <a:p>
            <a:pPr>
              <a:lnSpc>
                <a:spcPct val="90000"/>
              </a:lnSpc>
            </a:pPr>
            <a:r>
              <a:rPr lang="en-US" sz="2400" b="0" dirty="0">
                <a:solidFill>
                  <a:schemeClr val="tx1"/>
                </a:solidFill>
                <a:latin typeface="+mn-lt"/>
                <a:cs typeface="+mn-cs"/>
              </a:rPr>
              <a:t>23 APRIL 2019</a:t>
            </a:r>
          </a:p>
        </p:txBody>
      </p:sp>
      <p:sp>
        <p:nvSpPr>
          <p:cNvPr id="71"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73"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1026" name="Picture 2" descr="NDIA Central Florida Chapter Logo">
            <a:extLst>
              <a:ext uri="{FF2B5EF4-FFF2-40B4-BE49-F238E27FC236}">
                <a16:creationId xmlns:a16="http://schemas.microsoft.com/office/drawing/2014/main" id="{FCE45321-C14E-4158-A919-DD097D015A8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19027" y="689159"/>
            <a:ext cx="2542433" cy="1340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68797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925" y="732110"/>
            <a:ext cx="5386477" cy="5027379"/>
          </a:xfrm>
          <a:prstGeom prst="ellipse">
            <a:avLst/>
          </a:prstGeom>
          <a:ln>
            <a:noFill/>
          </a:ln>
          <a:effectLst>
            <a:softEdge rad="112500"/>
          </a:effectLst>
        </p:spPr>
      </p:pic>
      <p:sp>
        <p:nvSpPr>
          <p:cNvPr id="3" name="Subtitle 2"/>
          <p:cNvSpPr>
            <a:spLocks noGrp="1"/>
          </p:cNvSpPr>
          <p:nvPr>
            <p:ph type="subTitle" idx="1"/>
          </p:nvPr>
        </p:nvSpPr>
        <p:spPr>
          <a:xfrm>
            <a:off x="618681" y="5449077"/>
            <a:ext cx="10927697" cy="1278293"/>
          </a:xfrm>
          <a:solidFill>
            <a:schemeClr val="bg1">
              <a:lumMod val="50000"/>
            </a:schemeClr>
          </a:solidFill>
          <a:ln>
            <a:solidFill>
              <a:schemeClr val="accent1"/>
            </a:solidFill>
          </a:ln>
        </p:spPr>
        <p:txBody>
          <a:bodyPr>
            <a:normAutofit/>
          </a:bodyPr>
          <a:lstStyle/>
          <a:p>
            <a:endParaRPr lang="en-US" sz="1500" u="sng">
              <a:solidFill>
                <a:schemeClr val="bg1"/>
              </a:solidFill>
            </a:endParaRPr>
          </a:p>
          <a:p>
            <a:r>
              <a:rPr lang="en-US" sz="3600" u="sng">
                <a:solidFill>
                  <a:schemeClr val="bg1"/>
                </a:solidFill>
              </a:rPr>
              <a:t>Great Lakes Chapter</a:t>
            </a:r>
            <a:endParaRPr lang="en-US" sz="3600" u="sng"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1470" y="393035"/>
            <a:ext cx="3922210" cy="2319660"/>
          </a:xfrm>
          <a:prstGeom prst="rect">
            <a:avLst/>
          </a:prstGeom>
          <a:ln>
            <a:noFill/>
          </a:ln>
          <a:effec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6930"/>
          <a:stretch/>
        </p:blipFill>
        <p:spPr>
          <a:xfrm>
            <a:off x="6884941" y="3051770"/>
            <a:ext cx="4361970" cy="2252704"/>
          </a:xfrm>
          <a:prstGeom prst="rect">
            <a:avLst/>
          </a:prstGeom>
          <a:ln>
            <a:noFill/>
          </a:ln>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681" y="1552865"/>
            <a:ext cx="2193022" cy="22038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7647593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5" name="Straight Connector 77">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036" name="Rectangle 79">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700AFD7-0598-4F0E-9E0B-A99089743049}"/>
              </a:ext>
            </a:extLst>
          </p:cNvPr>
          <p:cNvSpPr>
            <a:spLocks noGrp="1"/>
          </p:cNvSpPr>
          <p:nvPr>
            <p:ph type="title"/>
          </p:nvPr>
        </p:nvSpPr>
        <p:spPr>
          <a:xfrm>
            <a:off x="387005" y="4755970"/>
            <a:ext cx="11430772" cy="930447"/>
          </a:xfrm>
        </p:spPr>
        <p:txBody>
          <a:bodyPr vert="horz" lIns="91440" tIns="45720" rIns="91440" bIns="45720" rtlCol="0" anchor="b">
            <a:normAutofit/>
          </a:bodyPr>
          <a:lstStyle/>
          <a:p>
            <a:pPr algn="ctr">
              <a:lnSpc>
                <a:spcPct val="90000"/>
              </a:lnSpc>
            </a:pPr>
            <a:r>
              <a:rPr lang="en-US" sz="5400" u="sng" dirty="0">
                <a:solidFill>
                  <a:srgbClr val="FFFFFF"/>
                </a:solidFill>
                <a:latin typeface="+mj-lt"/>
                <a:cs typeface="+mj-cs"/>
              </a:rPr>
              <a:t>Iowa-Illinois Chapter</a:t>
            </a:r>
          </a:p>
        </p:txBody>
      </p:sp>
      <p:pic>
        <p:nvPicPr>
          <p:cNvPr id="3" name="Picture 2" descr="A person wearing glasses and smiling at the camera&#10;&#10;Description automatically generated">
            <a:extLst>
              <a:ext uri="{FF2B5EF4-FFF2-40B4-BE49-F238E27FC236}">
                <a16:creationId xmlns:a16="http://schemas.microsoft.com/office/drawing/2014/main" id="{6958D255-76F7-4EA6-B8FD-8CCAD010F0AE}"/>
              </a:ext>
            </a:extLst>
          </p:cNvPr>
          <p:cNvPicPr>
            <a:picLocks noChangeAspect="1"/>
          </p:cNvPicPr>
          <p:nvPr/>
        </p:nvPicPr>
        <p:blipFill rotWithShape="1">
          <a:blip r:embed="rId2">
            <a:extLst>
              <a:ext uri="{28A0092B-C50C-407E-A947-70E740481C1C}">
                <a14:useLocalDpi xmlns:a14="http://schemas.microsoft.com/office/drawing/2010/main" val="0"/>
              </a:ext>
            </a:extLst>
          </a:blip>
          <a:srcRect l="1483" r="1978" b="-5"/>
          <a:stretch/>
        </p:blipFill>
        <p:spPr>
          <a:xfrm>
            <a:off x="8517249" y="477749"/>
            <a:ext cx="3425609" cy="3548596"/>
          </a:xfrm>
          <a:prstGeom prst="rect">
            <a:avLst/>
          </a:prstGeom>
        </p:spPr>
      </p:pic>
      <p:pic>
        <p:nvPicPr>
          <p:cNvPr id="1027" name="Picture 1" descr="image003">
            <a:extLst>
              <a:ext uri="{FF2B5EF4-FFF2-40B4-BE49-F238E27FC236}">
                <a16:creationId xmlns:a16="http://schemas.microsoft.com/office/drawing/2014/main" id="{79C8835C-1FAB-4B61-A061-4987BB723D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295" b="3"/>
          <a:stretch/>
        </p:blipFill>
        <p:spPr bwMode="auto">
          <a:xfrm>
            <a:off x="4385729" y="528260"/>
            <a:ext cx="3433324" cy="35565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7" name="Straight Connector 81">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26" name="Picture 6" descr="image002">
            <a:extLst>
              <a:ext uri="{FF2B5EF4-FFF2-40B4-BE49-F238E27FC236}">
                <a16:creationId xmlns:a16="http://schemas.microsoft.com/office/drawing/2014/main" id="{35462656-DB9F-4562-9CDF-98D73B1379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586" r="-2" b="11634"/>
          <a:stretch/>
        </p:blipFill>
        <p:spPr bwMode="auto">
          <a:xfrm>
            <a:off x="319458" y="521953"/>
            <a:ext cx="3423916" cy="35468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4" name="Straight Connector 83">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a:xfrm>
            <a:off x="838200" y="6522430"/>
            <a:ext cx="2743200" cy="347472"/>
          </a:xfrm>
        </p:spPr>
        <p:txBody>
          <a:bodyPr vert="horz" lIns="91440" tIns="45720" rIns="91440" bIns="45720" rtlCol="0" anchor="ctr">
            <a:normAutofit/>
          </a:bodyPr>
          <a:lstStyle/>
          <a:p>
            <a:pPr algn="l">
              <a:spcAft>
                <a:spcPts val="600"/>
              </a:spcAft>
            </a:pPr>
            <a:fld id="{B325760B-D2AC-43E7-B8F1-B4AB26313F6E}" type="datetime1">
              <a:rPr lang="en-US" smtClean="0">
                <a:solidFill>
                  <a:schemeClr val="tx1">
                    <a:tint val="75000"/>
                  </a:schemeClr>
                </a:solidFill>
                <a:latin typeface="+mn-lt"/>
              </a:rPr>
              <a:pPr algn="l">
                <a:spcAft>
                  <a:spcPts val="600"/>
                </a:spcAft>
              </a:pPr>
              <a:t>4/23/2019</a:t>
            </a:fld>
            <a:endParaRPr lang="en-US">
              <a:solidFill>
                <a:schemeClr val="tx1">
                  <a:tint val="75000"/>
                </a:schemeClr>
              </a:solidFill>
              <a:latin typeface="+mn-lt"/>
            </a:endParaRPr>
          </a:p>
        </p:txBody>
      </p:sp>
      <p:sp>
        <p:nvSpPr>
          <p:cNvPr id="8" name="Slide Number Placeholder 7"/>
          <p:cNvSpPr>
            <a:spLocks noGrp="1"/>
          </p:cNvSpPr>
          <p:nvPr>
            <p:ph type="sldNum" sz="quarter" idx="12"/>
          </p:nvPr>
        </p:nvSpPr>
        <p:spPr>
          <a:xfrm>
            <a:off x="8610600" y="6522430"/>
            <a:ext cx="2743200" cy="347472"/>
          </a:xfrm>
        </p:spPr>
        <p:txBody>
          <a:bodyPr vert="horz" lIns="91440" tIns="45720" rIns="91440" bIns="45720" rtlCol="0" anchor="ctr">
            <a:normAutofit/>
          </a:bodyPr>
          <a:lstStyle/>
          <a:p>
            <a:pPr algn="r">
              <a:spcAft>
                <a:spcPts val="600"/>
              </a:spcAft>
            </a:pPr>
            <a:fld id="{CD64BFC3-983F-4B0A-9A55-84A85105ADC0}" type="slidenum">
              <a:rPr lang="en-US" smtClean="0">
                <a:solidFill>
                  <a:schemeClr val="tx1">
                    <a:tint val="75000"/>
                  </a:schemeClr>
                </a:solidFill>
                <a:latin typeface="+mn-lt"/>
                <a:cs typeface="+mn-cs"/>
              </a:rPr>
              <a:pPr algn="r">
                <a:spcAft>
                  <a:spcPts val="600"/>
                </a:spcAft>
              </a:pPr>
              <a:t>19</a:t>
            </a:fld>
            <a:endParaRPr lang="en-US">
              <a:solidFill>
                <a:schemeClr val="tx1">
                  <a:tint val="75000"/>
                </a:schemeClr>
              </a:solidFill>
              <a:latin typeface="+mn-lt"/>
              <a:cs typeface="+mn-cs"/>
            </a:endParaRPr>
          </a:p>
        </p:txBody>
      </p:sp>
      <p:pic>
        <p:nvPicPr>
          <p:cNvPr id="9" name="Picture 8" descr="A red and white sign&#10;&#10;Description automatically generated">
            <a:extLst>
              <a:ext uri="{FF2B5EF4-FFF2-40B4-BE49-F238E27FC236}">
                <a16:creationId xmlns:a16="http://schemas.microsoft.com/office/drawing/2014/main" id="{14571EA3-25AB-4FCF-B005-DA627B016D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10199" y="0"/>
            <a:ext cx="1081396" cy="1302326"/>
          </a:xfrm>
          <a:prstGeom prst="rect">
            <a:avLst/>
          </a:prstGeom>
        </p:spPr>
      </p:pic>
    </p:spTree>
    <p:extLst>
      <p:ext uri="{BB962C8B-B14F-4D97-AF65-F5344CB8AC3E}">
        <p14:creationId xmlns:p14="http://schemas.microsoft.com/office/powerpoint/2010/main" val="37845475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a:t>CLASS AGENDA</a:t>
            </a:r>
          </a:p>
        </p:txBody>
      </p:sp>
      <p:sp>
        <p:nvSpPr>
          <p:cNvPr id="3" name="Content Placeholder 2"/>
          <p:cNvSpPr>
            <a:spLocks noGrp="1"/>
          </p:cNvSpPr>
          <p:nvPr>
            <p:ph idx="1"/>
          </p:nvPr>
        </p:nvSpPr>
        <p:spPr>
          <a:xfrm>
            <a:off x="609600" y="1143000"/>
            <a:ext cx="10972800" cy="4830763"/>
          </a:xfrm>
        </p:spPr>
        <p:txBody>
          <a:bodyPr>
            <a:normAutofit fontScale="92500" lnSpcReduction="10000"/>
          </a:bodyPr>
          <a:lstStyle/>
          <a:p>
            <a:r>
              <a:rPr lang="en-US" dirty="0"/>
              <a:t>Learning Objectives</a:t>
            </a:r>
          </a:p>
          <a:p>
            <a:pPr marL="0" indent="0">
              <a:buNone/>
            </a:pPr>
            <a:endParaRPr lang="en-US" dirty="0"/>
          </a:p>
          <a:p>
            <a:r>
              <a:rPr lang="en-US" dirty="0"/>
              <a:t>Review of Monthly Reports</a:t>
            </a:r>
          </a:p>
          <a:p>
            <a:pPr lvl="1"/>
            <a:r>
              <a:rPr lang="en-US" dirty="0"/>
              <a:t>Vanessa Contreras, Chapter and Member Engagement Coordinator</a:t>
            </a:r>
          </a:p>
          <a:p>
            <a:pPr marL="0" indent="0">
              <a:buNone/>
            </a:pPr>
            <a:endParaRPr lang="en-US" dirty="0"/>
          </a:p>
          <a:p>
            <a:r>
              <a:rPr lang="en-US" dirty="0"/>
              <a:t>Guest Speakers</a:t>
            </a:r>
          </a:p>
          <a:p>
            <a:pPr lvl="1"/>
            <a:r>
              <a:rPr lang="en-US" dirty="0"/>
              <a:t>Central Florida Chapter--Tiffany Sanders  and Sean Osmond</a:t>
            </a:r>
          </a:p>
          <a:p>
            <a:pPr lvl="1"/>
            <a:r>
              <a:rPr lang="en-US" dirty="0"/>
              <a:t>Great Lakes Chapter--Megan McKinney </a:t>
            </a:r>
          </a:p>
          <a:p>
            <a:pPr lvl="1"/>
            <a:r>
              <a:rPr lang="en-US" dirty="0"/>
              <a:t>Iowa-Illinois Chapter--George Rivard and Kim White </a:t>
            </a:r>
          </a:p>
          <a:p>
            <a:pPr marL="457200" lvl="1" indent="0">
              <a:buNone/>
            </a:pPr>
            <a:endParaRPr lang="en-US" dirty="0"/>
          </a:p>
          <a:p>
            <a:r>
              <a:rPr lang="en-US" dirty="0"/>
              <a:t>Questions? </a:t>
            </a:r>
          </a:p>
        </p:txBody>
      </p:sp>
      <p:sp>
        <p:nvSpPr>
          <p:cNvPr id="4" name="Date Placeholder 3"/>
          <p:cNvSpPr>
            <a:spLocks noGrp="1"/>
          </p:cNvSpPr>
          <p:nvPr>
            <p:ph type="dt" sz="half" idx="10"/>
          </p:nvPr>
        </p:nvSpPr>
        <p:spPr/>
        <p:txBody>
          <a:bodyPr/>
          <a:lstStyle/>
          <a:p>
            <a:fld id="{E805C3EA-6FEE-4D91-A3B5-5BBA38BE64F5}" type="datetime1">
              <a:rPr lang="en-US" smtClean="0"/>
              <a:pPr/>
              <a:t>4/23/2019</a:t>
            </a:fld>
            <a:endParaRPr lang="en-US"/>
          </a:p>
        </p:txBody>
      </p:sp>
      <p:sp>
        <p:nvSpPr>
          <p:cNvPr id="5" name="Slide Number Placeholder 4"/>
          <p:cNvSpPr>
            <a:spLocks noGrp="1"/>
          </p:cNvSpPr>
          <p:nvPr>
            <p:ph type="sldNum" sz="quarter" idx="12"/>
          </p:nvPr>
        </p:nvSpPr>
        <p:spPr/>
        <p:txBody>
          <a:bodyPr/>
          <a:lstStyle/>
          <a:p>
            <a:fld id="{CD64BFC3-983F-4B0A-9A55-84A85105ADC0}" type="slidenum">
              <a:rPr lang="en-US" smtClean="0">
                <a:solidFill>
                  <a:schemeClr val="tx1">
                    <a:lumMod val="50000"/>
                    <a:lumOff val="50000"/>
                  </a:schemeClr>
                </a:solidFill>
              </a: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3446657894"/>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746628" y="1783959"/>
            <a:ext cx="4645250" cy="2889114"/>
          </a:xfrm>
        </p:spPr>
        <p:txBody>
          <a:bodyPr vert="horz" lIns="91440" tIns="45720" rIns="91440" bIns="45720" rtlCol="0" anchor="b">
            <a:normAutofit/>
          </a:bodyPr>
          <a:lstStyle/>
          <a:p>
            <a:pPr>
              <a:lnSpc>
                <a:spcPct val="90000"/>
              </a:lnSpc>
            </a:pPr>
            <a:r>
              <a:rPr lang="en-US" sz="6000" kern="1200" dirty="0">
                <a:solidFill>
                  <a:schemeClr val="bg1"/>
                </a:solidFill>
                <a:latin typeface="+mj-lt"/>
                <a:ea typeface="+mj-ea"/>
                <a:cs typeface="+mj-cs"/>
              </a:rPr>
              <a:t>Questions?</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https://lh5.googleusercontent.com/W9qCnWvgSnTRcNhtM91Fn674dT-R9A8LSKMTQuUaHTInDiA-wu0QZVYFjadusNDy7HyCZtrNL8-tyNfk_XDHrYVe6KA0XH0d9PDYjgqDwFisVZucJCYNtvf0cGIdV5P_jQUsIomW">
            <a:extLst>
              <a:ext uri="{FF2B5EF4-FFF2-40B4-BE49-F238E27FC236}">
                <a16:creationId xmlns:a16="http://schemas.microsoft.com/office/drawing/2014/main" id="{9FFA6BD3-227C-4086-8D81-80FB95DF63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9382" y="2066901"/>
            <a:ext cx="4047843" cy="1356027"/>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a:xfrm>
            <a:off x="8107052" y="694944"/>
            <a:ext cx="2716825" cy="365760"/>
          </a:xfrm>
        </p:spPr>
        <p:txBody>
          <a:bodyPr vert="horz" lIns="91440" tIns="45720" rIns="91440" bIns="45720" rtlCol="0" anchor="ctr">
            <a:normAutofit/>
          </a:bodyPr>
          <a:lstStyle/>
          <a:p>
            <a:pPr>
              <a:spcAft>
                <a:spcPts val="600"/>
              </a:spcAft>
            </a:pPr>
            <a:fld id="{52EEDC73-2ADC-4A73-AA70-0202069E136A}" type="datetime1">
              <a:rPr lang="en-US">
                <a:solidFill>
                  <a:schemeClr val="bg1">
                    <a:alpha val="80000"/>
                  </a:schemeClr>
                </a:solidFill>
                <a:latin typeface="+mn-lt"/>
              </a:rPr>
              <a:pPr>
                <a:spcAft>
                  <a:spcPts val="600"/>
                </a:spcAft>
              </a:pPr>
              <a:t>4/23/2019</a:t>
            </a:fld>
            <a:endParaRPr lang="en-US">
              <a:solidFill>
                <a:schemeClr val="bg1">
                  <a:alpha val="80000"/>
                </a:schemeClr>
              </a:solidFill>
              <a:latin typeface="+mn-lt"/>
            </a:endParaRPr>
          </a:p>
        </p:txBody>
      </p:sp>
      <p:sp>
        <p:nvSpPr>
          <p:cNvPr id="7" name="Slide Number Placeholder 6"/>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spcAft>
                <a:spcPts val="600"/>
              </a:spcAft>
            </a:pPr>
            <a:fld id="{CD64BFC3-983F-4B0A-9A55-84A85105ADC0}" type="slidenum">
              <a:rPr lang="en-US" sz="1500">
                <a:solidFill>
                  <a:srgbClr val="FFFFFF"/>
                </a:solidFill>
                <a:latin typeface="+mn-lt"/>
                <a:cs typeface="+mn-cs"/>
              </a:rPr>
              <a:pPr>
                <a:spcAft>
                  <a:spcPts val="600"/>
                </a:spcAft>
              </a:pPr>
              <a:t>20</a:t>
            </a:fld>
            <a:endParaRPr lang="en-US" sz="1500">
              <a:solidFill>
                <a:srgbClr val="FFFFFF"/>
              </a:solidFill>
              <a:latin typeface="+mn-lt"/>
              <a:cs typeface="+mn-cs"/>
            </a:endParaRPr>
          </a:p>
        </p:txBody>
      </p:sp>
    </p:spTree>
    <p:extLst>
      <p:ext uri="{BB962C8B-B14F-4D97-AF65-F5344CB8AC3E}">
        <p14:creationId xmlns:p14="http://schemas.microsoft.com/office/powerpoint/2010/main" val="254592052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358256" y="1270122"/>
            <a:ext cx="5638800" cy="1517464"/>
          </a:xfrm>
        </p:spPr>
        <p:txBody>
          <a:bodyPr vert="horz" lIns="91440" tIns="45720" rIns="91440" bIns="45720" rtlCol="0" anchor="b">
            <a:noAutofit/>
          </a:bodyPr>
          <a:lstStyle/>
          <a:p>
            <a:pPr algn="r">
              <a:lnSpc>
                <a:spcPct val="90000"/>
              </a:lnSpc>
            </a:pPr>
            <a:r>
              <a:rPr lang="en-US" sz="5400" kern="1200" dirty="0">
                <a:solidFill>
                  <a:schemeClr val="bg1"/>
                </a:solidFill>
                <a:latin typeface="+mj-lt"/>
                <a:ea typeface="+mj-ea"/>
                <a:cs typeface="+mj-cs"/>
              </a:rPr>
              <a:t>Upcoming topics include:</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https://lh5.googleusercontent.com/W9qCnWvgSnTRcNhtM91Fn674dT-R9A8LSKMTQuUaHTInDiA-wu0QZVYFjadusNDy7HyCZtrNL8-tyNfk_XDHrYVe6KA0XH0d9PDYjgqDwFisVZucJCYNtvf0cGIdV5P_jQUsIomW">
            <a:extLst>
              <a:ext uri="{FF2B5EF4-FFF2-40B4-BE49-F238E27FC236}">
                <a16:creationId xmlns:a16="http://schemas.microsoft.com/office/drawing/2014/main" id="{9FFA6BD3-227C-4086-8D81-80FB95DF63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19382" y="2066901"/>
            <a:ext cx="4047843" cy="1356027"/>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a:xfrm>
            <a:off x="8107052" y="694944"/>
            <a:ext cx="2716825" cy="365760"/>
          </a:xfrm>
        </p:spPr>
        <p:txBody>
          <a:bodyPr vert="horz" lIns="91440" tIns="45720" rIns="91440" bIns="45720" rtlCol="0" anchor="ctr">
            <a:normAutofit/>
          </a:bodyPr>
          <a:lstStyle/>
          <a:p>
            <a:pPr>
              <a:spcAft>
                <a:spcPts val="600"/>
              </a:spcAft>
            </a:pPr>
            <a:fld id="{52EEDC73-2ADC-4A73-AA70-0202069E136A}" type="datetime1">
              <a:rPr lang="en-US">
                <a:solidFill>
                  <a:schemeClr val="bg1">
                    <a:alpha val="80000"/>
                  </a:schemeClr>
                </a:solidFill>
                <a:latin typeface="+mn-lt"/>
              </a:rPr>
              <a:pPr>
                <a:spcAft>
                  <a:spcPts val="600"/>
                </a:spcAft>
              </a:pPr>
              <a:t>4/23/2019</a:t>
            </a:fld>
            <a:endParaRPr lang="en-US">
              <a:solidFill>
                <a:schemeClr val="bg1">
                  <a:alpha val="80000"/>
                </a:schemeClr>
              </a:solidFill>
              <a:latin typeface="+mn-lt"/>
            </a:endParaRPr>
          </a:p>
        </p:txBody>
      </p:sp>
      <p:sp>
        <p:nvSpPr>
          <p:cNvPr id="7" name="Slide Number Placeholder 6"/>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spcAft>
                <a:spcPts val="600"/>
              </a:spcAft>
            </a:pPr>
            <a:fld id="{CD64BFC3-983F-4B0A-9A55-84A85105ADC0}" type="slidenum">
              <a:rPr lang="en-US" sz="1500">
                <a:solidFill>
                  <a:srgbClr val="FFFFFF"/>
                </a:solidFill>
                <a:latin typeface="+mn-lt"/>
                <a:cs typeface="+mn-cs"/>
              </a:rPr>
              <a:pPr>
                <a:spcAft>
                  <a:spcPts val="600"/>
                </a:spcAft>
              </a:pPr>
              <a:t>21</a:t>
            </a:fld>
            <a:endParaRPr lang="en-US" sz="1500">
              <a:solidFill>
                <a:srgbClr val="FFFFFF"/>
              </a:solidFill>
              <a:latin typeface="+mn-lt"/>
              <a:cs typeface="+mn-cs"/>
            </a:endParaRPr>
          </a:p>
        </p:txBody>
      </p:sp>
      <p:sp>
        <p:nvSpPr>
          <p:cNvPr id="9" name="Title 3">
            <a:extLst>
              <a:ext uri="{FF2B5EF4-FFF2-40B4-BE49-F238E27FC236}">
                <a16:creationId xmlns:a16="http://schemas.microsoft.com/office/drawing/2014/main" id="{DA084908-6A50-49D4-AB62-AD18F51B78F4}"/>
              </a:ext>
            </a:extLst>
          </p:cNvPr>
          <p:cNvSpPr txBox="1">
            <a:spLocks/>
          </p:cNvSpPr>
          <p:nvPr/>
        </p:nvSpPr>
        <p:spPr>
          <a:xfrm>
            <a:off x="5334000" y="3422928"/>
            <a:ext cx="6663056" cy="3282672"/>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b="1" kern="1200" cap="all" spc="0" baseline="0">
                <a:solidFill>
                  <a:srgbClr val="AB0003"/>
                </a:solidFill>
                <a:latin typeface="Arial" panose="020B0604020202020204" pitchFamily="34" charset="0"/>
                <a:ea typeface="+mj-ea"/>
                <a:cs typeface="Arial" panose="020B0604020202020204" pitchFamily="34" charset="0"/>
              </a:defRPr>
            </a:lvl1pPr>
          </a:lstStyle>
          <a:p>
            <a:pPr algn="r">
              <a:lnSpc>
                <a:spcPct val="90000"/>
              </a:lnSpc>
            </a:pPr>
            <a:r>
              <a:rPr lang="en-US" cap="none" dirty="0">
                <a:solidFill>
                  <a:schemeClr val="bg1"/>
                </a:solidFill>
              </a:rPr>
              <a:t>Townhall with General Hawk</a:t>
            </a:r>
          </a:p>
          <a:p>
            <a:pPr algn="r">
              <a:lnSpc>
                <a:spcPct val="90000"/>
              </a:lnSpc>
            </a:pPr>
            <a:endParaRPr lang="en-US" cap="none" dirty="0">
              <a:solidFill>
                <a:schemeClr val="bg1"/>
              </a:solidFill>
            </a:endParaRPr>
          </a:p>
          <a:p>
            <a:pPr algn="r">
              <a:lnSpc>
                <a:spcPct val="90000"/>
              </a:lnSpc>
            </a:pPr>
            <a:r>
              <a:rPr lang="en-US" cap="none" dirty="0">
                <a:solidFill>
                  <a:schemeClr val="bg1"/>
                </a:solidFill>
              </a:rPr>
              <a:t>Policy Updates</a:t>
            </a:r>
          </a:p>
          <a:p>
            <a:pPr algn="r">
              <a:lnSpc>
                <a:spcPct val="90000"/>
              </a:lnSpc>
            </a:pPr>
            <a:endParaRPr lang="en-US" cap="none" dirty="0">
              <a:solidFill>
                <a:schemeClr val="bg1"/>
              </a:solidFill>
            </a:endParaRPr>
          </a:p>
          <a:p>
            <a:pPr algn="r">
              <a:lnSpc>
                <a:spcPct val="90000"/>
              </a:lnSpc>
            </a:pPr>
            <a:r>
              <a:rPr lang="en-US" cap="none" dirty="0">
                <a:solidFill>
                  <a:schemeClr val="bg1"/>
                </a:solidFill>
              </a:rPr>
              <a:t>Chapter Financials</a:t>
            </a:r>
          </a:p>
          <a:p>
            <a:pPr algn="r">
              <a:lnSpc>
                <a:spcPct val="90000"/>
              </a:lnSpc>
            </a:pPr>
            <a:endParaRPr lang="en-US" cap="none" dirty="0">
              <a:solidFill>
                <a:schemeClr val="bg1"/>
              </a:solidFill>
            </a:endParaRPr>
          </a:p>
          <a:p>
            <a:pPr algn="r">
              <a:lnSpc>
                <a:spcPct val="90000"/>
              </a:lnSpc>
            </a:pPr>
            <a:r>
              <a:rPr lang="en-US" cap="none" dirty="0">
                <a:solidFill>
                  <a:schemeClr val="bg1"/>
                </a:solidFill>
              </a:rPr>
              <a:t>Chapter Event Planning</a:t>
            </a:r>
          </a:p>
          <a:p>
            <a:pPr algn="r">
              <a:lnSpc>
                <a:spcPct val="90000"/>
              </a:lnSpc>
            </a:pPr>
            <a:endParaRPr lang="en-US" cap="none" dirty="0">
              <a:solidFill>
                <a:schemeClr val="bg1"/>
              </a:solidFill>
            </a:endParaRPr>
          </a:p>
          <a:p>
            <a:pPr algn="r">
              <a:lnSpc>
                <a:spcPct val="90000"/>
              </a:lnSpc>
            </a:pPr>
            <a:r>
              <a:rPr lang="en-US" cap="none" dirty="0">
                <a:solidFill>
                  <a:schemeClr val="bg1"/>
                </a:solidFill>
              </a:rPr>
              <a:t>…and more!</a:t>
            </a:r>
          </a:p>
          <a:p>
            <a:pPr>
              <a:lnSpc>
                <a:spcPct val="90000"/>
              </a:lnSpc>
            </a:pPr>
            <a:endParaRPr lang="en-US" sz="4400" b="0" dirty="0">
              <a:solidFill>
                <a:schemeClr val="bg1"/>
              </a:solidFill>
              <a:latin typeface="+mj-lt"/>
              <a:cs typeface="+mj-cs"/>
            </a:endParaRPr>
          </a:p>
        </p:txBody>
      </p:sp>
      <p:cxnSp>
        <p:nvCxnSpPr>
          <p:cNvPr id="3" name="Straight Connector 2">
            <a:extLst>
              <a:ext uri="{FF2B5EF4-FFF2-40B4-BE49-F238E27FC236}">
                <a16:creationId xmlns:a16="http://schemas.microsoft.com/office/drawing/2014/main" id="{CEC34F0E-6879-4DCA-98B1-38CEFA46B3E7}"/>
              </a:ext>
            </a:extLst>
          </p:cNvPr>
          <p:cNvCxnSpPr/>
          <p:nvPr/>
        </p:nvCxnSpPr>
        <p:spPr>
          <a:xfrm>
            <a:off x="6629400" y="2895600"/>
            <a:ext cx="5367656" cy="0"/>
          </a:xfrm>
          <a:prstGeom prst="line">
            <a:avLst/>
          </a:prstGeom>
          <a:ln w="57150">
            <a:solidFill>
              <a:srgbClr val="AB0104"/>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95819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descr="https://lh4.googleusercontent.com/EFg8T0B3_-3iM7dhcORTKAd8A20WD1zT4Du4ScuSJ-nT8Nshj6m3DibSVvglBz6E3oI86S_AjjSucgD3-oARVKiIEsa3ZJmY_kmj70SUcuiaKqg7me5PcjxMNiqmRpAB8jNb-SRy">
            <a:extLst>
              <a:ext uri="{FF2B5EF4-FFF2-40B4-BE49-F238E27FC236}">
                <a16:creationId xmlns:a16="http://schemas.microsoft.com/office/drawing/2014/main" id="{A512227F-3A2A-4C93-959F-2AD9B4AE671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3000" y="1219200"/>
            <a:ext cx="9689428" cy="3245958"/>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5"/>
          <p:cNvSpPr>
            <a:spLocks noGrp="1"/>
          </p:cNvSpPr>
          <p:nvPr>
            <p:ph type="subTitle" idx="1"/>
          </p:nvPr>
        </p:nvSpPr>
        <p:spPr>
          <a:xfrm>
            <a:off x="0" y="5836910"/>
            <a:ext cx="12192000" cy="536125"/>
          </a:xfrm>
        </p:spPr>
        <p:txBody>
          <a:bodyPr>
            <a:noAutofit/>
          </a:bodyPr>
          <a:lstStyle/>
          <a:p>
            <a:r>
              <a:rPr lang="en-US" sz="2400" dirty="0">
                <a:solidFill>
                  <a:srgbClr val="FFFFFF"/>
                </a:solidFill>
              </a:rPr>
              <a:t>Were we not able to answer your question? Please email chapters@ndia.org</a:t>
            </a:r>
          </a:p>
        </p:txBody>
      </p:sp>
      <p:sp>
        <p:nvSpPr>
          <p:cNvPr id="4" name="Date Placeholder 3"/>
          <p:cNvSpPr>
            <a:spLocks noGrp="1"/>
          </p:cNvSpPr>
          <p:nvPr>
            <p:ph type="dt" sz="half" idx="10"/>
          </p:nvPr>
        </p:nvSpPr>
        <p:spPr>
          <a:xfrm>
            <a:off x="838200" y="6356350"/>
            <a:ext cx="2743200" cy="365125"/>
          </a:xfrm>
        </p:spPr>
        <p:txBody>
          <a:bodyPr>
            <a:normAutofit/>
          </a:bodyPr>
          <a:lstStyle/>
          <a:p>
            <a:pPr algn="l">
              <a:spcAft>
                <a:spcPts val="600"/>
              </a:spcAft>
            </a:pPr>
            <a:fld id="{E88A18B5-936C-4099-8DFC-B184A5DF98B1}" type="datetime1">
              <a:rPr lang="en-US">
                <a:solidFill>
                  <a:prstClr val="white">
                    <a:tint val="75000"/>
                    <a:alpha val="80000"/>
                  </a:prstClr>
                </a:solidFill>
              </a:rPr>
              <a:pPr algn="l">
                <a:spcAft>
                  <a:spcPts val="600"/>
                </a:spcAft>
              </a:pPr>
              <a:t>4/23/2019</a:t>
            </a:fld>
            <a:endParaRPr lang="en-US" dirty="0">
              <a:solidFill>
                <a:prstClr val="white">
                  <a:tint val="75000"/>
                  <a:alpha val="80000"/>
                </a:prstClr>
              </a:solidFill>
            </a:endParaRPr>
          </a:p>
        </p:txBody>
      </p:sp>
      <p:sp>
        <p:nvSpPr>
          <p:cNvPr id="7" name="Subtitle 5">
            <a:extLst>
              <a:ext uri="{FF2B5EF4-FFF2-40B4-BE49-F238E27FC236}">
                <a16:creationId xmlns:a16="http://schemas.microsoft.com/office/drawing/2014/main" id="{4BDDBE10-D442-4715-B400-B11B8D83ECF4}"/>
              </a:ext>
            </a:extLst>
          </p:cNvPr>
          <p:cNvSpPr txBox="1">
            <a:spLocks/>
          </p:cNvSpPr>
          <p:nvPr/>
        </p:nvSpPr>
        <p:spPr>
          <a:xfrm>
            <a:off x="2695194" y="5193797"/>
            <a:ext cx="6801612" cy="536125"/>
          </a:xfrm>
          <a:prstGeom prst="rect">
            <a:avLst/>
          </a:prstGeom>
        </p:spPr>
        <p:txBody>
          <a:bodyPr vert="horz" lIns="91440" tIns="45720" rIns="91440" bIns="45720" rtlCol="0">
            <a:noAutofit/>
          </a:bodyPr>
          <a:lstStyle>
            <a:lvl1pPr marL="0" indent="0" algn="ctr" defTabSz="914400" rtl="0" eaLnBrk="1" latinLnBrk="0" hangingPunct="1">
              <a:spcBef>
                <a:spcPct val="20000"/>
              </a:spcBef>
              <a:buClr>
                <a:srgbClr val="AB0003"/>
              </a:buClr>
              <a:buFont typeface="Arial" panose="020B0604020202020204" pitchFamily="34" charset="0"/>
              <a:buNone/>
              <a:defRPr sz="2800" b="1" kern="1200" spc="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400" kern="1200" spc="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800" kern="1200" spc="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600" kern="1200" spc="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spc="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200" dirty="0">
                <a:solidFill>
                  <a:srgbClr val="FFFFFF"/>
                </a:solidFill>
                <a:effectLst>
                  <a:outerShdw blurRad="38100" dist="38100" dir="2700000" algn="tl">
                    <a:srgbClr val="000000">
                      <a:alpha val="43137"/>
                    </a:srgbClr>
                  </a:outerShdw>
                </a:effectLst>
              </a:rPr>
              <a:t>THANK YOU! </a:t>
            </a:r>
          </a:p>
        </p:txBody>
      </p:sp>
    </p:spTree>
    <p:extLst>
      <p:ext uri="{BB962C8B-B14F-4D97-AF65-F5344CB8AC3E}">
        <p14:creationId xmlns:p14="http://schemas.microsoft.com/office/powerpoint/2010/main" val="116928876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a:t>CLASS Learning Objectives</a:t>
            </a:r>
          </a:p>
        </p:txBody>
      </p:sp>
      <p:sp>
        <p:nvSpPr>
          <p:cNvPr id="3" name="Content Placeholder 2"/>
          <p:cNvSpPr>
            <a:spLocks noGrp="1"/>
          </p:cNvSpPr>
          <p:nvPr>
            <p:ph idx="1"/>
          </p:nvPr>
        </p:nvSpPr>
        <p:spPr>
          <a:xfrm>
            <a:off x="685800" y="1242219"/>
            <a:ext cx="10972800" cy="4830763"/>
          </a:xfrm>
        </p:spPr>
        <p:txBody>
          <a:bodyPr>
            <a:normAutofit lnSpcReduction="10000"/>
          </a:bodyPr>
          <a:lstStyle/>
          <a:p>
            <a:pPr fontAlgn="base"/>
            <a:r>
              <a:rPr lang="en-US" b="0" dirty="0"/>
              <a:t>Identify member breakdown and identify areas of member growth.</a:t>
            </a:r>
          </a:p>
          <a:p>
            <a:pPr marL="0" indent="0" fontAlgn="base">
              <a:buNone/>
            </a:pPr>
            <a:endParaRPr lang="en-US" b="0" dirty="0"/>
          </a:p>
          <a:p>
            <a:pPr fontAlgn="base"/>
            <a:r>
              <a:rPr lang="en-US" b="0" dirty="0"/>
              <a:t>Share best practices on how to leverage monthly membership lists.</a:t>
            </a:r>
          </a:p>
          <a:p>
            <a:pPr marL="0" indent="0" fontAlgn="base">
              <a:buNone/>
            </a:pPr>
            <a:endParaRPr lang="en-US" b="0" dirty="0"/>
          </a:p>
          <a:p>
            <a:pPr fontAlgn="base"/>
            <a:r>
              <a:rPr lang="en-US" b="0" dirty="0"/>
              <a:t>Identify potential sponsors for events and avenues for building relationships with NDIA members in their Chapters.</a:t>
            </a:r>
          </a:p>
          <a:p>
            <a:pPr marL="0" indent="0" fontAlgn="base">
              <a:buNone/>
            </a:pPr>
            <a:endParaRPr lang="en-US" b="0" dirty="0"/>
          </a:p>
          <a:p>
            <a:pPr fontAlgn="base"/>
            <a:r>
              <a:rPr lang="en-US" b="0" dirty="0"/>
              <a:t>Inform NDIA of changes to both member rosters and Chapter leadership as they arise. </a:t>
            </a:r>
          </a:p>
        </p:txBody>
      </p:sp>
      <p:sp>
        <p:nvSpPr>
          <p:cNvPr id="4" name="Date Placeholder 3"/>
          <p:cNvSpPr>
            <a:spLocks noGrp="1"/>
          </p:cNvSpPr>
          <p:nvPr>
            <p:ph type="dt" sz="half" idx="10"/>
          </p:nvPr>
        </p:nvSpPr>
        <p:spPr/>
        <p:txBody>
          <a:bodyPr/>
          <a:lstStyle/>
          <a:p>
            <a:fld id="{E805C3EA-6FEE-4D91-A3B5-5BBA38BE64F5}" type="datetime1">
              <a:rPr lang="en-US" smtClean="0"/>
              <a:pPr/>
              <a:t>4/23/2019</a:t>
            </a:fld>
            <a:endParaRPr lang="en-US"/>
          </a:p>
        </p:txBody>
      </p:sp>
      <p:sp>
        <p:nvSpPr>
          <p:cNvPr id="5" name="Slide Number Placeholder 4"/>
          <p:cNvSpPr>
            <a:spLocks noGrp="1"/>
          </p:cNvSpPr>
          <p:nvPr>
            <p:ph type="sldNum" sz="quarter" idx="12"/>
          </p:nvPr>
        </p:nvSpPr>
        <p:spPr/>
        <p:txBody>
          <a:bodyPr/>
          <a:lstStyle/>
          <a:p>
            <a:fld id="{CD64BFC3-983F-4B0A-9A55-84A85105ADC0}" type="slidenum">
              <a:rPr lang="en-US" smtClean="0">
                <a:solidFill>
                  <a:schemeClr val="tx1">
                    <a:lumMod val="50000"/>
                    <a:lumOff val="50000"/>
                  </a:schemeClr>
                </a:solidFill>
              </a:rPr>
              <a:pPr/>
              <a:t>3</a:t>
            </a:fld>
            <a:endParaRPr lang="en-US" dirty="0">
              <a:solidFill>
                <a:schemeClr val="tx1">
                  <a:lumMod val="50000"/>
                  <a:lumOff val="50000"/>
                </a:schemeClr>
              </a:solidFill>
            </a:endParaRPr>
          </a:p>
        </p:txBody>
      </p:sp>
    </p:spTree>
    <p:extLst>
      <p:ext uri="{BB962C8B-B14F-4D97-AF65-F5344CB8AC3E}">
        <p14:creationId xmlns:p14="http://schemas.microsoft.com/office/powerpoint/2010/main" val="331672929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746628" y="1783959"/>
            <a:ext cx="4645250" cy="2889114"/>
          </a:xfrm>
        </p:spPr>
        <p:txBody>
          <a:bodyPr vert="horz" lIns="91440" tIns="45720" rIns="91440" bIns="45720" rtlCol="0" anchor="b">
            <a:normAutofit fontScale="90000"/>
          </a:bodyPr>
          <a:lstStyle/>
          <a:p>
            <a:pPr>
              <a:lnSpc>
                <a:spcPct val="90000"/>
              </a:lnSpc>
            </a:pPr>
            <a:r>
              <a:rPr lang="en-US" sz="6000" kern="1200" dirty="0">
                <a:solidFill>
                  <a:schemeClr val="bg1"/>
                </a:solidFill>
                <a:latin typeface="+mj-lt"/>
                <a:ea typeface="+mj-ea"/>
                <a:cs typeface="+mj-cs"/>
              </a:rPr>
              <a:t>Explanation of monthly reports</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descr="https://lh5.googleusercontent.com/W9qCnWvgSnTRcNhtM91Fn674dT-R9A8LSKMTQuUaHTInDiA-wu0QZVYFjadusNDy7HyCZtrNL8-tyNfk_XDHrYVe6KA0XH0d9PDYjgqDwFisVZucJCYNtvf0cGIdV5P_jQUsIomW">
            <a:extLst>
              <a:ext uri="{FF2B5EF4-FFF2-40B4-BE49-F238E27FC236}">
                <a16:creationId xmlns:a16="http://schemas.microsoft.com/office/drawing/2014/main" id="{9FFA6BD3-227C-4086-8D81-80FB95DF63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19382" y="2066901"/>
            <a:ext cx="4047843" cy="1356027"/>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a:xfrm>
            <a:off x="8107052" y="694944"/>
            <a:ext cx="2716825" cy="365760"/>
          </a:xfrm>
        </p:spPr>
        <p:txBody>
          <a:bodyPr vert="horz" lIns="91440" tIns="45720" rIns="91440" bIns="45720" rtlCol="0" anchor="ctr">
            <a:normAutofit/>
          </a:bodyPr>
          <a:lstStyle/>
          <a:p>
            <a:pPr>
              <a:spcAft>
                <a:spcPts val="600"/>
              </a:spcAft>
            </a:pPr>
            <a:fld id="{52EEDC73-2ADC-4A73-AA70-0202069E136A}" type="datetime1">
              <a:rPr lang="en-US">
                <a:solidFill>
                  <a:schemeClr val="bg1">
                    <a:alpha val="80000"/>
                  </a:schemeClr>
                </a:solidFill>
                <a:latin typeface="+mn-lt"/>
              </a:rPr>
              <a:pPr>
                <a:spcAft>
                  <a:spcPts val="600"/>
                </a:spcAft>
              </a:pPr>
              <a:t>4/23/2019</a:t>
            </a:fld>
            <a:endParaRPr lang="en-US">
              <a:solidFill>
                <a:schemeClr val="bg1">
                  <a:alpha val="80000"/>
                </a:schemeClr>
              </a:solidFill>
              <a:latin typeface="+mn-lt"/>
            </a:endParaRPr>
          </a:p>
        </p:txBody>
      </p:sp>
      <p:sp>
        <p:nvSpPr>
          <p:cNvPr id="7" name="Slide Number Placeholder 6"/>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spcAft>
                <a:spcPts val="600"/>
              </a:spcAft>
            </a:pPr>
            <a:fld id="{CD64BFC3-983F-4B0A-9A55-84A85105ADC0}" type="slidenum">
              <a:rPr lang="en-US" sz="1500">
                <a:solidFill>
                  <a:srgbClr val="FFFFFF"/>
                </a:solidFill>
                <a:latin typeface="+mn-lt"/>
                <a:cs typeface="+mn-cs"/>
              </a:rPr>
              <a:pPr>
                <a:spcAft>
                  <a:spcPts val="600"/>
                </a:spcAft>
              </a:pPr>
              <a:t>4</a:t>
            </a:fld>
            <a:endParaRPr lang="en-US" sz="1500">
              <a:solidFill>
                <a:srgbClr val="FFFFFF"/>
              </a:solidFill>
              <a:latin typeface="+mn-lt"/>
              <a:cs typeface="+mn-cs"/>
            </a:endParaRPr>
          </a:p>
        </p:txBody>
      </p:sp>
    </p:spTree>
    <p:extLst>
      <p:ext uri="{BB962C8B-B14F-4D97-AF65-F5344CB8AC3E}">
        <p14:creationId xmlns:p14="http://schemas.microsoft.com/office/powerpoint/2010/main" val="382612200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u="sng" dirty="0"/>
              <a:t>Monthly Reports—Get to Know Your Members</a:t>
            </a:r>
          </a:p>
        </p:txBody>
      </p:sp>
      <p:sp>
        <p:nvSpPr>
          <p:cNvPr id="4" name="Date Placeholder 3"/>
          <p:cNvSpPr>
            <a:spLocks noGrp="1"/>
          </p:cNvSpPr>
          <p:nvPr>
            <p:ph type="dt" sz="half" idx="10"/>
          </p:nvPr>
        </p:nvSpPr>
        <p:spPr/>
        <p:txBody>
          <a:bodyPr/>
          <a:lstStyle/>
          <a:p>
            <a:fld id="{E805C3EA-6FEE-4D91-A3B5-5BBA38BE64F5}" type="datetime1">
              <a:rPr lang="en-US" smtClean="0"/>
              <a:pPr/>
              <a:t>4/23/2019</a:t>
            </a:fld>
            <a:endParaRPr lang="en-US" dirty="0"/>
          </a:p>
        </p:txBody>
      </p:sp>
      <p:sp>
        <p:nvSpPr>
          <p:cNvPr id="5" name="Slide Number Placeholder 4"/>
          <p:cNvSpPr>
            <a:spLocks noGrp="1"/>
          </p:cNvSpPr>
          <p:nvPr>
            <p:ph type="sldNum" sz="quarter" idx="12"/>
          </p:nvPr>
        </p:nvSpPr>
        <p:spPr/>
        <p:txBody>
          <a:bodyPr/>
          <a:lstStyle/>
          <a:p>
            <a:fld id="{CD64BFC3-983F-4B0A-9A55-84A85105ADC0}" type="slidenum">
              <a:rPr lang="en-US" smtClean="0">
                <a:solidFill>
                  <a:schemeClr val="tx1">
                    <a:lumMod val="50000"/>
                    <a:lumOff val="50000"/>
                  </a:schemeClr>
                </a:solidFill>
              </a:rPr>
              <a:pPr/>
              <a:t>5</a:t>
            </a:fld>
            <a:endParaRPr lang="en-US" dirty="0">
              <a:solidFill>
                <a:schemeClr val="tx1">
                  <a:lumMod val="50000"/>
                  <a:lumOff val="50000"/>
                </a:schemeClr>
              </a:solidFill>
            </a:endParaRPr>
          </a:p>
        </p:txBody>
      </p:sp>
      <p:sp>
        <p:nvSpPr>
          <p:cNvPr id="8" name="Content Placeholder 2">
            <a:extLst>
              <a:ext uri="{FF2B5EF4-FFF2-40B4-BE49-F238E27FC236}">
                <a16:creationId xmlns:a16="http://schemas.microsoft.com/office/drawing/2014/main" id="{1358D155-FEFB-4B9F-A63D-43BAE5974D67}"/>
              </a:ext>
            </a:extLst>
          </p:cNvPr>
          <p:cNvSpPr txBox="1">
            <a:spLocks/>
          </p:cNvSpPr>
          <p:nvPr/>
        </p:nvSpPr>
        <p:spPr>
          <a:xfrm>
            <a:off x="281952" y="990602"/>
            <a:ext cx="11376648" cy="556259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C00000"/>
              </a:buClr>
              <a:buFont typeface="Arial" panose="020B0604020202020204" pitchFamily="34" charset="0"/>
              <a:buChar char="•"/>
              <a:defRPr sz="2800" b="1" kern="1200" spc="0">
                <a:solidFill>
                  <a:schemeClr val="tx1">
                    <a:lumMod val="85000"/>
                    <a:lumOff val="1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spc="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1800" kern="1200" spc="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1600" kern="1200" spc="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1400" kern="1200" spc="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Chapter Member Count</a:t>
            </a:r>
          </a:p>
          <a:p>
            <a:pPr lvl="1"/>
            <a:r>
              <a:rPr lang="en-US" sz="2000" dirty="0"/>
              <a:t>High level overview of demographics </a:t>
            </a:r>
          </a:p>
          <a:p>
            <a:pPr lvl="2"/>
            <a:r>
              <a:rPr lang="en-US" sz="1600" dirty="0"/>
              <a:t>i.e. 50% of members are free government members, 25% are corporate members, etc.</a:t>
            </a:r>
          </a:p>
          <a:p>
            <a:pPr lvl="1"/>
            <a:r>
              <a:rPr lang="en-US" sz="2000" dirty="0"/>
              <a:t>Present data at Board Meetings</a:t>
            </a:r>
          </a:p>
          <a:p>
            <a:r>
              <a:rPr lang="en-US" sz="2400" dirty="0"/>
              <a:t>Chapter Roster</a:t>
            </a:r>
          </a:p>
          <a:p>
            <a:pPr lvl="1"/>
            <a:r>
              <a:rPr lang="en-US" sz="2000" dirty="0"/>
              <a:t>Know corporate members in your chapter</a:t>
            </a:r>
          </a:p>
          <a:p>
            <a:pPr lvl="1"/>
            <a:r>
              <a:rPr lang="en-US" sz="2000" dirty="0"/>
              <a:t>Title</a:t>
            </a:r>
          </a:p>
          <a:p>
            <a:pPr lvl="2"/>
            <a:r>
              <a:rPr lang="en-US" sz="1600" dirty="0"/>
              <a:t>Sponsorship opportunities</a:t>
            </a:r>
          </a:p>
          <a:p>
            <a:pPr lvl="1"/>
            <a:r>
              <a:rPr lang="en-US" sz="2000" dirty="0"/>
              <a:t>Customer Email/Email consent</a:t>
            </a:r>
          </a:p>
          <a:p>
            <a:pPr lvl="2"/>
            <a:r>
              <a:rPr lang="en-US" sz="1400" dirty="0"/>
              <a:t>Event email blasts, chapter updates </a:t>
            </a:r>
          </a:p>
          <a:p>
            <a:pPr lvl="1"/>
            <a:r>
              <a:rPr lang="en-US" sz="2000" dirty="0"/>
              <a:t>Join date</a:t>
            </a:r>
          </a:p>
          <a:p>
            <a:pPr lvl="2"/>
            <a:r>
              <a:rPr lang="en-US" sz="1600" dirty="0"/>
              <a:t>Uses: Personalized welcome letter</a:t>
            </a:r>
          </a:p>
          <a:p>
            <a:pPr lvl="1"/>
            <a:r>
              <a:rPr lang="en-US" sz="2000" dirty="0"/>
              <a:t>Expire Date: </a:t>
            </a:r>
          </a:p>
          <a:p>
            <a:pPr lvl="2"/>
            <a:r>
              <a:rPr lang="en-US" sz="1600" dirty="0"/>
              <a:t>Uses: Reach out to members who have not yet renewed</a:t>
            </a:r>
          </a:p>
          <a:p>
            <a:r>
              <a:rPr lang="en-US" sz="2400" dirty="0"/>
              <a:t>Chapter Division Collaboration (new quarterly report!)</a:t>
            </a:r>
          </a:p>
          <a:p>
            <a:pPr lvl="1"/>
            <a:r>
              <a:rPr lang="en-US" sz="2000" dirty="0"/>
              <a:t>Know which of your chapter members are involved in Division leadership</a:t>
            </a:r>
          </a:p>
        </p:txBody>
      </p:sp>
    </p:spTree>
    <p:extLst>
      <p:ext uri="{BB962C8B-B14F-4D97-AF65-F5344CB8AC3E}">
        <p14:creationId xmlns:p14="http://schemas.microsoft.com/office/powerpoint/2010/main" val="195203173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9C5518-F595-4C76-B9AE-F47457072C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24384"/>
            <a:ext cx="7551889" cy="6858000"/>
          </a:xfrm>
          <a:prstGeom prst="rect">
            <a:avLst/>
          </a:prstGeom>
          <a:ln>
            <a:solidFill>
              <a:schemeClr val="tx1"/>
            </a:solidFill>
          </a:ln>
        </p:spPr>
      </p:pic>
      <p:sp>
        <p:nvSpPr>
          <p:cNvPr id="5" name="Date Placeholder 4"/>
          <p:cNvSpPr>
            <a:spLocks noGrp="1"/>
          </p:cNvSpPr>
          <p:nvPr>
            <p:ph type="dt" sz="half" idx="10"/>
          </p:nvPr>
        </p:nvSpPr>
        <p:spPr>
          <a:xfrm>
            <a:off x="8737600" y="6400801"/>
            <a:ext cx="3193784" cy="365125"/>
          </a:xfrm>
        </p:spPr>
        <p:txBody>
          <a:bodyPr/>
          <a:lstStyle/>
          <a:p>
            <a:fld id="{CB05385A-9EEB-489A-AFA5-ADE7865977FD}" type="datetime1">
              <a:rPr lang="en-US" smtClean="0"/>
              <a:pPr/>
              <a:t>4/23/2019</a:t>
            </a:fld>
            <a:endParaRPr lang="en-US"/>
          </a:p>
        </p:txBody>
      </p:sp>
      <p:sp>
        <p:nvSpPr>
          <p:cNvPr id="6" name="Slide Number Placeholder 5"/>
          <p:cNvSpPr>
            <a:spLocks noGrp="1"/>
          </p:cNvSpPr>
          <p:nvPr>
            <p:ph type="sldNum" sz="quarter" idx="12"/>
          </p:nvPr>
        </p:nvSpPr>
        <p:spPr>
          <a:xfrm>
            <a:off x="203200" y="6400801"/>
            <a:ext cx="482600" cy="365125"/>
          </a:xfrm>
        </p:spPr>
        <p:txBody>
          <a:bodyPr/>
          <a:lstStyle/>
          <a:p>
            <a:fld id="{CD64BFC3-983F-4B0A-9A55-84A85105ADC0}" type="slidenum">
              <a:rPr lang="en-US" smtClean="0"/>
              <a:pPr/>
              <a:t>6</a:t>
            </a:fld>
            <a:endParaRPr lang="en-US"/>
          </a:p>
        </p:txBody>
      </p:sp>
      <p:sp>
        <p:nvSpPr>
          <p:cNvPr id="8" name="Title 1">
            <a:extLst>
              <a:ext uri="{FF2B5EF4-FFF2-40B4-BE49-F238E27FC236}">
                <a16:creationId xmlns:a16="http://schemas.microsoft.com/office/drawing/2014/main" id="{7EA18485-8881-4E65-8390-72B3D5AF3CF1}"/>
              </a:ext>
            </a:extLst>
          </p:cNvPr>
          <p:cNvSpPr txBox="1">
            <a:spLocks/>
          </p:cNvSpPr>
          <p:nvPr/>
        </p:nvSpPr>
        <p:spPr>
          <a:xfrm>
            <a:off x="8090636" y="1371600"/>
            <a:ext cx="3505200" cy="12445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spc="0" baseline="0">
                <a:solidFill>
                  <a:srgbClr val="AB0003"/>
                </a:solidFill>
                <a:latin typeface="Arial" panose="020B0604020202020204" pitchFamily="34" charset="0"/>
                <a:ea typeface="+mj-ea"/>
                <a:cs typeface="Arial" panose="020B0604020202020204" pitchFamily="34" charset="0"/>
              </a:defRPr>
            </a:lvl1pPr>
          </a:lstStyle>
          <a:p>
            <a:r>
              <a:rPr lang="en-US" u="sng" dirty="0"/>
              <a:t>Report #1 </a:t>
            </a:r>
          </a:p>
          <a:p>
            <a:endParaRPr lang="en-US" u="sng" dirty="0"/>
          </a:p>
          <a:p>
            <a:r>
              <a:rPr lang="en-US" dirty="0"/>
              <a:t>Chapter Count</a:t>
            </a:r>
          </a:p>
        </p:txBody>
      </p:sp>
      <p:sp>
        <p:nvSpPr>
          <p:cNvPr id="2" name="Rectangle 1">
            <a:extLst>
              <a:ext uri="{FF2B5EF4-FFF2-40B4-BE49-F238E27FC236}">
                <a16:creationId xmlns:a16="http://schemas.microsoft.com/office/drawing/2014/main" id="{0FC9B869-D036-4228-A06E-A639A6C391B9}"/>
              </a:ext>
            </a:extLst>
          </p:cNvPr>
          <p:cNvSpPr/>
          <p:nvPr/>
        </p:nvSpPr>
        <p:spPr>
          <a:xfrm>
            <a:off x="8090636" y="2819400"/>
            <a:ext cx="3193784" cy="2308324"/>
          </a:xfrm>
          <a:prstGeom prst="rect">
            <a:avLst/>
          </a:prstGeom>
        </p:spPr>
        <p:txBody>
          <a:bodyPr wrap="square">
            <a:spAutoFit/>
          </a:bodyPr>
          <a:lstStyle/>
          <a:p>
            <a:pPr marL="342900" indent="-342900">
              <a:buFont typeface="Arial" panose="020B0604020202020204" pitchFamily="34" charset="0"/>
              <a:buChar char="•"/>
            </a:pPr>
            <a:r>
              <a:rPr lang="en-US" sz="2000" dirty="0"/>
              <a:t>High level overview of demographics </a:t>
            </a:r>
          </a:p>
          <a:p>
            <a:pPr marL="742950" lvl="1" indent="-285750">
              <a:buFont typeface="Calibri" panose="020F0502020204030204" pitchFamily="34" charset="0"/>
              <a:buChar char="₋"/>
            </a:pPr>
            <a:r>
              <a:rPr lang="en-US" sz="1600" dirty="0"/>
              <a:t>i.e. 50% of members are free government members, 25% are corporate members, etc.</a:t>
            </a:r>
          </a:p>
          <a:p>
            <a:pPr marL="342900" indent="-342900">
              <a:buFont typeface="Arial" panose="020B0604020202020204" pitchFamily="34" charset="0"/>
              <a:buChar char="•"/>
            </a:pPr>
            <a:r>
              <a:rPr lang="en-US" sz="2000" dirty="0"/>
              <a:t>Present data at Board Meetings</a:t>
            </a:r>
          </a:p>
        </p:txBody>
      </p:sp>
    </p:spTree>
    <p:extLst>
      <p:ext uri="{BB962C8B-B14F-4D97-AF65-F5344CB8AC3E}">
        <p14:creationId xmlns:p14="http://schemas.microsoft.com/office/powerpoint/2010/main" val="195420098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a:t>Report #2</a:t>
            </a:r>
            <a:r>
              <a:rPr lang="en-US" dirty="0"/>
              <a:t>—Chapter Roster</a:t>
            </a:r>
            <a:endParaRPr lang="en-US" u="sng" dirty="0"/>
          </a:p>
        </p:txBody>
      </p:sp>
      <p:sp>
        <p:nvSpPr>
          <p:cNvPr id="5" name="Date Placeholder 4"/>
          <p:cNvSpPr>
            <a:spLocks noGrp="1"/>
          </p:cNvSpPr>
          <p:nvPr>
            <p:ph type="dt" sz="half" idx="10"/>
          </p:nvPr>
        </p:nvSpPr>
        <p:spPr/>
        <p:txBody>
          <a:bodyPr/>
          <a:lstStyle/>
          <a:p>
            <a:fld id="{CB05385A-9EEB-489A-AFA5-ADE7865977FD}" type="datetime1">
              <a:rPr lang="en-US" smtClean="0"/>
              <a:pPr/>
              <a:t>4/23/2019</a:t>
            </a:fld>
            <a:endParaRPr lang="en-US"/>
          </a:p>
        </p:txBody>
      </p:sp>
      <p:sp>
        <p:nvSpPr>
          <p:cNvPr id="6" name="Slide Number Placeholder 5"/>
          <p:cNvSpPr>
            <a:spLocks noGrp="1"/>
          </p:cNvSpPr>
          <p:nvPr>
            <p:ph type="sldNum" sz="quarter" idx="12"/>
          </p:nvPr>
        </p:nvSpPr>
        <p:spPr/>
        <p:txBody>
          <a:bodyPr/>
          <a:lstStyle/>
          <a:p>
            <a:fld id="{CD64BFC3-983F-4B0A-9A55-84A85105ADC0}" type="slidenum">
              <a:rPr lang="en-US" smtClean="0"/>
              <a:pPr/>
              <a:t>7</a:t>
            </a:fld>
            <a:endParaRPr lang="en-US"/>
          </a:p>
        </p:txBody>
      </p:sp>
      <p:pic>
        <p:nvPicPr>
          <p:cNvPr id="8" name="Picture 7">
            <a:extLst>
              <a:ext uri="{FF2B5EF4-FFF2-40B4-BE49-F238E27FC236}">
                <a16:creationId xmlns:a16="http://schemas.microsoft.com/office/drawing/2014/main" id="{77E38A9C-4095-4251-9835-82A692A71ACE}"/>
              </a:ext>
            </a:extLst>
          </p:cNvPr>
          <p:cNvPicPr>
            <a:picLocks noChangeAspect="1"/>
          </p:cNvPicPr>
          <p:nvPr/>
        </p:nvPicPr>
        <p:blipFill rotWithShape="1">
          <a:blip r:embed="rId3">
            <a:extLst>
              <a:ext uri="{28A0092B-C50C-407E-A947-70E740481C1C}">
                <a14:useLocalDpi xmlns:a14="http://schemas.microsoft.com/office/drawing/2010/main" val="0"/>
              </a:ext>
            </a:extLst>
          </a:blip>
          <a:srcRect r="51965"/>
          <a:stretch/>
        </p:blipFill>
        <p:spPr>
          <a:xfrm>
            <a:off x="601106" y="2862069"/>
            <a:ext cx="10896601" cy="3243661"/>
          </a:xfrm>
          <a:prstGeom prst="rect">
            <a:avLst/>
          </a:prstGeom>
          <a:ln>
            <a:solidFill>
              <a:schemeClr val="tx1"/>
            </a:solidFill>
          </a:ln>
        </p:spPr>
      </p:pic>
      <p:sp>
        <p:nvSpPr>
          <p:cNvPr id="11" name="Rectangle 10">
            <a:extLst>
              <a:ext uri="{FF2B5EF4-FFF2-40B4-BE49-F238E27FC236}">
                <a16:creationId xmlns:a16="http://schemas.microsoft.com/office/drawing/2014/main" id="{B16B6878-1476-4B78-92FC-1E17714014B5}"/>
              </a:ext>
            </a:extLst>
          </p:cNvPr>
          <p:cNvSpPr/>
          <p:nvPr/>
        </p:nvSpPr>
        <p:spPr>
          <a:xfrm>
            <a:off x="167432" y="898850"/>
            <a:ext cx="11763951" cy="1668149"/>
          </a:xfrm>
          <a:prstGeom prst="rect">
            <a:avLst/>
          </a:prstGeom>
        </p:spPr>
        <p:txBody>
          <a:bodyPr wrap="square">
            <a:spAutoFit/>
          </a:bodyPr>
          <a:lstStyle/>
          <a:p>
            <a:pPr lvl="1">
              <a:spcBef>
                <a:spcPct val="20000"/>
              </a:spcBef>
              <a:buClr>
                <a:srgbClr val="C00000"/>
              </a:buClr>
            </a:pPr>
            <a:r>
              <a:rPr lang="en-US" sz="1600" b="1" dirty="0">
                <a:solidFill>
                  <a:prstClr val="black">
                    <a:lumMod val="85000"/>
                    <a:lumOff val="1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Know corporate members in your chapter</a:t>
            </a:r>
          </a:p>
          <a:p>
            <a:pPr marL="742950" lvl="1" indent="-285750">
              <a:spcBef>
                <a:spcPct val="20000"/>
              </a:spcBef>
              <a:buClr>
                <a:srgbClr val="C00000"/>
              </a:buClr>
              <a:buFont typeface="Arial" panose="020B0604020202020204" pitchFamily="34" charset="0"/>
              <a:buChar char="•"/>
            </a:pPr>
            <a:endParaRPr lang="en-US" sz="1600" b="1" dirty="0">
              <a:solidFill>
                <a:prstClr val="black">
                  <a:lumMod val="85000"/>
                  <a:lumOff val="1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742950" lvl="1" indent="-285750">
              <a:spcBef>
                <a:spcPct val="20000"/>
              </a:spcBef>
              <a:buClr>
                <a:srgbClr val="C00000"/>
              </a:buClr>
              <a:buFont typeface="Arial" panose="020B0604020202020204" pitchFamily="34" charset="0"/>
              <a:buChar char="•"/>
            </a:pPr>
            <a:r>
              <a:rPr lang="en-US" sz="1600" dirty="0">
                <a:solidFill>
                  <a:prstClr val="black">
                    <a:lumMod val="85000"/>
                    <a:lumOff val="15000"/>
                  </a:prstClr>
                </a:solidFill>
                <a:latin typeface="Arial" panose="020B0604020202020204" pitchFamily="34" charset="0"/>
                <a:cs typeface="Arial" panose="020B0604020202020204" pitchFamily="34" charset="0"/>
              </a:rPr>
              <a:t>Product Name=Membership Type</a:t>
            </a:r>
          </a:p>
          <a:p>
            <a:pPr marL="1143000" lvl="2" indent="-228600">
              <a:spcBef>
                <a:spcPct val="20000"/>
              </a:spcBef>
              <a:buClr>
                <a:srgbClr val="C00000"/>
              </a:buClr>
              <a:buFont typeface="Arial" panose="020B0604020202020204" pitchFamily="34" charset="0"/>
              <a:buChar char="–"/>
            </a:pPr>
            <a:r>
              <a:rPr lang="en-US" sz="1200" dirty="0">
                <a:solidFill>
                  <a:prstClr val="black">
                    <a:lumMod val="85000"/>
                    <a:lumOff val="15000"/>
                  </a:prstClr>
                </a:solidFill>
                <a:latin typeface="Arial" panose="020B0604020202020204" pitchFamily="34" charset="0"/>
                <a:cs typeface="Arial" panose="020B0604020202020204" pitchFamily="34" charset="0"/>
              </a:rPr>
              <a:t>Refers to Chapter Count for breakdown of all membership types </a:t>
            </a:r>
            <a:r>
              <a:rPr lang="en-US" sz="1200" dirty="0" err="1">
                <a:solidFill>
                  <a:prstClr val="black">
                    <a:lumMod val="85000"/>
                    <a:lumOff val="15000"/>
                  </a:prstClr>
                </a:solidFill>
                <a:latin typeface="Arial" panose="020B0604020202020204" pitchFamily="34" charset="0"/>
                <a:cs typeface="Arial" panose="020B0604020202020204" pitchFamily="34" charset="0"/>
              </a:rPr>
              <a:t>ie</a:t>
            </a:r>
            <a:r>
              <a:rPr lang="en-US" sz="1200" dirty="0">
                <a:solidFill>
                  <a:prstClr val="black">
                    <a:lumMod val="85000"/>
                    <a:lumOff val="15000"/>
                  </a:prstClr>
                </a:solidFill>
                <a:latin typeface="Arial" panose="020B0604020202020204" pitchFamily="34" charset="0"/>
                <a:cs typeface="Arial" panose="020B0604020202020204" pitchFamily="34" charset="0"/>
              </a:rPr>
              <a:t>: Government, Individual, Corporate.</a:t>
            </a:r>
          </a:p>
          <a:p>
            <a:pPr marL="742950" lvl="1" indent="-285750">
              <a:spcBef>
                <a:spcPct val="20000"/>
              </a:spcBef>
              <a:buClr>
                <a:srgbClr val="C00000"/>
              </a:buClr>
              <a:buFont typeface="Arial" panose="020B0604020202020204" pitchFamily="34" charset="0"/>
              <a:buChar char="•"/>
            </a:pPr>
            <a:r>
              <a:rPr lang="en-US" sz="1600" dirty="0">
                <a:solidFill>
                  <a:prstClr val="black">
                    <a:lumMod val="85000"/>
                    <a:lumOff val="15000"/>
                  </a:prstClr>
                </a:solidFill>
                <a:latin typeface="Arial" panose="020B0604020202020204" pitchFamily="34" charset="0"/>
                <a:cs typeface="Arial" panose="020B0604020202020204" pitchFamily="34" charset="0"/>
              </a:rPr>
              <a:t>Title</a:t>
            </a:r>
          </a:p>
          <a:p>
            <a:pPr marL="1143000" lvl="2" indent="-228600">
              <a:spcBef>
                <a:spcPct val="20000"/>
              </a:spcBef>
              <a:buClr>
                <a:srgbClr val="C00000"/>
              </a:buClr>
              <a:buFont typeface="Arial" panose="020B0604020202020204" pitchFamily="34" charset="0"/>
              <a:buChar char="–"/>
            </a:pPr>
            <a:r>
              <a:rPr lang="en-US" sz="1200" dirty="0">
                <a:solidFill>
                  <a:prstClr val="black">
                    <a:lumMod val="85000"/>
                    <a:lumOff val="15000"/>
                  </a:prstClr>
                </a:solidFill>
                <a:latin typeface="Arial" panose="020B0604020202020204" pitchFamily="34" charset="0"/>
                <a:cs typeface="Arial" panose="020B0604020202020204" pitchFamily="34" charset="0"/>
              </a:rPr>
              <a:t>Sponsorship opportunities</a:t>
            </a:r>
          </a:p>
        </p:txBody>
      </p:sp>
    </p:spTree>
    <p:extLst>
      <p:ext uri="{BB962C8B-B14F-4D97-AF65-F5344CB8AC3E}">
        <p14:creationId xmlns:p14="http://schemas.microsoft.com/office/powerpoint/2010/main" val="112825742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a:t>Report #2</a:t>
            </a:r>
            <a:r>
              <a:rPr lang="en-US" dirty="0"/>
              <a:t>—Chapter Roster</a:t>
            </a:r>
            <a:endParaRPr lang="en-US" u="sng" dirty="0"/>
          </a:p>
        </p:txBody>
      </p:sp>
      <p:sp>
        <p:nvSpPr>
          <p:cNvPr id="5" name="Date Placeholder 4"/>
          <p:cNvSpPr>
            <a:spLocks noGrp="1"/>
          </p:cNvSpPr>
          <p:nvPr>
            <p:ph type="dt" sz="half" idx="10"/>
          </p:nvPr>
        </p:nvSpPr>
        <p:spPr/>
        <p:txBody>
          <a:bodyPr/>
          <a:lstStyle/>
          <a:p>
            <a:fld id="{CB05385A-9EEB-489A-AFA5-ADE7865977FD}" type="datetime1">
              <a:rPr lang="en-US" smtClean="0"/>
              <a:pPr/>
              <a:t>4/23/2019</a:t>
            </a:fld>
            <a:endParaRPr lang="en-US"/>
          </a:p>
        </p:txBody>
      </p:sp>
      <p:sp>
        <p:nvSpPr>
          <p:cNvPr id="6" name="Slide Number Placeholder 5"/>
          <p:cNvSpPr>
            <a:spLocks noGrp="1"/>
          </p:cNvSpPr>
          <p:nvPr>
            <p:ph type="sldNum" sz="quarter" idx="12"/>
          </p:nvPr>
        </p:nvSpPr>
        <p:spPr/>
        <p:txBody>
          <a:bodyPr/>
          <a:lstStyle/>
          <a:p>
            <a:fld id="{CD64BFC3-983F-4B0A-9A55-84A85105ADC0}" type="slidenum">
              <a:rPr lang="en-US" smtClean="0"/>
              <a:pPr/>
              <a:t>8</a:t>
            </a:fld>
            <a:endParaRPr lang="en-US"/>
          </a:p>
        </p:txBody>
      </p:sp>
      <p:pic>
        <p:nvPicPr>
          <p:cNvPr id="8" name="Picture 7">
            <a:extLst>
              <a:ext uri="{FF2B5EF4-FFF2-40B4-BE49-F238E27FC236}">
                <a16:creationId xmlns:a16="http://schemas.microsoft.com/office/drawing/2014/main" id="{77E38A9C-4095-4251-9835-82A692A71ACE}"/>
              </a:ext>
            </a:extLst>
          </p:cNvPr>
          <p:cNvPicPr>
            <a:picLocks noChangeAspect="1"/>
          </p:cNvPicPr>
          <p:nvPr/>
        </p:nvPicPr>
        <p:blipFill rotWithShape="1">
          <a:blip r:embed="rId3">
            <a:extLst>
              <a:ext uri="{28A0092B-C50C-407E-A947-70E740481C1C}">
                <a14:useLocalDpi xmlns:a14="http://schemas.microsoft.com/office/drawing/2010/main" val="0"/>
              </a:ext>
            </a:extLst>
          </a:blip>
          <a:srcRect l="48043"/>
          <a:stretch/>
        </p:blipFill>
        <p:spPr>
          <a:xfrm>
            <a:off x="1066800" y="2287443"/>
            <a:ext cx="8998017" cy="4031342"/>
          </a:xfrm>
          <a:prstGeom prst="rect">
            <a:avLst/>
          </a:prstGeom>
          <a:ln>
            <a:solidFill>
              <a:schemeClr val="tx1"/>
            </a:solidFill>
          </a:ln>
        </p:spPr>
      </p:pic>
      <p:sp>
        <p:nvSpPr>
          <p:cNvPr id="11" name="Rectangle 10">
            <a:extLst>
              <a:ext uri="{FF2B5EF4-FFF2-40B4-BE49-F238E27FC236}">
                <a16:creationId xmlns:a16="http://schemas.microsoft.com/office/drawing/2014/main" id="{B16B6878-1476-4B78-92FC-1E17714014B5}"/>
              </a:ext>
            </a:extLst>
          </p:cNvPr>
          <p:cNvSpPr/>
          <p:nvPr/>
        </p:nvSpPr>
        <p:spPr>
          <a:xfrm>
            <a:off x="167432" y="898850"/>
            <a:ext cx="11763951" cy="1372683"/>
          </a:xfrm>
          <a:prstGeom prst="rect">
            <a:avLst/>
          </a:prstGeom>
        </p:spPr>
        <p:txBody>
          <a:bodyPr wrap="square">
            <a:spAutoFit/>
          </a:bodyPr>
          <a:lstStyle/>
          <a:p>
            <a:pPr lvl="1">
              <a:spcBef>
                <a:spcPct val="20000"/>
              </a:spcBef>
              <a:buClr>
                <a:srgbClr val="C00000"/>
              </a:buClr>
            </a:pPr>
            <a:r>
              <a:rPr lang="en-US" sz="1600" b="1" dirty="0">
                <a:solidFill>
                  <a:prstClr val="black">
                    <a:lumMod val="85000"/>
                    <a:lumOff val="1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Know corporate members in your chapter</a:t>
            </a:r>
          </a:p>
          <a:p>
            <a:pPr marL="742950" lvl="1" indent="-285750">
              <a:spcBef>
                <a:spcPct val="20000"/>
              </a:spcBef>
              <a:buClr>
                <a:srgbClr val="C00000"/>
              </a:buClr>
              <a:buFont typeface="Arial" panose="020B0604020202020204" pitchFamily="34" charset="0"/>
              <a:buChar char="•"/>
            </a:pPr>
            <a:endParaRPr lang="en-US" sz="1600" b="1" dirty="0">
              <a:solidFill>
                <a:prstClr val="black">
                  <a:lumMod val="85000"/>
                  <a:lumOff val="15000"/>
                </a:prst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742950" lvl="1" indent="-285750">
              <a:spcBef>
                <a:spcPct val="20000"/>
              </a:spcBef>
              <a:buClr>
                <a:srgbClr val="C00000"/>
              </a:buClr>
              <a:buFont typeface="Arial" panose="020B0604020202020204" pitchFamily="34" charset="0"/>
              <a:buChar char="•"/>
            </a:pPr>
            <a:r>
              <a:rPr lang="en-US" sz="1600" dirty="0">
                <a:solidFill>
                  <a:prstClr val="black">
                    <a:lumMod val="85000"/>
                    <a:lumOff val="15000"/>
                  </a:prstClr>
                </a:solidFill>
                <a:latin typeface="Arial" panose="020B0604020202020204" pitchFamily="34" charset="0"/>
                <a:cs typeface="Arial" panose="020B0604020202020204" pitchFamily="34" charset="0"/>
              </a:rPr>
              <a:t>Customer Email/Email consent</a:t>
            </a:r>
          </a:p>
          <a:p>
            <a:pPr marL="1085850" lvl="2" indent="-171450">
              <a:spcBef>
                <a:spcPct val="20000"/>
              </a:spcBef>
              <a:buClr>
                <a:srgbClr val="C00000"/>
              </a:buClr>
              <a:buFont typeface="Arial" panose="020B0604020202020204" pitchFamily="34" charset="0"/>
              <a:buChar char="–"/>
            </a:pPr>
            <a:r>
              <a:rPr lang="en-US" sz="1200" dirty="0">
                <a:solidFill>
                  <a:prstClr val="black">
                    <a:lumMod val="85000"/>
                    <a:lumOff val="15000"/>
                  </a:prstClr>
                </a:solidFill>
                <a:latin typeface="Arial" panose="020B0604020202020204" pitchFamily="34" charset="0"/>
                <a:cs typeface="Arial" panose="020B0604020202020204" pitchFamily="34" charset="0"/>
              </a:rPr>
              <a:t>Event email blasts, chapter updates </a:t>
            </a:r>
          </a:p>
          <a:p>
            <a:pPr marL="1143000" lvl="2" indent="-228600">
              <a:spcBef>
                <a:spcPct val="20000"/>
              </a:spcBef>
              <a:buClr>
                <a:srgbClr val="C00000"/>
              </a:buClr>
              <a:buFont typeface="Arial" panose="020B0604020202020204" pitchFamily="34" charset="0"/>
              <a:buChar char="–"/>
            </a:pPr>
            <a:endParaRPr lang="en-US" sz="1200" dirty="0">
              <a:solidFill>
                <a:prstClr val="black">
                  <a:lumMod val="85000"/>
                  <a:lumOff val="15000"/>
                </a:prstClr>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18FEBFB-765D-405B-BE7D-FCCC22453CE1}"/>
              </a:ext>
            </a:extLst>
          </p:cNvPr>
          <p:cNvSpPr/>
          <p:nvPr/>
        </p:nvSpPr>
        <p:spPr>
          <a:xfrm>
            <a:off x="5943600" y="969980"/>
            <a:ext cx="4953000" cy="1261884"/>
          </a:xfrm>
          <a:prstGeom prst="rect">
            <a:avLst/>
          </a:prstGeom>
        </p:spPr>
        <p:txBody>
          <a:bodyPr wrap="square">
            <a:spAutoFit/>
          </a:bodyPr>
          <a:lstStyle/>
          <a:p>
            <a:pPr marL="742950" lvl="1" indent="-285750">
              <a:spcBef>
                <a:spcPct val="20000"/>
              </a:spcBef>
              <a:buClr>
                <a:srgbClr val="C00000"/>
              </a:buClr>
              <a:buFont typeface="Arial" panose="020B0604020202020204" pitchFamily="34" charset="0"/>
              <a:buChar char="•"/>
            </a:pPr>
            <a:r>
              <a:rPr lang="en-US" sz="1600" dirty="0">
                <a:solidFill>
                  <a:prstClr val="black">
                    <a:lumMod val="85000"/>
                    <a:lumOff val="15000"/>
                  </a:prstClr>
                </a:solidFill>
                <a:latin typeface="Arial" panose="020B0604020202020204" pitchFamily="34" charset="0"/>
                <a:cs typeface="Arial" panose="020B0604020202020204" pitchFamily="34" charset="0"/>
              </a:rPr>
              <a:t>Join date</a:t>
            </a:r>
          </a:p>
          <a:p>
            <a:pPr marL="1143000" lvl="2" indent="-228600">
              <a:spcBef>
                <a:spcPct val="20000"/>
              </a:spcBef>
              <a:buClr>
                <a:srgbClr val="C00000"/>
              </a:buClr>
              <a:buFont typeface="Arial" panose="020B0604020202020204" pitchFamily="34" charset="0"/>
              <a:buChar char="–"/>
            </a:pPr>
            <a:r>
              <a:rPr lang="en-US" sz="1200" dirty="0">
                <a:solidFill>
                  <a:prstClr val="black">
                    <a:lumMod val="85000"/>
                    <a:lumOff val="15000"/>
                  </a:prstClr>
                </a:solidFill>
                <a:latin typeface="Arial" panose="020B0604020202020204" pitchFamily="34" charset="0"/>
                <a:cs typeface="Arial" panose="020B0604020202020204" pitchFamily="34" charset="0"/>
              </a:rPr>
              <a:t>Uses: Personalized welcome letter, calls</a:t>
            </a:r>
          </a:p>
          <a:p>
            <a:pPr marL="742950" lvl="1" indent="-285750">
              <a:spcBef>
                <a:spcPct val="20000"/>
              </a:spcBef>
              <a:buClr>
                <a:srgbClr val="C00000"/>
              </a:buClr>
              <a:buFont typeface="Arial" panose="020B0604020202020204" pitchFamily="34" charset="0"/>
              <a:buChar char="•"/>
            </a:pPr>
            <a:r>
              <a:rPr lang="en-US" sz="1600" dirty="0">
                <a:solidFill>
                  <a:prstClr val="black">
                    <a:lumMod val="85000"/>
                    <a:lumOff val="15000"/>
                  </a:prstClr>
                </a:solidFill>
                <a:latin typeface="Arial" panose="020B0604020202020204" pitchFamily="34" charset="0"/>
                <a:cs typeface="Arial" panose="020B0604020202020204" pitchFamily="34" charset="0"/>
              </a:rPr>
              <a:t>Expire Date: </a:t>
            </a:r>
          </a:p>
          <a:p>
            <a:pPr marL="1085850" lvl="2" indent="-171450">
              <a:spcBef>
                <a:spcPct val="20000"/>
              </a:spcBef>
              <a:buClr>
                <a:srgbClr val="C00000"/>
              </a:buClr>
              <a:buFont typeface="Arial" panose="020B0604020202020204" pitchFamily="34" charset="0"/>
              <a:buChar char="–"/>
            </a:pPr>
            <a:r>
              <a:rPr lang="en-US" sz="1200" dirty="0">
                <a:solidFill>
                  <a:prstClr val="black">
                    <a:lumMod val="85000"/>
                    <a:lumOff val="15000"/>
                  </a:prstClr>
                </a:solidFill>
                <a:latin typeface="Arial" panose="020B0604020202020204" pitchFamily="34" charset="0"/>
                <a:cs typeface="Arial" panose="020B0604020202020204" pitchFamily="34" charset="0"/>
              </a:rPr>
              <a:t>Uses: Reach out to members who have not yet renewed</a:t>
            </a:r>
          </a:p>
        </p:txBody>
      </p:sp>
    </p:spTree>
    <p:extLst>
      <p:ext uri="{BB962C8B-B14F-4D97-AF65-F5344CB8AC3E}">
        <p14:creationId xmlns:p14="http://schemas.microsoft.com/office/powerpoint/2010/main" val="294378730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a:t>Report #3</a:t>
            </a:r>
            <a:r>
              <a:rPr lang="en-US" dirty="0"/>
              <a:t>—Chapter-Division Collaboration</a:t>
            </a:r>
            <a:endParaRPr lang="en-US" u="sng" dirty="0"/>
          </a:p>
        </p:txBody>
      </p:sp>
      <p:sp>
        <p:nvSpPr>
          <p:cNvPr id="5" name="Date Placeholder 4"/>
          <p:cNvSpPr>
            <a:spLocks noGrp="1"/>
          </p:cNvSpPr>
          <p:nvPr>
            <p:ph type="dt" sz="half" idx="10"/>
          </p:nvPr>
        </p:nvSpPr>
        <p:spPr/>
        <p:txBody>
          <a:bodyPr/>
          <a:lstStyle/>
          <a:p>
            <a:fld id="{CB05385A-9EEB-489A-AFA5-ADE7865977FD}" type="datetime1">
              <a:rPr lang="en-US" smtClean="0"/>
              <a:pPr/>
              <a:t>4/23/2019</a:t>
            </a:fld>
            <a:endParaRPr lang="en-US"/>
          </a:p>
        </p:txBody>
      </p:sp>
      <p:sp>
        <p:nvSpPr>
          <p:cNvPr id="6" name="Slide Number Placeholder 5"/>
          <p:cNvSpPr>
            <a:spLocks noGrp="1"/>
          </p:cNvSpPr>
          <p:nvPr>
            <p:ph type="sldNum" sz="quarter" idx="12"/>
          </p:nvPr>
        </p:nvSpPr>
        <p:spPr/>
        <p:txBody>
          <a:bodyPr/>
          <a:lstStyle/>
          <a:p>
            <a:fld id="{CD64BFC3-983F-4B0A-9A55-84A85105ADC0}" type="slidenum">
              <a:rPr lang="en-US" smtClean="0"/>
              <a:pPr/>
              <a:t>9</a:t>
            </a:fld>
            <a:endParaRPr lang="en-US"/>
          </a:p>
        </p:txBody>
      </p:sp>
      <p:sp>
        <p:nvSpPr>
          <p:cNvPr id="2" name="Rectangle 1">
            <a:extLst>
              <a:ext uri="{FF2B5EF4-FFF2-40B4-BE49-F238E27FC236}">
                <a16:creationId xmlns:a16="http://schemas.microsoft.com/office/drawing/2014/main" id="{8C9A7CAE-21FC-41E4-AD7E-B03EA44BBD84}"/>
              </a:ext>
            </a:extLst>
          </p:cNvPr>
          <p:cNvSpPr/>
          <p:nvPr/>
        </p:nvSpPr>
        <p:spPr>
          <a:xfrm>
            <a:off x="203200" y="914401"/>
            <a:ext cx="9855200" cy="830997"/>
          </a:xfrm>
          <a:prstGeom prst="rect">
            <a:avLst/>
          </a:prstGeom>
        </p:spPr>
        <p:txBody>
          <a:bodyPr wrap="square">
            <a:spAutoFit/>
          </a:bodyPr>
          <a:lstStyle/>
          <a:p>
            <a:pPr marL="342900" lvl="0" indent="-342900">
              <a:spcBef>
                <a:spcPct val="20000"/>
              </a:spcBef>
              <a:buClr>
                <a:srgbClr val="C00000"/>
              </a:buClr>
              <a:buFont typeface="Arial" panose="020B0604020202020204" pitchFamily="34" charset="0"/>
              <a:buChar char="•"/>
            </a:pPr>
            <a:r>
              <a:rPr lang="en-US" sz="2400" b="1" dirty="0">
                <a:solidFill>
                  <a:prstClr val="black">
                    <a:lumMod val="85000"/>
                    <a:lumOff val="15000"/>
                  </a:prstClr>
                </a:solidFill>
                <a:latin typeface="Arial" panose="020B0604020202020204" pitchFamily="34" charset="0"/>
                <a:cs typeface="Arial" panose="020B0604020202020204" pitchFamily="34" charset="0"/>
              </a:rPr>
              <a:t>New quarterly report!</a:t>
            </a:r>
          </a:p>
          <a:p>
            <a:pPr marL="742950" lvl="1" indent="-285750">
              <a:spcBef>
                <a:spcPct val="20000"/>
              </a:spcBef>
              <a:buClr>
                <a:srgbClr val="C00000"/>
              </a:buClr>
              <a:buFont typeface="Arial" panose="020B0604020202020204" pitchFamily="34" charset="0"/>
              <a:buChar char="–"/>
            </a:pPr>
            <a:r>
              <a:rPr lang="en-US" sz="2000" dirty="0">
                <a:solidFill>
                  <a:prstClr val="black">
                    <a:lumMod val="85000"/>
                    <a:lumOff val="15000"/>
                  </a:prstClr>
                </a:solidFill>
                <a:latin typeface="Arial" panose="020B0604020202020204" pitchFamily="34" charset="0"/>
                <a:cs typeface="Arial" panose="020B0604020202020204" pitchFamily="34" charset="0"/>
              </a:rPr>
              <a:t>Know which Chapter members are Division leaders</a:t>
            </a:r>
          </a:p>
        </p:txBody>
      </p:sp>
      <p:pic>
        <p:nvPicPr>
          <p:cNvPr id="7" name="Picture 6">
            <a:extLst>
              <a:ext uri="{FF2B5EF4-FFF2-40B4-BE49-F238E27FC236}">
                <a16:creationId xmlns:a16="http://schemas.microsoft.com/office/drawing/2014/main" id="{112085D6-49D5-4B6F-8C28-B83264FE1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5398"/>
            <a:ext cx="12192000" cy="4655403"/>
          </a:xfrm>
          <a:prstGeom prst="rect">
            <a:avLst/>
          </a:prstGeom>
        </p:spPr>
      </p:pic>
    </p:spTree>
    <p:extLst>
      <p:ext uri="{BB962C8B-B14F-4D97-AF65-F5344CB8AC3E}">
        <p14:creationId xmlns:p14="http://schemas.microsoft.com/office/powerpoint/2010/main" val="3498550576"/>
      </p:ext>
    </p:extLst>
  </p:cSld>
  <p:clrMapOvr>
    <a:masterClrMapping/>
  </p:clrMapOvr>
  <p:transition spd="med">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938</Words>
  <Application>Microsoft Office PowerPoint</Application>
  <PresentationFormat>Widescreen</PresentationFormat>
  <Paragraphs>201</Paragraphs>
  <Slides>22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Franklin Gothic Book</vt:lpstr>
      <vt:lpstr>Montserrat</vt:lpstr>
      <vt:lpstr>1_Office Theme</vt:lpstr>
      <vt:lpstr>PowerPoint Presentation</vt:lpstr>
      <vt:lpstr>CLASS AGENDA</vt:lpstr>
      <vt:lpstr>CLASS Learning Objectives</vt:lpstr>
      <vt:lpstr>Explanation of monthly reports</vt:lpstr>
      <vt:lpstr>Monthly Reports—Get to Know Your Members</vt:lpstr>
      <vt:lpstr>PowerPoint Presentation</vt:lpstr>
      <vt:lpstr>Report #2—Chapter Roster</vt:lpstr>
      <vt:lpstr>Report #2—Chapter Roster</vt:lpstr>
      <vt:lpstr>Report #3—Chapter-Division Collaboration</vt:lpstr>
      <vt:lpstr>Guest speakers</vt:lpstr>
      <vt:lpstr>Central Florida Chapter</vt:lpstr>
      <vt:lpstr>Member Engagement </vt:lpstr>
      <vt:lpstr>Membership Overview</vt:lpstr>
      <vt:lpstr>PowerPoint Presentation</vt:lpstr>
      <vt:lpstr>Email and Web Page Contact</vt:lpstr>
      <vt:lpstr>Social Media</vt:lpstr>
      <vt:lpstr>Member Engagement </vt:lpstr>
      <vt:lpstr>PowerPoint Presentation</vt:lpstr>
      <vt:lpstr>Iowa-Illinois Chapter</vt:lpstr>
      <vt:lpstr>Questions?</vt:lpstr>
      <vt:lpstr>Upcoming topics include: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 Losada</dc:creator>
  <cp:lastModifiedBy>Sofia Losada</cp:lastModifiedBy>
  <cp:revision>3</cp:revision>
  <dcterms:created xsi:type="dcterms:W3CDTF">2019-04-23T16:42:23Z</dcterms:created>
  <dcterms:modified xsi:type="dcterms:W3CDTF">2019-04-23T17:13:51Z</dcterms:modified>
</cp:coreProperties>
</file>