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87" r:id="rId4"/>
  </p:sldMasterIdLst>
  <p:notesMasterIdLst>
    <p:notesMasterId r:id="rId61"/>
  </p:notesMasterIdLst>
  <p:sldIdLst>
    <p:sldId id="297" r:id="rId5"/>
    <p:sldId id="1042652939" r:id="rId6"/>
    <p:sldId id="564" r:id="rId7"/>
    <p:sldId id="565" r:id="rId8"/>
    <p:sldId id="430" r:id="rId9"/>
    <p:sldId id="431" r:id="rId10"/>
    <p:sldId id="2147377939" r:id="rId11"/>
    <p:sldId id="2147377952" r:id="rId12"/>
    <p:sldId id="358" r:id="rId13"/>
    <p:sldId id="359" r:id="rId14"/>
    <p:sldId id="2147377946" r:id="rId15"/>
    <p:sldId id="257" r:id="rId16"/>
    <p:sldId id="2147377947" r:id="rId17"/>
    <p:sldId id="2147377938" r:id="rId18"/>
    <p:sldId id="2147377941" r:id="rId19"/>
    <p:sldId id="2147377942" r:id="rId20"/>
    <p:sldId id="487" r:id="rId21"/>
    <p:sldId id="2147377858" r:id="rId22"/>
    <p:sldId id="2147377936" r:id="rId23"/>
    <p:sldId id="1042652940" r:id="rId24"/>
    <p:sldId id="2147377937" r:id="rId25"/>
    <p:sldId id="626" r:id="rId26"/>
    <p:sldId id="2147377955" r:id="rId27"/>
    <p:sldId id="2147377951" r:id="rId28"/>
    <p:sldId id="2147377950" r:id="rId29"/>
    <p:sldId id="2147377956" r:id="rId30"/>
    <p:sldId id="2147377948" r:id="rId31"/>
    <p:sldId id="2147377949" r:id="rId32"/>
    <p:sldId id="1042652936" r:id="rId33"/>
    <p:sldId id="366" r:id="rId34"/>
    <p:sldId id="620" r:id="rId35"/>
    <p:sldId id="608" r:id="rId36"/>
    <p:sldId id="615" r:id="rId37"/>
    <p:sldId id="618" r:id="rId38"/>
    <p:sldId id="605" r:id="rId39"/>
    <p:sldId id="616" r:id="rId40"/>
    <p:sldId id="622" r:id="rId41"/>
    <p:sldId id="598" r:id="rId42"/>
    <p:sldId id="603" r:id="rId43"/>
    <p:sldId id="621" r:id="rId44"/>
    <p:sldId id="517" r:id="rId45"/>
    <p:sldId id="498" r:id="rId46"/>
    <p:sldId id="505" r:id="rId47"/>
    <p:sldId id="499" r:id="rId48"/>
    <p:sldId id="500" r:id="rId49"/>
    <p:sldId id="501" r:id="rId50"/>
    <p:sldId id="503" r:id="rId51"/>
    <p:sldId id="504" r:id="rId52"/>
    <p:sldId id="2147377957" r:id="rId53"/>
    <p:sldId id="680" r:id="rId54"/>
    <p:sldId id="686" r:id="rId55"/>
    <p:sldId id="687" r:id="rId56"/>
    <p:sldId id="688" r:id="rId57"/>
    <p:sldId id="678" r:id="rId58"/>
    <p:sldId id="1042652937" r:id="rId59"/>
    <p:sldId id="2147377953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52A96C-E0A0-4E13-A330-0798523C5904}">
          <p14:sldIdLst>
            <p14:sldId id="297"/>
            <p14:sldId id="1042652939"/>
            <p14:sldId id="564"/>
            <p14:sldId id="565"/>
            <p14:sldId id="430"/>
            <p14:sldId id="431"/>
            <p14:sldId id="2147377939"/>
            <p14:sldId id="2147377952"/>
            <p14:sldId id="358"/>
            <p14:sldId id="359"/>
            <p14:sldId id="2147377946"/>
            <p14:sldId id="257"/>
            <p14:sldId id="2147377947"/>
            <p14:sldId id="2147377938"/>
            <p14:sldId id="2147377941"/>
            <p14:sldId id="2147377942"/>
            <p14:sldId id="487"/>
            <p14:sldId id="2147377858"/>
            <p14:sldId id="2147377936"/>
            <p14:sldId id="1042652940"/>
            <p14:sldId id="2147377937"/>
            <p14:sldId id="626"/>
            <p14:sldId id="2147377955"/>
            <p14:sldId id="2147377951"/>
            <p14:sldId id="2147377950"/>
            <p14:sldId id="2147377956"/>
            <p14:sldId id="2147377948"/>
            <p14:sldId id="2147377949"/>
            <p14:sldId id="1042652936"/>
          </p14:sldIdLst>
        </p14:section>
        <p14:section name="Defense IPT" id="{E2F96B54-4456-4D92-BBC6-21E7D34DA3D7}">
          <p14:sldIdLst>
            <p14:sldId id="366"/>
            <p14:sldId id="620"/>
            <p14:sldId id="608"/>
            <p14:sldId id="615"/>
            <p14:sldId id="618"/>
            <p14:sldId id="605"/>
            <p14:sldId id="616"/>
            <p14:sldId id="622"/>
            <p14:sldId id="598"/>
            <p14:sldId id="603"/>
            <p14:sldId id="621"/>
          </p14:sldIdLst>
        </p14:section>
        <p14:section name="Offensive IPT" id="{C0A6816E-D9CF-4DF6-99F0-0B7A86468EFD}">
          <p14:sldIdLst>
            <p14:sldId id="517"/>
            <p14:sldId id="498"/>
            <p14:sldId id="505"/>
            <p14:sldId id="499"/>
            <p14:sldId id="500"/>
            <p14:sldId id="501"/>
            <p14:sldId id="503"/>
            <p14:sldId id="504"/>
          </p14:sldIdLst>
        </p14:section>
        <p14:section name="Kill-Chain IPT" id="{126032CC-25BD-43F4-8911-092E9239D55D}">
          <p14:sldIdLst>
            <p14:sldId id="2147377957"/>
            <p14:sldId id="680"/>
            <p14:sldId id="686"/>
            <p14:sldId id="687"/>
            <p14:sldId id="688"/>
            <p14:sldId id="678"/>
          </p14:sldIdLst>
        </p14:section>
        <p14:section name="Wrap-up" id="{801F97B6-DE53-46A3-8593-DF7D5334B8B2}">
          <p14:sldIdLst>
            <p14:sldId id="1042652937"/>
            <p14:sldId id="2147377953"/>
          </p14:sldIdLst>
        </p14:section>
        <p14:section name="Chair Reports" id="{7BA070CB-38C8-4707-B624-6C1C5FB958C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0EFB09-651E-4D37-BCCF-2E651B436407}" type="doc">
      <dgm:prSet loTypeId="urn:microsoft.com/office/officeart/2005/8/layout/orgChart1" loCatId="hierarchy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124746B9-EE13-4154-BCB4-D1003D72C3AD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Navy</a:t>
          </a:r>
        </a:p>
      </dgm:t>
    </dgm:pt>
    <dgm:pt modelId="{F4B6826E-10B6-4D1B-B0A7-59F64D618855}" type="parTrans" cxnId="{C271D190-E416-4FB5-9899-847F13EA6D2C}">
      <dgm:prSet/>
      <dgm:spPr/>
      <dgm:t>
        <a:bodyPr/>
        <a:lstStyle/>
        <a:p>
          <a:endParaRPr lang="en-US"/>
        </a:p>
      </dgm:t>
    </dgm:pt>
    <dgm:pt modelId="{6BB96A43-4AAE-4182-BEA3-89B87CB470EA}" type="sibTrans" cxnId="{C271D190-E416-4FB5-9899-847F13EA6D2C}">
      <dgm:prSet/>
      <dgm:spPr/>
      <dgm:t>
        <a:bodyPr/>
        <a:lstStyle/>
        <a:p>
          <a:endParaRPr lang="en-US"/>
        </a:p>
      </dgm:t>
    </dgm:pt>
    <dgm:pt modelId="{2A63C267-A7DC-4885-A4A9-95E2DBBCDA32}">
      <dgm:prSet/>
      <dgm:spPr>
        <a:solidFill>
          <a:srgbClr val="00B0F0"/>
        </a:solidFill>
      </dgm:spPr>
      <dgm:t>
        <a:bodyPr/>
        <a:lstStyle/>
        <a:p>
          <a:r>
            <a:rPr lang="en-US" dirty="0"/>
            <a:t>Air Force</a:t>
          </a:r>
        </a:p>
      </dgm:t>
    </dgm:pt>
    <dgm:pt modelId="{675176A6-8EDB-48DD-B639-264234869A54}" type="parTrans" cxnId="{FEE36B81-0395-4909-BECA-102C8DCBF22E}">
      <dgm:prSet/>
      <dgm:spPr/>
      <dgm:t>
        <a:bodyPr/>
        <a:lstStyle/>
        <a:p>
          <a:endParaRPr lang="en-US"/>
        </a:p>
      </dgm:t>
    </dgm:pt>
    <dgm:pt modelId="{A1A29FE0-B198-44FF-A29E-F2CCE3E57373}" type="sibTrans" cxnId="{FEE36B81-0395-4909-BECA-102C8DCBF22E}">
      <dgm:prSet/>
      <dgm:spPr/>
      <dgm:t>
        <a:bodyPr/>
        <a:lstStyle/>
        <a:p>
          <a:endParaRPr lang="en-US"/>
        </a:p>
      </dgm:t>
    </dgm:pt>
    <dgm:pt modelId="{CEC8E8BF-BAA9-4693-89E0-B9F9D76DDDF3}">
      <dgm:prSet/>
      <dgm:spPr>
        <a:solidFill>
          <a:srgbClr val="00B050"/>
        </a:solidFill>
      </dgm:spPr>
      <dgm:t>
        <a:bodyPr/>
        <a:lstStyle/>
        <a:p>
          <a:r>
            <a:rPr lang="en-US" dirty="0"/>
            <a:t>Army</a:t>
          </a:r>
        </a:p>
      </dgm:t>
    </dgm:pt>
    <dgm:pt modelId="{0F1E4A94-609F-41AA-9961-74FF3CE1DDDB}" type="parTrans" cxnId="{21C51138-1C53-4200-A0E4-B997C47A93DB}">
      <dgm:prSet/>
      <dgm:spPr/>
      <dgm:t>
        <a:bodyPr/>
        <a:lstStyle/>
        <a:p>
          <a:endParaRPr lang="en-US"/>
        </a:p>
      </dgm:t>
    </dgm:pt>
    <dgm:pt modelId="{BC4B7984-C103-4723-8075-6E5B0C88AA06}" type="sibTrans" cxnId="{21C51138-1C53-4200-A0E4-B997C47A93DB}">
      <dgm:prSet/>
      <dgm:spPr/>
      <dgm:t>
        <a:bodyPr/>
        <a:lstStyle/>
        <a:p>
          <a:endParaRPr lang="en-US"/>
        </a:p>
      </dgm:t>
    </dgm:pt>
    <dgm:pt modelId="{24562841-B37E-43CD-9171-97A0D341F53D}">
      <dgm:prSet/>
      <dgm:spPr>
        <a:solidFill>
          <a:srgbClr val="AB0003"/>
        </a:solidFill>
      </dgm:spPr>
      <dgm:t>
        <a:bodyPr/>
        <a:lstStyle/>
        <a:p>
          <a:r>
            <a:rPr lang="en-US" dirty="0"/>
            <a:t>Marine Corps</a:t>
          </a:r>
        </a:p>
      </dgm:t>
    </dgm:pt>
    <dgm:pt modelId="{D2B524CA-50F5-4E20-BD16-B8F0EE64C613}" type="parTrans" cxnId="{280518B3-4675-4EDE-9FA0-E4FE244E7AEE}">
      <dgm:prSet/>
      <dgm:spPr/>
      <dgm:t>
        <a:bodyPr/>
        <a:lstStyle/>
        <a:p>
          <a:endParaRPr lang="en-US"/>
        </a:p>
      </dgm:t>
    </dgm:pt>
    <dgm:pt modelId="{4AC5A0EE-8DE3-4677-911E-AD5F2C9C70A4}" type="sibTrans" cxnId="{280518B3-4675-4EDE-9FA0-E4FE244E7AEE}">
      <dgm:prSet/>
      <dgm:spPr/>
      <dgm:t>
        <a:bodyPr/>
        <a:lstStyle/>
        <a:p>
          <a:endParaRPr lang="en-US"/>
        </a:p>
      </dgm:t>
    </dgm:pt>
    <dgm:pt modelId="{A984E4B3-079F-4C5F-930F-53F7D6B81111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MDA</a:t>
          </a:r>
        </a:p>
      </dgm:t>
    </dgm:pt>
    <dgm:pt modelId="{DFE4B15C-7807-4E35-BA08-22C3C176E31B}" type="parTrans" cxnId="{F22A77E0-A539-4614-9DF2-178B4E689D34}">
      <dgm:prSet/>
      <dgm:spPr/>
      <dgm:t>
        <a:bodyPr/>
        <a:lstStyle/>
        <a:p>
          <a:endParaRPr lang="en-US"/>
        </a:p>
      </dgm:t>
    </dgm:pt>
    <dgm:pt modelId="{298983D6-F386-457D-9880-31497E90DA3B}" type="sibTrans" cxnId="{F22A77E0-A539-4614-9DF2-178B4E689D34}">
      <dgm:prSet/>
      <dgm:spPr/>
      <dgm:t>
        <a:bodyPr/>
        <a:lstStyle/>
        <a:p>
          <a:endParaRPr lang="en-US"/>
        </a:p>
      </dgm:t>
    </dgm:pt>
    <dgm:pt modelId="{47B35356-97C9-4E0D-BB93-5343F262F184}">
      <dgm:prSet phldrT="[Text]"/>
      <dgm:spPr>
        <a:solidFill>
          <a:srgbClr val="9900CC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OSD</a:t>
          </a:r>
        </a:p>
      </dgm:t>
    </dgm:pt>
    <dgm:pt modelId="{96961EE6-08DF-4197-8654-942BB09E5D8D}" type="sibTrans" cxnId="{5CB1783A-49A0-4049-9C45-5E3E2AE823ED}">
      <dgm:prSet/>
      <dgm:spPr/>
      <dgm:t>
        <a:bodyPr/>
        <a:lstStyle/>
        <a:p>
          <a:endParaRPr lang="en-US"/>
        </a:p>
      </dgm:t>
    </dgm:pt>
    <dgm:pt modelId="{7C32719D-0AA5-43A8-A54E-198FE555A9C8}" type="parTrans" cxnId="{5CB1783A-49A0-4049-9C45-5E3E2AE823ED}">
      <dgm:prSet/>
      <dgm:spPr/>
      <dgm:t>
        <a:bodyPr/>
        <a:lstStyle/>
        <a:p>
          <a:endParaRPr lang="en-US"/>
        </a:p>
      </dgm:t>
    </dgm:pt>
    <dgm:pt modelId="{418CB3D2-F09D-450F-9EE3-C4A0F2ED39FB}">
      <dgm:prSet/>
      <dgm:spPr>
        <a:solidFill>
          <a:srgbClr val="9900CC"/>
        </a:solidFill>
      </dgm:spPr>
      <dgm:t>
        <a:bodyPr/>
        <a:lstStyle/>
        <a:p>
          <a:r>
            <a:rPr lang="en-US" dirty="0"/>
            <a:t>JCS</a:t>
          </a:r>
        </a:p>
      </dgm:t>
    </dgm:pt>
    <dgm:pt modelId="{A82D34E5-4E3A-41D6-8119-35090AF49A22}" type="sibTrans" cxnId="{BC45276A-0B0C-4847-8A1B-D4615082EE31}">
      <dgm:prSet/>
      <dgm:spPr/>
      <dgm:t>
        <a:bodyPr/>
        <a:lstStyle/>
        <a:p>
          <a:endParaRPr lang="en-US"/>
        </a:p>
      </dgm:t>
    </dgm:pt>
    <dgm:pt modelId="{18E4A92C-7B4E-4146-BA5B-13684E52C73C}" type="parTrans" cxnId="{BC45276A-0B0C-4847-8A1B-D4615082EE31}">
      <dgm:prSet/>
      <dgm:spPr/>
      <dgm:t>
        <a:bodyPr/>
        <a:lstStyle/>
        <a:p>
          <a:endParaRPr lang="en-US"/>
        </a:p>
      </dgm:t>
    </dgm:pt>
    <dgm:pt modelId="{FA37D54E-4E75-4212-A0D2-B5767EDE0AB7}">
      <dgm:prSet/>
      <dgm:spPr>
        <a:solidFill>
          <a:srgbClr val="7030A0"/>
        </a:solidFill>
      </dgm:spPr>
      <dgm:t>
        <a:bodyPr/>
        <a:lstStyle/>
        <a:p>
          <a:r>
            <a:rPr lang="en-US" dirty="0"/>
            <a:t>Space</a:t>
          </a:r>
        </a:p>
      </dgm:t>
    </dgm:pt>
    <dgm:pt modelId="{41A013ED-A81C-4EA5-8CB6-6B537E8F5E9B}" type="parTrans" cxnId="{E8E537AE-25BB-475B-BA8A-66C019747691}">
      <dgm:prSet/>
      <dgm:spPr/>
      <dgm:t>
        <a:bodyPr/>
        <a:lstStyle/>
        <a:p>
          <a:endParaRPr lang="en-US"/>
        </a:p>
      </dgm:t>
    </dgm:pt>
    <dgm:pt modelId="{0F62F8DE-75FE-4ECD-8D23-505FD36C39A6}" type="sibTrans" cxnId="{E8E537AE-25BB-475B-BA8A-66C019747691}">
      <dgm:prSet/>
      <dgm:spPr/>
      <dgm:t>
        <a:bodyPr/>
        <a:lstStyle/>
        <a:p>
          <a:endParaRPr lang="en-US"/>
        </a:p>
      </dgm:t>
    </dgm:pt>
    <dgm:pt modelId="{3365FC8F-B21D-4D98-AD56-201B147B4703}" type="pres">
      <dgm:prSet presAssocID="{6F0EFB09-651E-4D37-BCCF-2E651B43640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9D59428-7E7A-4004-BE49-FB51B0449ACE}" type="pres">
      <dgm:prSet presAssocID="{47B35356-97C9-4E0D-BB93-5343F262F184}" presName="hierRoot1" presStyleCnt="0">
        <dgm:presLayoutVars>
          <dgm:hierBranch val="init"/>
        </dgm:presLayoutVars>
      </dgm:prSet>
      <dgm:spPr/>
    </dgm:pt>
    <dgm:pt modelId="{715674F0-6641-4CD8-9538-810F72018C5B}" type="pres">
      <dgm:prSet presAssocID="{47B35356-97C9-4E0D-BB93-5343F262F184}" presName="rootComposite1" presStyleCnt="0"/>
      <dgm:spPr/>
    </dgm:pt>
    <dgm:pt modelId="{3D235CA4-B137-44BC-92C9-86F986E96E1C}" type="pres">
      <dgm:prSet presAssocID="{47B35356-97C9-4E0D-BB93-5343F262F18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7BEE27-3477-4CBB-A841-B163ECD11D77}" type="pres">
      <dgm:prSet presAssocID="{47B35356-97C9-4E0D-BB93-5343F262F18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626BD598-B0D0-4608-A6FC-5C69DDE789AD}" type="pres">
      <dgm:prSet presAssocID="{47B35356-97C9-4E0D-BB93-5343F262F184}" presName="hierChild2" presStyleCnt="0"/>
      <dgm:spPr/>
    </dgm:pt>
    <dgm:pt modelId="{06593AB8-3036-46DC-A7D9-3A59E9BB09E8}" type="pres">
      <dgm:prSet presAssocID="{18E4A92C-7B4E-4146-BA5B-13684E52C73C}" presName="Name37" presStyleLbl="parChTrans1D2" presStyleIdx="0" presStyleCnt="1"/>
      <dgm:spPr/>
      <dgm:t>
        <a:bodyPr/>
        <a:lstStyle/>
        <a:p>
          <a:endParaRPr lang="en-US"/>
        </a:p>
      </dgm:t>
    </dgm:pt>
    <dgm:pt modelId="{05483809-4206-4AF7-9E48-6E2DB02A3818}" type="pres">
      <dgm:prSet presAssocID="{418CB3D2-F09D-450F-9EE3-C4A0F2ED39FB}" presName="hierRoot2" presStyleCnt="0">
        <dgm:presLayoutVars>
          <dgm:hierBranch val="hang"/>
        </dgm:presLayoutVars>
      </dgm:prSet>
      <dgm:spPr/>
    </dgm:pt>
    <dgm:pt modelId="{EF12B330-0340-480B-8ED5-B62DED7C5214}" type="pres">
      <dgm:prSet presAssocID="{418CB3D2-F09D-450F-9EE3-C4A0F2ED39FB}" presName="rootComposite" presStyleCnt="0"/>
      <dgm:spPr/>
    </dgm:pt>
    <dgm:pt modelId="{54D0356F-AD97-4207-A471-99EB76838D51}" type="pres">
      <dgm:prSet presAssocID="{418CB3D2-F09D-450F-9EE3-C4A0F2ED39FB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49AD71-1E5F-49D1-8B20-37E710E1E9E3}" type="pres">
      <dgm:prSet presAssocID="{418CB3D2-F09D-450F-9EE3-C4A0F2ED39FB}" presName="rootConnector" presStyleLbl="node2" presStyleIdx="0" presStyleCnt="1"/>
      <dgm:spPr/>
      <dgm:t>
        <a:bodyPr/>
        <a:lstStyle/>
        <a:p>
          <a:endParaRPr lang="en-US"/>
        </a:p>
      </dgm:t>
    </dgm:pt>
    <dgm:pt modelId="{97104F16-D66B-4B60-9AAA-351350B1AFF5}" type="pres">
      <dgm:prSet presAssocID="{418CB3D2-F09D-450F-9EE3-C4A0F2ED39FB}" presName="hierChild4" presStyleCnt="0"/>
      <dgm:spPr/>
    </dgm:pt>
    <dgm:pt modelId="{8A7925C7-2455-4E0E-ADEB-2D8000188CF3}" type="pres">
      <dgm:prSet presAssocID="{F4B6826E-10B6-4D1B-B0A7-59F64D618855}" presName="Name48" presStyleLbl="parChTrans1D3" presStyleIdx="0" presStyleCnt="6"/>
      <dgm:spPr/>
      <dgm:t>
        <a:bodyPr/>
        <a:lstStyle/>
        <a:p>
          <a:endParaRPr lang="en-US"/>
        </a:p>
      </dgm:t>
    </dgm:pt>
    <dgm:pt modelId="{F3A00FDE-9D59-4F85-8474-5A47EC10DD85}" type="pres">
      <dgm:prSet presAssocID="{124746B9-EE13-4154-BCB4-D1003D72C3AD}" presName="hierRoot2" presStyleCnt="0">
        <dgm:presLayoutVars>
          <dgm:hierBranch val="init"/>
        </dgm:presLayoutVars>
      </dgm:prSet>
      <dgm:spPr/>
    </dgm:pt>
    <dgm:pt modelId="{3381BE88-5096-4EA2-9B2F-ED51C2A3DA5D}" type="pres">
      <dgm:prSet presAssocID="{124746B9-EE13-4154-BCB4-D1003D72C3AD}" presName="rootComposite" presStyleCnt="0"/>
      <dgm:spPr/>
    </dgm:pt>
    <dgm:pt modelId="{A261CE9B-AA4B-4B5B-BFA9-7A661B619321}" type="pres">
      <dgm:prSet presAssocID="{124746B9-EE13-4154-BCB4-D1003D72C3AD}" presName="rootText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D14389-AE91-4828-8CB4-9658D04FAB2C}" type="pres">
      <dgm:prSet presAssocID="{124746B9-EE13-4154-BCB4-D1003D72C3AD}" presName="rootConnector" presStyleLbl="node3" presStyleIdx="0" presStyleCnt="6"/>
      <dgm:spPr/>
      <dgm:t>
        <a:bodyPr/>
        <a:lstStyle/>
        <a:p>
          <a:endParaRPr lang="en-US"/>
        </a:p>
      </dgm:t>
    </dgm:pt>
    <dgm:pt modelId="{AEC3976D-D8EE-4B70-A552-EDDF10E47096}" type="pres">
      <dgm:prSet presAssocID="{124746B9-EE13-4154-BCB4-D1003D72C3AD}" presName="hierChild4" presStyleCnt="0"/>
      <dgm:spPr/>
    </dgm:pt>
    <dgm:pt modelId="{9990297C-5343-4421-AC1A-077426E36165}" type="pres">
      <dgm:prSet presAssocID="{124746B9-EE13-4154-BCB4-D1003D72C3AD}" presName="hierChild5" presStyleCnt="0"/>
      <dgm:spPr/>
    </dgm:pt>
    <dgm:pt modelId="{68B7859F-D2E7-4813-8694-A96273AE6D8B}" type="pres">
      <dgm:prSet presAssocID="{675176A6-8EDB-48DD-B639-264234869A54}" presName="Name48" presStyleLbl="parChTrans1D3" presStyleIdx="1" presStyleCnt="6"/>
      <dgm:spPr/>
      <dgm:t>
        <a:bodyPr/>
        <a:lstStyle/>
        <a:p>
          <a:endParaRPr lang="en-US"/>
        </a:p>
      </dgm:t>
    </dgm:pt>
    <dgm:pt modelId="{A8E43E5E-A4F6-4E41-9128-3E08AA7316AD}" type="pres">
      <dgm:prSet presAssocID="{2A63C267-A7DC-4885-A4A9-95E2DBBCDA32}" presName="hierRoot2" presStyleCnt="0">
        <dgm:presLayoutVars>
          <dgm:hierBranch val="init"/>
        </dgm:presLayoutVars>
      </dgm:prSet>
      <dgm:spPr/>
    </dgm:pt>
    <dgm:pt modelId="{E23A8E29-03CD-4796-A7FD-271FA1CE424D}" type="pres">
      <dgm:prSet presAssocID="{2A63C267-A7DC-4885-A4A9-95E2DBBCDA32}" presName="rootComposite" presStyleCnt="0"/>
      <dgm:spPr/>
    </dgm:pt>
    <dgm:pt modelId="{C5D1792A-412B-44AC-B54D-25D76FEDCDD5}" type="pres">
      <dgm:prSet presAssocID="{2A63C267-A7DC-4885-A4A9-95E2DBBCDA32}" presName="rootText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9CAACB-C2C5-4E94-9394-3B50A771FC50}" type="pres">
      <dgm:prSet presAssocID="{2A63C267-A7DC-4885-A4A9-95E2DBBCDA32}" presName="rootConnector" presStyleLbl="node3" presStyleIdx="1" presStyleCnt="6"/>
      <dgm:spPr/>
      <dgm:t>
        <a:bodyPr/>
        <a:lstStyle/>
        <a:p>
          <a:endParaRPr lang="en-US"/>
        </a:p>
      </dgm:t>
    </dgm:pt>
    <dgm:pt modelId="{4B4E6E62-3E43-4DD8-AA85-7AD1277742FA}" type="pres">
      <dgm:prSet presAssocID="{2A63C267-A7DC-4885-A4A9-95E2DBBCDA32}" presName="hierChild4" presStyleCnt="0"/>
      <dgm:spPr/>
    </dgm:pt>
    <dgm:pt modelId="{D4FCBD7E-4DAD-47D6-B2C8-A2C3709CACE3}" type="pres">
      <dgm:prSet presAssocID="{2A63C267-A7DC-4885-A4A9-95E2DBBCDA32}" presName="hierChild5" presStyleCnt="0"/>
      <dgm:spPr/>
    </dgm:pt>
    <dgm:pt modelId="{2BAA77CC-1EC8-40C9-AB9F-AE5226292E5F}" type="pres">
      <dgm:prSet presAssocID="{0F1E4A94-609F-41AA-9961-74FF3CE1DDDB}" presName="Name48" presStyleLbl="parChTrans1D3" presStyleIdx="2" presStyleCnt="6"/>
      <dgm:spPr/>
      <dgm:t>
        <a:bodyPr/>
        <a:lstStyle/>
        <a:p>
          <a:endParaRPr lang="en-US"/>
        </a:p>
      </dgm:t>
    </dgm:pt>
    <dgm:pt modelId="{F20ABF5B-58DD-4DB4-90DB-139ABFAB5B92}" type="pres">
      <dgm:prSet presAssocID="{CEC8E8BF-BAA9-4693-89E0-B9F9D76DDDF3}" presName="hierRoot2" presStyleCnt="0">
        <dgm:presLayoutVars>
          <dgm:hierBranch val="init"/>
        </dgm:presLayoutVars>
      </dgm:prSet>
      <dgm:spPr/>
    </dgm:pt>
    <dgm:pt modelId="{772AF094-2399-460E-981D-963672C7F15D}" type="pres">
      <dgm:prSet presAssocID="{CEC8E8BF-BAA9-4693-89E0-B9F9D76DDDF3}" presName="rootComposite" presStyleCnt="0"/>
      <dgm:spPr/>
    </dgm:pt>
    <dgm:pt modelId="{E32A8BF2-5A43-4F6B-82E7-7228763F7D2B}" type="pres">
      <dgm:prSet presAssocID="{CEC8E8BF-BAA9-4693-89E0-B9F9D76DDDF3}" presName="rootText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43901B-E8E9-4C91-8352-EEE8725767F6}" type="pres">
      <dgm:prSet presAssocID="{CEC8E8BF-BAA9-4693-89E0-B9F9D76DDDF3}" presName="rootConnector" presStyleLbl="node3" presStyleIdx="2" presStyleCnt="6"/>
      <dgm:spPr/>
      <dgm:t>
        <a:bodyPr/>
        <a:lstStyle/>
        <a:p>
          <a:endParaRPr lang="en-US"/>
        </a:p>
      </dgm:t>
    </dgm:pt>
    <dgm:pt modelId="{DFA6E0F1-762B-44FC-AB7C-A55C449ACE99}" type="pres">
      <dgm:prSet presAssocID="{CEC8E8BF-BAA9-4693-89E0-B9F9D76DDDF3}" presName="hierChild4" presStyleCnt="0"/>
      <dgm:spPr/>
    </dgm:pt>
    <dgm:pt modelId="{19B8FB7D-87AC-4A5A-87B5-313A478B89AB}" type="pres">
      <dgm:prSet presAssocID="{CEC8E8BF-BAA9-4693-89E0-B9F9D76DDDF3}" presName="hierChild5" presStyleCnt="0"/>
      <dgm:spPr/>
    </dgm:pt>
    <dgm:pt modelId="{9A391068-F233-452A-A07F-A31EE2953AA1}" type="pres">
      <dgm:prSet presAssocID="{D2B524CA-50F5-4E20-BD16-B8F0EE64C613}" presName="Name48" presStyleLbl="parChTrans1D3" presStyleIdx="3" presStyleCnt="6"/>
      <dgm:spPr/>
      <dgm:t>
        <a:bodyPr/>
        <a:lstStyle/>
        <a:p>
          <a:endParaRPr lang="en-US"/>
        </a:p>
      </dgm:t>
    </dgm:pt>
    <dgm:pt modelId="{D7546BC1-32B9-462F-95DE-FA11F9E72797}" type="pres">
      <dgm:prSet presAssocID="{24562841-B37E-43CD-9171-97A0D341F53D}" presName="hierRoot2" presStyleCnt="0">
        <dgm:presLayoutVars>
          <dgm:hierBranch val="init"/>
        </dgm:presLayoutVars>
      </dgm:prSet>
      <dgm:spPr/>
    </dgm:pt>
    <dgm:pt modelId="{20019A69-B716-4B0C-ADDB-585B5B85A16B}" type="pres">
      <dgm:prSet presAssocID="{24562841-B37E-43CD-9171-97A0D341F53D}" presName="rootComposite" presStyleCnt="0"/>
      <dgm:spPr/>
    </dgm:pt>
    <dgm:pt modelId="{6A7D579A-6FC2-4509-B28B-380C1B75D457}" type="pres">
      <dgm:prSet presAssocID="{24562841-B37E-43CD-9171-97A0D341F53D}" presName="rootText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81141F-5957-4B7A-848A-459A33C11D6A}" type="pres">
      <dgm:prSet presAssocID="{24562841-B37E-43CD-9171-97A0D341F53D}" presName="rootConnector" presStyleLbl="node3" presStyleIdx="3" presStyleCnt="6"/>
      <dgm:spPr/>
      <dgm:t>
        <a:bodyPr/>
        <a:lstStyle/>
        <a:p>
          <a:endParaRPr lang="en-US"/>
        </a:p>
      </dgm:t>
    </dgm:pt>
    <dgm:pt modelId="{F5AE0E07-80A8-48F6-88E4-D601F8923E0B}" type="pres">
      <dgm:prSet presAssocID="{24562841-B37E-43CD-9171-97A0D341F53D}" presName="hierChild4" presStyleCnt="0"/>
      <dgm:spPr/>
    </dgm:pt>
    <dgm:pt modelId="{D1519E30-6C28-4CE2-A8D0-6760F90E9198}" type="pres">
      <dgm:prSet presAssocID="{24562841-B37E-43CD-9171-97A0D341F53D}" presName="hierChild5" presStyleCnt="0"/>
      <dgm:spPr/>
    </dgm:pt>
    <dgm:pt modelId="{C6BDDCDA-4391-4F4B-B297-C780B9062FB2}" type="pres">
      <dgm:prSet presAssocID="{DFE4B15C-7807-4E35-BA08-22C3C176E31B}" presName="Name48" presStyleLbl="parChTrans1D3" presStyleIdx="4" presStyleCnt="6"/>
      <dgm:spPr/>
      <dgm:t>
        <a:bodyPr/>
        <a:lstStyle/>
        <a:p>
          <a:endParaRPr lang="en-US"/>
        </a:p>
      </dgm:t>
    </dgm:pt>
    <dgm:pt modelId="{3DC89C56-4C97-4120-AB80-388225A5B0CA}" type="pres">
      <dgm:prSet presAssocID="{A984E4B3-079F-4C5F-930F-53F7D6B81111}" presName="hierRoot2" presStyleCnt="0">
        <dgm:presLayoutVars>
          <dgm:hierBranch val="init"/>
        </dgm:presLayoutVars>
      </dgm:prSet>
      <dgm:spPr/>
    </dgm:pt>
    <dgm:pt modelId="{246B1BAE-F416-4293-8B59-62752F3FDA4E}" type="pres">
      <dgm:prSet presAssocID="{A984E4B3-079F-4C5F-930F-53F7D6B81111}" presName="rootComposite" presStyleCnt="0"/>
      <dgm:spPr/>
    </dgm:pt>
    <dgm:pt modelId="{10E0399B-C7C6-4B03-BDE4-67DAAB84A74F}" type="pres">
      <dgm:prSet presAssocID="{A984E4B3-079F-4C5F-930F-53F7D6B81111}" presName="rootText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4931BF-05FB-470B-A2E9-ACC784B07D90}" type="pres">
      <dgm:prSet presAssocID="{A984E4B3-079F-4C5F-930F-53F7D6B81111}" presName="rootConnector" presStyleLbl="node3" presStyleIdx="4" presStyleCnt="6"/>
      <dgm:spPr/>
      <dgm:t>
        <a:bodyPr/>
        <a:lstStyle/>
        <a:p>
          <a:endParaRPr lang="en-US"/>
        </a:p>
      </dgm:t>
    </dgm:pt>
    <dgm:pt modelId="{1A671FDA-C7DC-44DB-865D-AD23FB71F305}" type="pres">
      <dgm:prSet presAssocID="{A984E4B3-079F-4C5F-930F-53F7D6B81111}" presName="hierChild4" presStyleCnt="0"/>
      <dgm:spPr/>
    </dgm:pt>
    <dgm:pt modelId="{21C59BB6-67CF-4D64-A295-741DDA27A3A0}" type="pres">
      <dgm:prSet presAssocID="{A984E4B3-079F-4C5F-930F-53F7D6B81111}" presName="hierChild5" presStyleCnt="0"/>
      <dgm:spPr/>
    </dgm:pt>
    <dgm:pt modelId="{2F714D9D-5F09-491B-A237-6796A69ABF15}" type="pres">
      <dgm:prSet presAssocID="{41A013ED-A81C-4EA5-8CB6-6B537E8F5E9B}" presName="Name48" presStyleLbl="parChTrans1D3" presStyleIdx="5" presStyleCnt="6"/>
      <dgm:spPr/>
      <dgm:t>
        <a:bodyPr/>
        <a:lstStyle/>
        <a:p>
          <a:endParaRPr lang="en-US"/>
        </a:p>
      </dgm:t>
    </dgm:pt>
    <dgm:pt modelId="{701BEDD2-7408-4877-B854-260367FA8C59}" type="pres">
      <dgm:prSet presAssocID="{FA37D54E-4E75-4212-A0D2-B5767EDE0AB7}" presName="hierRoot2" presStyleCnt="0">
        <dgm:presLayoutVars>
          <dgm:hierBranch val="init"/>
        </dgm:presLayoutVars>
      </dgm:prSet>
      <dgm:spPr/>
    </dgm:pt>
    <dgm:pt modelId="{C7D57A9E-D83D-458F-BD8B-FFEB76274C39}" type="pres">
      <dgm:prSet presAssocID="{FA37D54E-4E75-4212-A0D2-B5767EDE0AB7}" presName="rootComposite" presStyleCnt="0"/>
      <dgm:spPr/>
    </dgm:pt>
    <dgm:pt modelId="{9916127C-EB51-47B5-B82B-5B40F5FC2273}" type="pres">
      <dgm:prSet presAssocID="{FA37D54E-4E75-4212-A0D2-B5767EDE0AB7}" presName="rootText" presStyleLbl="node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270A4C-808D-4A86-8FB5-CA74E84A85A1}" type="pres">
      <dgm:prSet presAssocID="{FA37D54E-4E75-4212-A0D2-B5767EDE0AB7}" presName="rootConnector" presStyleLbl="node3" presStyleIdx="5" presStyleCnt="6"/>
      <dgm:spPr/>
      <dgm:t>
        <a:bodyPr/>
        <a:lstStyle/>
        <a:p>
          <a:endParaRPr lang="en-US"/>
        </a:p>
      </dgm:t>
    </dgm:pt>
    <dgm:pt modelId="{0B81F523-8E1A-423B-8910-A270E6462ACB}" type="pres">
      <dgm:prSet presAssocID="{FA37D54E-4E75-4212-A0D2-B5767EDE0AB7}" presName="hierChild4" presStyleCnt="0"/>
      <dgm:spPr/>
    </dgm:pt>
    <dgm:pt modelId="{E7537606-19E2-481C-9A8C-AD7FEB2CCD82}" type="pres">
      <dgm:prSet presAssocID="{FA37D54E-4E75-4212-A0D2-B5767EDE0AB7}" presName="hierChild5" presStyleCnt="0"/>
      <dgm:spPr/>
    </dgm:pt>
    <dgm:pt modelId="{44E6F6B9-9190-47BB-946B-C0CF6D249673}" type="pres">
      <dgm:prSet presAssocID="{418CB3D2-F09D-450F-9EE3-C4A0F2ED39FB}" presName="hierChild5" presStyleCnt="0"/>
      <dgm:spPr/>
    </dgm:pt>
    <dgm:pt modelId="{5DA9AD4C-E6F7-42CD-9396-E60B9FBDDD7C}" type="pres">
      <dgm:prSet presAssocID="{47B35356-97C9-4E0D-BB93-5343F262F184}" presName="hierChild3" presStyleCnt="0"/>
      <dgm:spPr/>
    </dgm:pt>
  </dgm:ptLst>
  <dgm:cxnLst>
    <dgm:cxn modelId="{3EF091D1-0927-499B-A603-A834E33B8E59}" type="presOf" srcId="{47B35356-97C9-4E0D-BB93-5343F262F184}" destId="{3D235CA4-B137-44BC-92C9-86F986E96E1C}" srcOrd="0" destOrd="0" presId="urn:microsoft.com/office/officeart/2005/8/layout/orgChart1"/>
    <dgm:cxn modelId="{1AD96FFA-6A76-43D3-B00A-FE7892C268CD}" type="presOf" srcId="{124746B9-EE13-4154-BCB4-D1003D72C3AD}" destId="{97D14389-AE91-4828-8CB4-9658D04FAB2C}" srcOrd="1" destOrd="0" presId="urn:microsoft.com/office/officeart/2005/8/layout/orgChart1"/>
    <dgm:cxn modelId="{99A8CD03-0B73-4D54-8339-1AA990115C0E}" type="presOf" srcId="{124746B9-EE13-4154-BCB4-D1003D72C3AD}" destId="{A261CE9B-AA4B-4B5B-BFA9-7A661B619321}" srcOrd="0" destOrd="0" presId="urn:microsoft.com/office/officeart/2005/8/layout/orgChart1"/>
    <dgm:cxn modelId="{C271D190-E416-4FB5-9899-847F13EA6D2C}" srcId="{418CB3D2-F09D-450F-9EE3-C4A0F2ED39FB}" destId="{124746B9-EE13-4154-BCB4-D1003D72C3AD}" srcOrd="0" destOrd="0" parTransId="{F4B6826E-10B6-4D1B-B0A7-59F64D618855}" sibTransId="{6BB96A43-4AAE-4182-BEA3-89B87CB470EA}"/>
    <dgm:cxn modelId="{DA9584ED-BB4F-4FBC-A3D3-53EBD9C35F3A}" type="presOf" srcId="{CEC8E8BF-BAA9-4693-89E0-B9F9D76DDDF3}" destId="{1F43901B-E8E9-4C91-8352-EEE8725767F6}" srcOrd="1" destOrd="0" presId="urn:microsoft.com/office/officeart/2005/8/layout/orgChart1"/>
    <dgm:cxn modelId="{4DEB52DA-40F8-4760-A1C1-75319C305E9C}" type="presOf" srcId="{CEC8E8BF-BAA9-4693-89E0-B9F9D76DDDF3}" destId="{E32A8BF2-5A43-4F6B-82E7-7228763F7D2B}" srcOrd="0" destOrd="0" presId="urn:microsoft.com/office/officeart/2005/8/layout/orgChart1"/>
    <dgm:cxn modelId="{2B39F10D-62A4-49EE-ABA8-D3C8B21A3DE1}" type="presOf" srcId="{18E4A92C-7B4E-4146-BA5B-13684E52C73C}" destId="{06593AB8-3036-46DC-A7D9-3A59E9BB09E8}" srcOrd="0" destOrd="0" presId="urn:microsoft.com/office/officeart/2005/8/layout/orgChart1"/>
    <dgm:cxn modelId="{BC45276A-0B0C-4847-8A1B-D4615082EE31}" srcId="{47B35356-97C9-4E0D-BB93-5343F262F184}" destId="{418CB3D2-F09D-450F-9EE3-C4A0F2ED39FB}" srcOrd="0" destOrd="0" parTransId="{18E4A92C-7B4E-4146-BA5B-13684E52C73C}" sibTransId="{A82D34E5-4E3A-41D6-8119-35090AF49A22}"/>
    <dgm:cxn modelId="{221C333B-3618-4757-BFD9-96A76AAD896A}" type="presOf" srcId="{FA37D54E-4E75-4212-A0D2-B5767EDE0AB7}" destId="{9916127C-EB51-47B5-B82B-5B40F5FC2273}" srcOrd="0" destOrd="0" presId="urn:microsoft.com/office/officeart/2005/8/layout/orgChart1"/>
    <dgm:cxn modelId="{DCCCD354-C41B-4B0B-BD68-691EE6C4838C}" type="presOf" srcId="{675176A6-8EDB-48DD-B639-264234869A54}" destId="{68B7859F-D2E7-4813-8694-A96273AE6D8B}" srcOrd="0" destOrd="0" presId="urn:microsoft.com/office/officeart/2005/8/layout/orgChart1"/>
    <dgm:cxn modelId="{A606BFEF-CD4A-45DC-8EB3-ABB8E0F0B56A}" type="presOf" srcId="{47B35356-97C9-4E0D-BB93-5343F262F184}" destId="{6B7BEE27-3477-4CBB-A841-B163ECD11D77}" srcOrd="1" destOrd="0" presId="urn:microsoft.com/office/officeart/2005/8/layout/orgChart1"/>
    <dgm:cxn modelId="{0D1DE435-9AA1-4A3E-8AB0-FA9909DCD681}" type="presOf" srcId="{DFE4B15C-7807-4E35-BA08-22C3C176E31B}" destId="{C6BDDCDA-4391-4F4B-B297-C780B9062FB2}" srcOrd="0" destOrd="0" presId="urn:microsoft.com/office/officeart/2005/8/layout/orgChart1"/>
    <dgm:cxn modelId="{93A49D4C-B68C-4481-A6D1-4C29A7071062}" type="presOf" srcId="{24562841-B37E-43CD-9171-97A0D341F53D}" destId="{DF81141F-5957-4B7A-848A-459A33C11D6A}" srcOrd="1" destOrd="0" presId="urn:microsoft.com/office/officeart/2005/8/layout/orgChart1"/>
    <dgm:cxn modelId="{5CB1783A-49A0-4049-9C45-5E3E2AE823ED}" srcId="{6F0EFB09-651E-4D37-BCCF-2E651B436407}" destId="{47B35356-97C9-4E0D-BB93-5343F262F184}" srcOrd="0" destOrd="0" parTransId="{7C32719D-0AA5-43A8-A54E-198FE555A9C8}" sibTransId="{96961EE6-08DF-4197-8654-942BB09E5D8D}"/>
    <dgm:cxn modelId="{21C51138-1C53-4200-A0E4-B997C47A93DB}" srcId="{418CB3D2-F09D-450F-9EE3-C4A0F2ED39FB}" destId="{CEC8E8BF-BAA9-4693-89E0-B9F9D76DDDF3}" srcOrd="2" destOrd="0" parTransId="{0F1E4A94-609F-41AA-9961-74FF3CE1DDDB}" sibTransId="{BC4B7984-C103-4723-8075-6E5B0C88AA06}"/>
    <dgm:cxn modelId="{F67BCF25-AC22-4772-8FB6-E327208195E8}" type="presOf" srcId="{2A63C267-A7DC-4885-A4A9-95E2DBBCDA32}" destId="{C5D1792A-412B-44AC-B54D-25D76FEDCDD5}" srcOrd="0" destOrd="0" presId="urn:microsoft.com/office/officeart/2005/8/layout/orgChart1"/>
    <dgm:cxn modelId="{0B566B83-B19C-4893-B2A6-27C76249CE4C}" type="presOf" srcId="{F4B6826E-10B6-4D1B-B0A7-59F64D618855}" destId="{8A7925C7-2455-4E0E-ADEB-2D8000188CF3}" srcOrd="0" destOrd="0" presId="urn:microsoft.com/office/officeart/2005/8/layout/orgChart1"/>
    <dgm:cxn modelId="{639D22EF-7DE8-40BB-8F96-4EC3E08DB664}" type="presOf" srcId="{FA37D54E-4E75-4212-A0D2-B5767EDE0AB7}" destId="{D9270A4C-808D-4A86-8FB5-CA74E84A85A1}" srcOrd="1" destOrd="0" presId="urn:microsoft.com/office/officeart/2005/8/layout/orgChart1"/>
    <dgm:cxn modelId="{7D2D8790-BC7C-4004-A9E2-F6EF8869E6D7}" type="presOf" srcId="{6F0EFB09-651E-4D37-BCCF-2E651B436407}" destId="{3365FC8F-B21D-4D98-AD56-201B147B4703}" srcOrd="0" destOrd="0" presId="urn:microsoft.com/office/officeart/2005/8/layout/orgChart1"/>
    <dgm:cxn modelId="{C83ADBED-8AC8-49B6-BC36-DB1F81B3C97C}" type="presOf" srcId="{0F1E4A94-609F-41AA-9961-74FF3CE1DDDB}" destId="{2BAA77CC-1EC8-40C9-AB9F-AE5226292E5F}" srcOrd="0" destOrd="0" presId="urn:microsoft.com/office/officeart/2005/8/layout/orgChart1"/>
    <dgm:cxn modelId="{EE0FE0A6-F65B-4CFA-A2B9-E94621859AC5}" type="presOf" srcId="{2A63C267-A7DC-4885-A4A9-95E2DBBCDA32}" destId="{A09CAACB-C2C5-4E94-9394-3B50A771FC50}" srcOrd="1" destOrd="0" presId="urn:microsoft.com/office/officeart/2005/8/layout/orgChart1"/>
    <dgm:cxn modelId="{F2DE0B62-100B-4C08-8E73-7F0475937932}" type="presOf" srcId="{418CB3D2-F09D-450F-9EE3-C4A0F2ED39FB}" destId="{B149AD71-1E5F-49D1-8B20-37E710E1E9E3}" srcOrd="1" destOrd="0" presId="urn:microsoft.com/office/officeart/2005/8/layout/orgChart1"/>
    <dgm:cxn modelId="{2F2D8236-6785-46BE-8008-20EDD6261A82}" type="presOf" srcId="{41A013ED-A81C-4EA5-8CB6-6B537E8F5E9B}" destId="{2F714D9D-5F09-491B-A237-6796A69ABF15}" srcOrd="0" destOrd="0" presId="urn:microsoft.com/office/officeart/2005/8/layout/orgChart1"/>
    <dgm:cxn modelId="{F22A77E0-A539-4614-9DF2-178B4E689D34}" srcId="{418CB3D2-F09D-450F-9EE3-C4A0F2ED39FB}" destId="{A984E4B3-079F-4C5F-930F-53F7D6B81111}" srcOrd="4" destOrd="0" parTransId="{DFE4B15C-7807-4E35-BA08-22C3C176E31B}" sibTransId="{298983D6-F386-457D-9880-31497E90DA3B}"/>
    <dgm:cxn modelId="{C6C32A0D-82E5-49B5-AB8C-7FF00B2CC7B4}" type="presOf" srcId="{A984E4B3-079F-4C5F-930F-53F7D6B81111}" destId="{10E0399B-C7C6-4B03-BDE4-67DAAB84A74F}" srcOrd="0" destOrd="0" presId="urn:microsoft.com/office/officeart/2005/8/layout/orgChart1"/>
    <dgm:cxn modelId="{3DE5C6BA-9899-416F-B620-590924C2999A}" type="presOf" srcId="{418CB3D2-F09D-450F-9EE3-C4A0F2ED39FB}" destId="{54D0356F-AD97-4207-A471-99EB76838D51}" srcOrd="0" destOrd="0" presId="urn:microsoft.com/office/officeart/2005/8/layout/orgChart1"/>
    <dgm:cxn modelId="{2A03772D-AAC7-4AF2-90E7-5E00FA8A5EB4}" type="presOf" srcId="{24562841-B37E-43CD-9171-97A0D341F53D}" destId="{6A7D579A-6FC2-4509-B28B-380C1B75D457}" srcOrd="0" destOrd="0" presId="urn:microsoft.com/office/officeart/2005/8/layout/orgChart1"/>
    <dgm:cxn modelId="{BE982527-962A-40F6-93C3-758CEE233F04}" type="presOf" srcId="{A984E4B3-079F-4C5F-930F-53F7D6B81111}" destId="{0D4931BF-05FB-470B-A2E9-ACC784B07D90}" srcOrd="1" destOrd="0" presId="urn:microsoft.com/office/officeart/2005/8/layout/orgChart1"/>
    <dgm:cxn modelId="{E8E537AE-25BB-475B-BA8A-66C019747691}" srcId="{418CB3D2-F09D-450F-9EE3-C4A0F2ED39FB}" destId="{FA37D54E-4E75-4212-A0D2-B5767EDE0AB7}" srcOrd="5" destOrd="0" parTransId="{41A013ED-A81C-4EA5-8CB6-6B537E8F5E9B}" sibTransId="{0F62F8DE-75FE-4ECD-8D23-505FD36C39A6}"/>
    <dgm:cxn modelId="{65BC87DF-8FB6-4431-9384-19D9ACC8962F}" type="presOf" srcId="{D2B524CA-50F5-4E20-BD16-B8F0EE64C613}" destId="{9A391068-F233-452A-A07F-A31EE2953AA1}" srcOrd="0" destOrd="0" presId="urn:microsoft.com/office/officeart/2005/8/layout/orgChart1"/>
    <dgm:cxn modelId="{280518B3-4675-4EDE-9FA0-E4FE244E7AEE}" srcId="{418CB3D2-F09D-450F-9EE3-C4A0F2ED39FB}" destId="{24562841-B37E-43CD-9171-97A0D341F53D}" srcOrd="3" destOrd="0" parTransId="{D2B524CA-50F5-4E20-BD16-B8F0EE64C613}" sibTransId="{4AC5A0EE-8DE3-4677-911E-AD5F2C9C70A4}"/>
    <dgm:cxn modelId="{FEE36B81-0395-4909-BECA-102C8DCBF22E}" srcId="{418CB3D2-F09D-450F-9EE3-C4A0F2ED39FB}" destId="{2A63C267-A7DC-4885-A4A9-95E2DBBCDA32}" srcOrd="1" destOrd="0" parTransId="{675176A6-8EDB-48DD-B639-264234869A54}" sibTransId="{A1A29FE0-B198-44FF-A29E-F2CCE3E57373}"/>
    <dgm:cxn modelId="{08E7F841-6AD4-494E-8556-14D955C62276}" type="presParOf" srcId="{3365FC8F-B21D-4D98-AD56-201B147B4703}" destId="{19D59428-7E7A-4004-BE49-FB51B0449ACE}" srcOrd="0" destOrd="0" presId="urn:microsoft.com/office/officeart/2005/8/layout/orgChart1"/>
    <dgm:cxn modelId="{6A8D8E29-D799-4D35-87F7-975D57B8C4C2}" type="presParOf" srcId="{19D59428-7E7A-4004-BE49-FB51B0449ACE}" destId="{715674F0-6641-4CD8-9538-810F72018C5B}" srcOrd="0" destOrd="0" presId="urn:microsoft.com/office/officeart/2005/8/layout/orgChart1"/>
    <dgm:cxn modelId="{7AE328A6-3677-4E06-9E5C-9E490D918A3E}" type="presParOf" srcId="{715674F0-6641-4CD8-9538-810F72018C5B}" destId="{3D235CA4-B137-44BC-92C9-86F986E96E1C}" srcOrd="0" destOrd="0" presId="urn:microsoft.com/office/officeart/2005/8/layout/orgChart1"/>
    <dgm:cxn modelId="{17705497-0D91-409C-AD4A-18D1AE10E87E}" type="presParOf" srcId="{715674F0-6641-4CD8-9538-810F72018C5B}" destId="{6B7BEE27-3477-4CBB-A841-B163ECD11D77}" srcOrd="1" destOrd="0" presId="urn:microsoft.com/office/officeart/2005/8/layout/orgChart1"/>
    <dgm:cxn modelId="{6BC7061A-42AE-4148-A354-0C7DE0AD2321}" type="presParOf" srcId="{19D59428-7E7A-4004-BE49-FB51B0449ACE}" destId="{626BD598-B0D0-4608-A6FC-5C69DDE789AD}" srcOrd="1" destOrd="0" presId="urn:microsoft.com/office/officeart/2005/8/layout/orgChart1"/>
    <dgm:cxn modelId="{39849448-17C8-48BE-889E-001E3CCE0F17}" type="presParOf" srcId="{626BD598-B0D0-4608-A6FC-5C69DDE789AD}" destId="{06593AB8-3036-46DC-A7D9-3A59E9BB09E8}" srcOrd="0" destOrd="0" presId="urn:microsoft.com/office/officeart/2005/8/layout/orgChart1"/>
    <dgm:cxn modelId="{F154B4C6-857B-41B1-A25A-7546FE23E9D1}" type="presParOf" srcId="{626BD598-B0D0-4608-A6FC-5C69DDE789AD}" destId="{05483809-4206-4AF7-9E48-6E2DB02A3818}" srcOrd="1" destOrd="0" presId="urn:microsoft.com/office/officeart/2005/8/layout/orgChart1"/>
    <dgm:cxn modelId="{2B9D10E3-4540-4293-923F-9594B9156839}" type="presParOf" srcId="{05483809-4206-4AF7-9E48-6E2DB02A3818}" destId="{EF12B330-0340-480B-8ED5-B62DED7C5214}" srcOrd="0" destOrd="0" presId="urn:microsoft.com/office/officeart/2005/8/layout/orgChart1"/>
    <dgm:cxn modelId="{9204D57C-7802-411D-B67E-60FCB55A003B}" type="presParOf" srcId="{EF12B330-0340-480B-8ED5-B62DED7C5214}" destId="{54D0356F-AD97-4207-A471-99EB76838D51}" srcOrd="0" destOrd="0" presId="urn:microsoft.com/office/officeart/2005/8/layout/orgChart1"/>
    <dgm:cxn modelId="{ED28A89D-A22D-4AC4-8A33-CB60BAA412D1}" type="presParOf" srcId="{EF12B330-0340-480B-8ED5-B62DED7C5214}" destId="{B149AD71-1E5F-49D1-8B20-37E710E1E9E3}" srcOrd="1" destOrd="0" presId="urn:microsoft.com/office/officeart/2005/8/layout/orgChart1"/>
    <dgm:cxn modelId="{318FB9D5-87A1-4BE7-AFDE-04D01D62B2CB}" type="presParOf" srcId="{05483809-4206-4AF7-9E48-6E2DB02A3818}" destId="{97104F16-D66B-4B60-9AAA-351350B1AFF5}" srcOrd="1" destOrd="0" presId="urn:microsoft.com/office/officeart/2005/8/layout/orgChart1"/>
    <dgm:cxn modelId="{E4E7A89D-28AB-4285-A851-44B32145F580}" type="presParOf" srcId="{97104F16-D66B-4B60-9AAA-351350B1AFF5}" destId="{8A7925C7-2455-4E0E-ADEB-2D8000188CF3}" srcOrd="0" destOrd="0" presId="urn:microsoft.com/office/officeart/2005/8/layout/orgChart1"/>
    <dgm:cxn modelId="{A6D3AC99-B113-4105-ABC1-66BEF91DFA89}" type="presParOf" srcId="{97104F16-D66B-4B60-9AAA-351350B1AFF5}" destId="{F3A00FDE-9D59-4F85-8474-5A47EC10DD85}" srcOrd="1" destOrd="0" presId="urn:microsoft.com/office/officeart/2005/8/layout/orgChart1"/>
    <dgm:cxn modelId="{E73F071F-CC81-4BC0-AC58-06F13A18EA32}" type="presParOf" srcId="{F3A00FDE-9D59-4F85-8474-5A47EC10DD85}" destId="{3381BE88-5096-4EA2-9B2F-ED51C2A3DA5D}" srcOrd="0" destOrd="0" presId="urn:microsoft.com/office/officeart/2005/8/layout/orgChart1"/>
    <dgm:cxn modelId="{00CB064D-064A-42F8-823E-1D24E4627B25}" type="presParOf" srcId="{3381BE88-5096-4EA2-9B2F-ED51C2A3DA5D}" destId="{A261CE9B-AA4B-4B5B-BFA9-7A661B619321}" srcOrd="0" destOrd="0" presId="urn:microsoft.com/office/officeart/2005/8/layout/orgChart1"/>
    <dgm:cxn modelId="{95DEC0FE-8CB9-461F-8DB2-4F8C085596C9}" type="presParOf" srcId="{3381BE88-5096-4EA2-9B2F-ED51C2A3DA5D}" destId="{97D14389-AE91-4828-8CB4-9658D04FAB2C}" srcOrd="1" destOrd="0" presId="urn:microsoft.com/office/officeart/2005/8/layout/orgChart1"/>
    <dgm:cxn modelId="{EDDCB9F4-4B51-4FDA-9A75-FE611E97910A}" type="presParOf" srcId="{F3A00FDE-9D59-4F85-8474-5A47EC10DD85}" destId="{AEC3976D-D8EE-4B70-A552-EDDF10E47096}" srcOrd="1" destOrd="0" presId="urn:microsoft.com/office/officeart/2005/8/layout/orgChart1"/>
    <dgm:cxn modelId="{3EF9FD6D-1CD2-40E2-A10C-BE58659A0CED}" type="presParOf" srcId="{F3A00FDE-9D59-4F85-8474-5A47EC10DD85}" destId="{9990297C-5343-4421-AC1A-077426E36165}" srcOrd="2" destOrd="0" presId="urn:microsoft.com/office/officeart/2005/8/layout/orgChart1"/>
    <dgm:cxn modelId="{62ADA191-2894-447E-834E-EDC688E4E695}" type="presParOf" srcId="{97104F16-D66B-4B60-9AAA-351350B1AFF5}" destId="{68B7859F-D2E7-4813-8694-A96273AE6D8B}" srcOrd="2" destOrd="0" presId="urn:microsoft.com/office/officeart/2005/8/layout/orgChart1"/>
    <dgm:cxn modelId="{24AD810B-9812-49F0-AA8A-B34466C0CBB3}" type="presParOf" srcId="{97104F16-D66B-4B60-9AAA-351350B1AFF5}" destId="{A8E43E5E-A4F6-4E41-9128-3E08AA7316AD}" srcOrd="3" destOrd="0" presId="urn:microsoft.com/office/officeart/2005/8/layout/orgChart1"/>
    <dgm:cxn modelId="{7AF906FA-3AB7-416A-9C9F-8185B049C475}" type="presParOf" srcId="{A8E43E5E-A4F6-4E41-9128-3E08AA7316AD}" destId="{E23A8E29-03CD-4796-A7FD-271FA1CE424D}" srcOrd="0" destOrd="0" presId="urn:microsoft.com/office/officeart/2005/8/layout/orgChart1"/>
    <dgm:cxn modelId="{3FECACD0-697F-4571-A6A0-CDD5D6AA6EDC}" type="presParOf" srcId="{E23A8E29-03CD-4796-A7FD-271FA1CE424D}" destId="{C5D1792A-412B-44AC-B54D-25D76FEDCDD5}" srcOrd="0" destOrd="0" presId="urn:microsoft.com/office/officeart/2005/8/layout/orgChart1"/>
    <dgm:cxn modelId="{2BAE94D3-2CB2-44B8-96B0-3F3EE4B2267C}" type="presParOf" srcId="{E23A8E29-03CD-4796-A7FD-271FA1CE424D}" destId="{A09CAACB-C2C5-4E94-9394-3B50A771FC50}" srcOrd="1" destOrd="0" presId="urn:microsoft.com/office/officeart/2005/8/layout/orgChart1"/>
    <dgm:cxn modelId="{8E7EDDA9-CEE1-49E2-9B2D-A74B878414F2}" type="presParOf" srcId="{A8E43E5E-A4F6-4E41-9128-3E08AA7316AD}" destId="{4B4E6E62-3E43-4DD8-AA85-7AD1277742FA}" srcOrd="1" destOrd="0" presId="urn:microsoft.com/office/officeart/2005/8/layout/orgChart1"/>
    <dgm:cxn modelId="{490C87F2-BA1F-460A-A754-29F64874CFDF}" type="presParOf" srcId="{A8E43E5E-A4F6-4E41-9128-3E08AA7316AD}" destId="{D4FCBD7E-4DAD-47D6-B2C8-A2C3709CACE3}" srcOrd="2" destOrd="0" presId="urn:microsoft.com/office/officeart/2005/8/layout/orgChart1"/>
    <dgm:cxn modelId="{201D975A-C8A4-4A94-AFC8-8A3371B91749}" type="presParOf" srcId="{97104F16-D66B-4B60-9AAA-351350B1AFF5}" destId="{2BAA77CC-1EC8-40C9-AB9F-AE5226292E5F}" srcOrd="4" destOrd="0" presId="urn:microsoft.com/office/officeart/2005/8/layout/orgChart1"/>
    <dgm:cxn modelId="{62E439FD-62E1-470E-8D10-E8E18EA32A9C}" type="presParOf" srcId="{97104F16-D66B-4B60-9AAA-351350B1AFF5}" destId="{F20ABF5B-58DD-4DB4-90DB-139ABFAB5B92}" srcOrd="5" destOrd="0" presId="urn:microsoft.com/office/officeart/2005/8/layout/orgChart1"/>
    <dgm:cxn modelId="{C3B06E61-EB8E-4E8E-AFCF-13B2B8689138}" type="presParOf" srcId="{F20ABF5B-58DD-4DB4-90DB-139ABFAB5B92}" destId="{772AF094-2399-460E-981D-963672C7F15D}" srcOrd="0" destOrd="0" presId="urn:microsoft.com/office/officeart/2005/8/layout/orgChart1"/>
    <dgm:cxn modelId="{A0181D85-8435-4048-BDB9-69E61BF1EC7E}" type="presParOf" srcId="{772AF094-2399-460E-981D-963672C7F15D}" destId="{E32A8BF2-5A43-4F6B-82E7-7228763F7D2B}" srcOrd="0" destOrd="0" presId="urn:microsoft.com/office/officeart/2005/8/layout/orgChart1"/>
    <dgm:cxn modelId="{19FE4192-8E36-4BF2-9D0A-3D2735E45DFA}" type="presParOf" srcId="{772AF094-2399-460E-981D-963672C7F15D}" destId="{1F43901B-E8E9-4C91-8352-EEE8725767F6}" srcOrd="1" destOrd="0" presId="urn:microsoft.com/office/officeart/2005/8/layout/orgChart1"/>
    <dgm:cxn modelId="{33013E1C-8451-4079-A884-EA0DBA52DCAC}" type="presParOf" srcId="{F20ABF5B-58DD-4DB4-90DB-139ABFAB5B92}" destId="{DFA6E0F1-762B-44FC-AB7C-A55C449ACE99}" srcOrd="1" destOrd="0" presId="urn:microsoft.com/office/officeart/2005/8/layout/orgChart1"/>
    <dgm:cxn modelId="{1EA5A206-C215-43FF-8E41-409F3BEC94C5}" type="presParOf" srcId="{F20ABF5B-58DD-4DB4-90DB-139ABFAB5B92}" destId="{19B8FB7D-87AC-4A5A-87B5-313A478B89AB}" srcOrd="2" destOrd="0" presId="urn:microsoft.com/office/officeart/2005/8/layout/orgChart1"/>
    <dgm:cxn modelId="{CD40BA81-37E1-4E44-BB61-9691D77D5376}" type="presParOf" srcId="{97104F16-D66B-4B60-9AAA-351350B1AFF5}" destId="{9A391068-F233-452A-A07F-A31EE2953AA1}" srcOrd="6" destOrd="0" presId="urn:microsoft.com/office/officeart/2005/8/layout/orgChart1"/>
    <dgm:cxn modelId="{54653D6E-AFE2-407D-A192-7095D37F6E7A}" type="presParOf" srcId="{97104F16-D66B-4B60-9AAA-351350B1AFF5}" destId="{D7546BC1-32B9-462F-95DE-FA11F9E72797}" srcOrd="7" destOrd="0" presId="urn:microsoft.com/office/officeart/2005/8/layout/orgChart1"/>
    <dgm:cxn modelId="{9D8EEB6E-DC3D-4F60-88FE-AEB4FD795B19}" type="presParOf" srcId="{D7546BC1-32B9-462F-95DE-FA11F9E72797}" destId="{20019A69-B716-4B0C-ADDB-585B5B85A16B}" srcOrd="0" destOrd="0" presId="urn:microsoft.com/office/officeart/2005/8/layout/orgChart1"/>
    <dgm:cxn modelId="{D53C3A97-817A-4773-BE84-07B1A033B3AF}" type="presParOf" srcId="{20019A69-B716-4B0C-ADDB-585B5B85A16B}" destId="{6A7D579A-6FC2-4509-B28B-380C1B75D457}" srcOrd="0" destOrd="0" presId="urn:microsoft.com/office/officeart/2005/8/layout/orgChart1"/>
    <dgm:cxn modelId="{21FD646A-5344-4313-B07D-4B2986E1CA45}" type="presParOf" srcId="{20019A69-B716-4B0C-ADDB-585B5B85A16B}" destId="{DF81141F-5957-4B7A-848A-459A33C11D6A}" srcOrd="1" destOrd="0" presId="urn:microsoft.com/office/officeart/2005/8/layout/orgChart1"/>
    <dgm:cxn modelId="{A4034CE7-9E02-4481-B588-C13108801446}" type="presParOf" srcId="{D7546BC1-32B9-462F-95DE-FA11F9E72797}" destId="{F5AE0E07-80A8-48F6-88E4-D601F8923E0B}" srcOrd="1" destOrd="0" presId="urn:microsoft.com/office/officeart/2005/8/layout/orgChart1"/>
    <dgm:cxn modelId="{3C3A68C8-C5CA-4897-82F6-3AADEFA7467D}" type="presParOf" srcId="{D7546BC1-32B9-462F-95DE-FA11F9E72797}" destId="{D1519E30-6C28-4CE2-A8D0-6760F90E9198}" srcOrd="2" destOrd="0" presId="urn:microsoft.com/office/officeart/2005/8/layout/orgChart1"/>
    <dgm:cxn modelId="{99FC8CAF-A3A0-4A31-B1DB-B02E5B4AF44B}" type="presParOf" srcId="{97104F16-D66B-4B60-9AAA-351350B1AFF5}" destId="{C6BDDCDA-4391-4F4B-B297-C780B9062FB2}" srcOrd="8" destOrd="0" presId="urn:microsoft.com/office/officeart/2005/8/layout/orgChart1"/>
    <dgm:cxn modelId="{1DB8D3AA-8B42-4268-B4B0-3E5A961A831C}" type="presParOf" srcId="{97104F16-D66B-4B60-9AAA-351350B1AFF5}" destId="{3DC89C56-4C97-4120-AB80-388225A5B0CA}" srcOrd="9" destOrd="0" presId="urn:microsoft.com/office/officeart/2005/8/layout/orgChart1"/>
    <dgm:cxn modelId="{A4596D84-9D75-4751-BB4A-0E3502BFD8AA}" type="presParOf" srcId="{3DC89C56-4C97-4120-AB80-388225A5B0CA}" destId="{246B1BAE-F416-4293-8B59-62752F3FDA4E}" srcOrd="0" destOrd="0" presId="urn:microsoft.com/office/officeart/2005/8/layout/orgChart1"/>
    <dgm:cxn modelId="{C020C359-BD25-41DD-A939-4D221C73DD7C}" type="presParOf" srcId="{246B1BAE-F416-4293-8B59-62752F3FDA4E}" destId="{10E0399B-C7C6-4B03-BDE4-67DAAB84A74F}" srcOrd="0" destOrd="0" presId="urn:microsoft.com/office/officeart/2005/8/layout/orgChart1"/>
    <dgm:cxn modelId="{54BB46E2-4832-4A94-A5E8-958EB9CFF4F3}" type="presParOf" srcId="{246B1BAE-F416-4293-8B59-62752F3FDA4E}" destId="{0D4931BF-05FB-470B-A2E9-ACC784B07D90}" srcOrd="1" destOrd="0" presId="urn:microsoft.com/office/officeart/2005/8/layout/orgChart1"/>
    <dgm:cxn modelId="{1300F06A-5AEB-401A-8D32-EE8B5CB0A97A}" type="presParOf" srcId="{3DC89C56-4C97-4120-AB80-388225A5B0CA}" destId="{1A671FDA-C7DC-44DB-865D-AD23FB71F305}" srcOrd="1" destOrd="0" presId="urn:microsoft.com/office/officeart/2005/8/layout/orgChart1"/>
    <dgm:cxn modelId="{D71069D2-AA7F-4660-A57A-694BA74EA9AD}" type="presParOf" srcId="{3DC89C56-4C97-4120-AB80-388225A5B0CA}" destId="{21C59BB6-67CF-4D64-A295-741DDA27A3A0}" srcOrd="2" destOrd="0" presId="urn:microsoft.com/office/officeart/2005/8/layout/orgChart1"/>
    <dgm:cxn modelId="{D56939DD-2DC2-453C-8F0C-27AF0A125707}" type="presParOf" srcId="{97104F16-D66B-4B60-9AAA-351350B1AFF5}" destId="{2F714D9D-5F09-491B-A237-6796A69ABF15}" srcOrd="10" destOrd="0" presId="urn:microsoft.com/office/officeart/2005/8/layout/orgChart1"/>
    <dgm:cxn modelId="{2A4C1C45-9C94-4A5D-97C2-1C0AFA7D436E}" type="presParOf" srcId="{97104F16-D66B-4B60-9AAA-351350B1AFF5}" destId="{701BEDD2-7408-4877-B854-260367FA8C59}" srcOrd="11" destOrd="0" presId="urn:microsoft.com/office/officeart/2005/8/layout/orgChart1"/>
    <dgm:cxn modelId="{74078F2E-98D8-4D7E-B4E7-A4F3FF2053AE}" type="presParOf" srcId="{701BEDD2-7408-4877-B854-260367FA8C59}" destId="{C7D57A9E-D83D-458F-BD8B-FFEB76274C39}" srcOrd="0" destOrd="0" presId="urn:microsoft.com/office/officeart/2005/8/layout/orgChart1"/>
    <dgm:cxn modelId="{8C9D7CE8-A29F-4253-A8F4-C27721598C83}" type="presParOf" srcId="{C7D57A9E-D83D-458F-BD8B-FFEB76274C39}" destId="{9916127C-EB51-47B5-B82B-5B40F5FC2273}" srcOrd="0" destOrd="0" presId="urn:microsoft.com/office/officeart/2005/8/layout/orgChart1"/>
    <dgm:cxn modelId="{4596FC11-53D4-452A-9871-0A562C93E8ED}" type="presParOf" srcId="{C7D57A9E-D83D-458F-BD8B-FFEB76274C39}" destId="{D9270A4C-808D-4A86-8FB5-CA74E84A85A1}" srcOrd="1" destOrd="0" presId="urn:microsoft.com/office/officeart/2005/8/layout/orgChart1"/>
    <dgm:cxn modelId="{77848614-6270-4C9B-A027-BD4E731617D9}" type="presParOf" srcId="{701BEDD2-7408-4877-B854-260367FA8C59}" destId="{0B81F523-8E1A-423B-8910-A270E6462ACB}" srcOrd="1" destOrd="0" presId="urn:microsoft.com/office/officeart/2005/8/layout/orgChart1"/>
    <dgm:cxn modelId="{BA9CBBDF-4192-4501-8D57-9DC49B8A2591}" type="presParOf" srcId="{701BEDD2-7408-4877-B854-260367FA8C59}" destId="{E7537606-19E2-481C-9A8C-AD7FEB2CCD82}" srcOrd="2" destOrd="0" presId="urn:microsoft.com/office/officeart/2005/8/layout/orgChart1"/>
    <dgm:cxn modelId="{6DCD3D4E-3F96-45FE-9A28-A425CA18E3EB}" type="presParOf" srcId="{05483809-4206-4AF7-9E48-6E2DB02A3818}" destId="{44E6F6B9-9190-47BB-946B-C0CF6D249673}" srcOrd="2" destOrd="0" presId="urn:microsoft.com/office/officeart/2005/8/layout/orgChart1"/>
    <dgm:cxn modelId="{FE962865-FCF5-40A3-ABC0-06F3461DF09B}" type="presParOf" srcId="{19D59428-7E7A-4004-BE49-FB51B0449ACE}" destId="{5DA9AD4C-E6F7-42CD-9396-E60B9FBDDD7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14D9D-5F09-491B-A237-6796A69ABF15}">
      <dsp:nvSpPr>
        <dsp:cNvPr id="0" name=""/>
        <dsp:cNvSpPr/>
      </dsp:nvSpPr>
      <dsp:spPr>
        <a:xfrm>
          <a:off x="1554480" y="828507"/>
          <a:ext cx="91440" cy="12853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85316"/>
              </a:lnTo>
              <a:lnTo>
                <a:pt x="117506" y="128531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DDCDA-4391-4F4B-B297-C780B9062FB2}">
      <dsp:nvSpPr>
        <dsp:cNvPr id="0" name=""/>
        <dsp:cNvSpPr/>
      </dsp:nvSpPr>
      <dsp:spPr>
        <a:xfrm>
          <a:off x="1482693" y="828507"/>
          <a:ext cx="91440" cy="1285316"/>
        </a:xfrm>
        <a:custGeom>
          <a:avLst/>
          <a:gdLst/>
          <a:ahLst/>
          <a:cxnLst/>
          <a:rect l="0" t="0" r="0" b="0"/>
          <a:pathLst>
            <a:path>
              <a:moveTo>
                <a:pt x="117506" y="0"/>
              </a:moveTo>
              <a:lnTo>
                <a:pt x="117506" y="1285316"/>
              </a:lnTo>
              <a:lnTo>
                <a:pt x="45720" y="128531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391068-F233-452A-A07F-A31EE2953AA1}">
      <dsp:nvSpPr>
        <dsp:cNvPr id="0" name=""/>
        <dsp:cNvSpPr/>
      </dsp:nvSpPr>
      <dsp:spPr>
        <a:xfrm>
          <a:off x="1554480" y="828507"/>
          <a:ext cx="91440" cy="7999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99904"/>
              </a:lnTo>
              <a:lnTo>
                <a:pt x="117506" y="7999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A77CC-1EC8-40C9-AB9F-AE5226292E5F}">
      <dsp:nvSpPr>
        <dsp:cNvPr id="0" name=""/>
        <dsp:cNvSpPr/>
      </dsp:nvSpPr>
      <dsp:spPr>
        <a:xfrm>
          <a:off x="1482693" y="828507"/>
          <a:ext cx="91440" cy="799904"/>
        </a:xfrm>
        <a:custGeom>
          <a:avLst/>
          <a:gdLst/>
          <a:ahLst/>
          <a:cxnLst/>
          <a:rect l="0" t="0" r="0" b="0"/>
          <a:pathLst>
            <a:path>
              <a:moveTo>
                <a:pt x="117506" y="0"/>
              </a:moveTo>
              <a:lnTo>
                <a:pt x="117506" y="799904"/>
              </a:lnTo>
              <a:lnTo>
                <a:pt x="45720" y="799904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7859F-D2E7-4813-8694-A96273AE6D8B}">
      <dsp:nvSpPr>
        <dsp:cNvPr id="0" name=""/>
        <dsp:cNvSpPr/>
      </dsp:nvSpPr>
      <dsp:spPr>
        <a:xfrm>
          <a:off x="1554480" y="828507"/>
          <a:ext cx="91440" cy="3144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4492"/>
              </a:lnTo>
              <a:lnTo>
                <a:pt x="117506" y="31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7925C7-2455-4E0E-ADEB-2D8000188CF3}">
      <dsp:nvSpPr>
        <dsp:cNvPr id="0" name=""/>
        <dsp:cNvSpPr/>
      </dsp:nvSpPr>
      <dsp:spPr>
        <a:xfrm>
          <a:off x="1482693" y="828507"/>
          <a:ext cx="91440" cy="314492"/>
        </a:xfrm>
        <a:custGeom>
          <a:avLst/>
          <a:gdLst/>
          <a:ahLst/>
          <a:cxnLst/>
          <a:rect l="0" t="0" r="0" b="0"/>
          <a:pathLst>
            <a:path>
              <a:moveTo>
                <a:pt x="117506" y="0"/>
              </a:moveTo>
              <a:lnTo>
                <a:pt x="117506" y="314492"/>
              </a:lnTo>
              <a:lnTo>
                <a:pt x="45720" y="31449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93AB8-3036-46DC-A7D9-3A59E9BB09E8}">
      <dsp:nvSpPr>
        <dsp:cNvPr id="0" name=""/>
        <dsp:cNvSpPr/>
      </dsp:nvSpPr>
      <dsp:spPr>
        <a:xfrm>
          <a:off x="1554480" y="343095"/>
          <a:ext cx="91440" cy="1435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3572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235CA4-B137-44BC-92C9-86F986E96E1C}">
      <dsp:nvSpPr>
        <dsp:cNvPr id="0" name=""/>
        <dsp:cNvSpPr/>
      </dsp:nvSpPr>
      <dsp:spPr>
        <a:xfrm>
          <a:off x="1258360" y="1255"/>
          <a:ext cx="683679" cy="341839"/>
        </a:xfrm>
        <a:prstGeom prst="rect">
          <a:avLst/>
        </a:prstGeom>
        <a:solidFill>
          <a:srgbClr val="99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OSD</a:t>
          </a:r>
        </a:p>
      </dsp:txBody>
      <dsp:txXfrm>
        <a:off x="1258360" y="1255"/>
        <a:ext cx="683679" cy="341839"/>
      </dsp:txXfrm>
    </dsp:sp>
    <dsp:sp modelId="{54D0356F-AD97-4207-A471-99EB76838D51}">
      <dsp:nvSpPr>
        <dsp:cNvPr id="0" name=""/>
        <dsp:cNvSpPr/>
      </dsp:nvSpPr>
      <dsp:spPr>
        <a:xfrm>
          <a:off x="1258360" y="486667"/>
          <a:ext cx="683679" cy="341839"/>
        </a:xfrm>
        <a:prstGeom prst="rect">
          <a:avLst/>
        </a:prstGeom>
        <a:solidFill>
          <a:srgbClr val="9900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JCS</a:t>
          </a:r>
        </a:p>
      </dsp:txBody>
      <dsp:txXfrm>
        <a:off x="1258360" y="486667"/>
        <a:ext cx="683679" cy="341839"/>
      </dsp:txXfrm>
    </dsp:sp>
    <dsp:sp modelId="{A261CE9B-AA4B-4B5B-BFA9-7A661B619321}">
      <dsp:nvSpPr>
        <dsp:cNvPr id="0" name=""/>
        <dsp:cNvSpPr/>
      </dsp:nvSpPr>
      <dsp:spPr>
        <a:xfrm>
          <a:off x="844734" y="972080"/>
          <a:ext cx="683679" cy="341839"/>
        </a:xfrm>
        <a:prstGeom prst="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Navy</a:t>
          </a:r>
        </a:p>
      </dsp:txBody>
      <dsp:txXfrm>
        <a:off x="844734" y="972080"/>
        <a:ext cx="683679" cy="341839"/>
      </dsp:txXfrm>
    </dsp:sp>
    <dsp:sp modelId="{C5D1792A-412B-44AC-B54D-25D76FEDCDD5}">
      <dsp:nvSpPr>
        <dsp:cNvPr id="0" name=""/>
        <dsp:cNvSpPr/>
      </dsp:nvSpPr>
      <dsp:spPr>
        <a:xfrm>
          <a:off x="1671986" y="972080"/>
          <a:ext cx="683679" cy="341839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Air Force</a:t>
          </a:r>
        </a:p>
      </dsp:txBody>
      <dsp:txXfrm>
        <a:off x="1671986" y="972080"/>
        <a:ext cx="683679" cy="341839"/>
      </dsp:txXfrm>
    </dsp:sp>
    <dsp:sp modelId="{E32A8BF2-5A43-4F6B-82E7-7228763F7D2B}">
      <dsp:nvSpPr>
        <dsp:cNvPr id="0" name=""/>
        <dsp:cNvSpPr/>
      </dsp:nvSpPr>
      <dsp:spPr>
        <a:xfrm>
          <a:off x="844734" y="1457492"/>
          <a:ext cx="683679" cy="34183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Army</a:t>
          </a:r>
        </a:p>
      </dsp:txBody>
      <dsp:txXfrm>
        <a:off x="844734" y="1457492"/>
        <a:ext cx="683679" cy="341839"/>
      </dsp:txXfrm>
    </dsp:sp>
    <dsp:sp modelId="{6A7D579A-6FC2-4509-B28B-380C1B75D457}">
      <dsp:nvSpPr>
        <dsp:cNvPr id="0" name=""/>
        <dsp:cNvSpPr/>
      </dsp:nvSpPr>
      <dsp:spPr>
        <a:xfrm>
          <a:off x="1671986" y="1457492"/>
          <a:ext cx="683679" cy="341839"/>
        </a:xfrm>
        <a:prstGeom prst="rect">
          <a:avLst/>
        </a:prstGeom>
        <a:solidFill>
          <a:srgbClr val="AB000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Marine Corps</a:t>
          </a:r>
        </a:p>
      </dsp:txBody>
      <dsp:txXfrm>
        <a:off x="1671986" y="1457492"/>
        <a:ext cx="683679" cy="341839"/>
      </dsp:txXfrm>
    </dsp:sp>
    <dsp:sp modelId="{10E0399B-C7C6-4B03-BDE4-67DAAB84A74F}">
      <dsp:nvSpPr>
        <dsp:cNvPr id="0" name=""/>
        <dsp:cNvSpPr/>
      </dsp:nvSpPr>
      <dsp:spPr>
        <a:xfrm>
          <a:off x="844734" y="1942904"/>
          <a:ext cx="683679" cy="34183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MDA</a:t>
          </a:r>
        </a:p>
      </dsp:txBody>
      <dsp:txXfrm>
        <a:off x="844734" y="1942904"/>
        <a:ext cx="683679" cy="341839"/>
      </dsp:txXfrm>
    </dsp:sp>
    <dsp:sp modelId="{9916127C-EB51-47B5-B82B-5B40F5FC2273}">
      <dsp:nvSpPr>
        <dsp:cNvPr id="0" name=""/>
        <dsp:cNvSpPr/>
      </dsp:nvSpPr>
      <dsp:spPr>
        <a:xfrm>
          <a:off x="1671986" y="1942904"/>
          <a:ext cx="683679" cy="341839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Space</a:t>
          </a:r>
        </a:p>
      </dsp:txBody>
      <dsp:txXfrm>
        <a:off x="1671986" y="1942904"/>
        <a:ext cx="683679" cy="341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D8A90-96FF-4938-957C-0BA401E4925B}" type="datetimeFigureOut">
              <a:rPr lang="en-US" smtClean="0"/>
              <a:pPr/>
              <a:t>9/15/2023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D44A9-5EF6-4355-978B-E3FB2FC262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3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0675" y="687388"/>
            <a:ext cx="6027738" cy="3390900"/>
          </a:xfrm>
          <a:solidFill>
            <a:srgbClr val="FFFFFF"/>
          </a:solidFill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704" tIns="44352" rIns="88704" bIns="44352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097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4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37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74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7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555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22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265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455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8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Functions</a:t>
            </a:r>
            <a:r>
              <a:rPr lang="en-US" dirty="0"/>
              <a:t>:</a:t>
            </a:r>
          </a:p>
          <a:p>
            <a:r>
              <a:rPr lang="en-US" u="sng" dirty="0"/>
              <a:t>EXCOM</a:t>
            </a:r>
            <a:r>
              <a:rPr lang="en-US" dirty="0"/>
              <a:t> - </a:t>
            </a:r>
          </a:p>
          <a:p>
            <a:r>
              <a:rPr lang="en-US" u="sng" dirty="0"/>
              <a:t>Service/Agency Liaisons </a:t>
            </a:r>
            <a:r>
              <a:rPr lang="en-US" dirty="0"/>
              <a:t>– same as below for the Orgs</a:t>
            </a:r>
          </a:p>
          <a:p>
            <a:r>
              <a:rPr lang="en-US" sz="1200" u="sng" dirty="0">
                <a:solidFill>
                  <a:prstClr val="black"/>
                </a:solidFill>
              </a:rPr>
              <a:t>Organizational Liaisons  </a:t>
            </a:r>
            <a:r>
              <a:rPr lang="en-US" sz="1200" dirty="0">
                <a:solidFill>
                  <a:prstClr val="black"/>
                </a:solidFill>
              </a:rPr>
              <a:t>(formerly </a:t>
            </a:r>
            <a:r>
              <a:rPr lang="en-US" dirty="0"/>
              <a:t>Board of Directors) – members of these orgs today – they help us get speakers in the orgs –they help us get members to be active in our IPTs - they help spread the word re our events inside their org – and they ensure we are appropriately properly covering the equities of that org- expected to be active participants in Division function</a:t>
            </a:r>
          </a:p>
          <a:p>
            <a:r>
              <a:rPr lang="en-US" sz="1200" u="sng" dirty="0"/>
              <a:t>Advisory Council</a:t>
            </a:r>
            <a:r>
              <a:rPr lang="en-US" sz="1200" dirty="0"/>
              <a:t>:</a:t>
            </a:r>
          </a:p>
          <a:p>
            <a:r>
              <a:rPr lang="en-US" sz="1200" dirty="0"/>
              <a:t>Typically retired mil/GS</a:t>
            </a:r>
          </a:p>
          <a:p>
            <a:r>
              <a:rPr lang="en-US" sz="1200" dirty="0"/>
              <a:t>Examples:</a:t>
            </a:r>
          </a:p>
          <a:p>
            <a:r>
              <a:rPr lang="en-US" sz="1200" dirty="0"/>
              <a:t>ADM Swift</a:t>
            </a:r>
          </a:p>
          <a:p>
            <a:r>
              <a:rPr lang="en-US" sz="1200" dirty="0"/>
              <a:t>RADM Manazir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358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14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29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40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9C120F4F-3EDF-4A76-8389-2C9B17D616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DRAFT (V3) as of Tuesday, 8 August 2006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0838E2C8-C270-4885-9E72-38218B3A3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98040-046F-4256-971F-6A0DD855AD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03BBC5D4-FF86-4FB4-A706-4160C0868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4DB61FE3-F28C-4EAE-9CB4-F789E2A74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9163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35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227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9C120F4F-3EDF-4A76-8389-2C9B17D6166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DRAFT (V3) as of Tuesday, 8 August 2006</a:t>
            </a:r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0838E2C8-C270-4885-9E72-38218B3A3E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86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98040-046F-4256-971F-6A0DD855AD4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03BBC5D4-FF86-4FB4-A706-4160C0868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4DB61FE3-F28C-4EAE-9CB4-F789E2A74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678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344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0D44A9-5EF6-4355-978B-E3FB2FC26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72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41840" y="2216989"/>
            <a:ext cx="6299200" cy="1470025"/>
          </a:xfrm>
        </p:spPr>
        <p:txBody>
          <a:bodyPr/>
          <a:lstStyle>
            <a:lvl1pPr>
              <a:defRPr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Integrated Precision </a:t>
            </a:r>
            <a:br>
              <a:rPr lang="en-US" dirty="0"/>
            </a:br>
            <a:r>
              <a:rPr lang="en-US" dirty="0"/>
              <a:t>Warfare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51638-D0E2-4839-B13A-24BF466AAB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956800" y="152400"/>
            <a:ext cx="2235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7333" y="5867400"/>
            <a:ext cx="2852132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04800"/>
            <a:ext cx="3657600" cy="1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2438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23F8-84AA-449D-9667-7BB544FEC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0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1422400" cy="5851525"/>
          </a:xfrm>
        </p:spPr>
        <p:txBody>
          <a:bodyPr vert="eaVert"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978-F449-47AF-B3D0-B13F162C6A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6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064" y="1078992"/>
            <a:ext cx="6272784" cy="153619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4064" y="3355848"/>
            <a:ext cx="6272784" cy="2825496"/>
          </a:xfrm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256" y="6356350"/>
            <a:ext cx="2743200" cy="365125"/>
          </a:xfrm>
        </p:spPr>
        <p:txBody>
          <a:bodyPr/>
          <a:lstStyle/>
          <a:p>
            <a:r>
              <a:rPr lang="en-US" dirty="0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1648" y="6356350"/>
            <a:ext cx="4114800" cy="365125"/>
          </a:xfrm>
        </p:spPr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A65A5C87-DF58-40C8-B092-1DE63DB454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9F91D62-7A39-4697-A73D-908DBA590E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603504"/>
            <a:ext cx="4050792" cy="557784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45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41840" y="2216989"/>
            <a:ext cx="6299200" cy="1470025"/>
          </a:xfrm>
        </p:spPr>
        <p:txBody>
          <a:bodyPr/>
          <a:lstStyle>
            <a:lvl1pPr>
              <a:defRPr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Integrated Precision </a:t>
            </a:r>
            <a:br>
              <a:rPr lang="en-US" dirty="0"/>
            </a:br>
            <a:r>
              <a:rPr lang="en-US" dirty="0"/>
              <a:t>Warfare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51638-D0E2-4839-B13A-24BF466AAB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956800" y="152400"/>
            <a:ext cx="2235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7333" y="5867400"/>
            <a:ext cx="2852132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04800"/>
            <a:ext cx="3657600" cy="1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75974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074691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EB3F-C711-4304-A4F6-7B4841DED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8114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90E5-F405-40E0-BCD9-8001C0D526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1226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4A48-D25C-45A8-B8E0-BD2D3B1132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79353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C2D-98A7-4A5A-AF37-9DE9D3A4D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3266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AC9F-A0B1-4460-AE6A-1FEB31152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7244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884338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0"/>
            <a:ext cx="6815667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14F5-A131-4974-90AA-B086A07564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4822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9FB-BFDE-4AEB-86B7-A3875FE04E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20045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23F8-84AA-449D-9667-7BB544FEC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65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1422400" cy="5851525"/>
          </a:xfrm>
        </p:spPr>
        <p:txBody>
          <a:bodyPr vert="eaVert"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978-F449-47AF-B3D0-B13F162C6A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33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821397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41840" y="2216989"/>
            <a:ext cx="6299200" cy="1470025"/>
          </a:xfrm>
        </p:spPr>
        <p:txBody>
          <a:bodyPr/>
          <a:lstStyle>
            <a:lvl1pPr>
              <a:defRPr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Integrated Precision </a:t>
            </a:r>
            <a:br>
              <a:rPr lang="en-US" dirty="0"/>
            </a:br>
            <a:r>
              <a:rPr lang="en-US" dirty="0"/>
              <a:t>Warfare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657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51638-D0E2-4839-B13A-24BF466AAB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956800" y="152400"/>
            <a:ext cx="2235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-7333" y="5867400"/>
            <a:ext cx="2852132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4B36A52-9D67-E81C-C1CC-024DAC552701}"/>
              </a:ext>
            </a:extLst>
          </p:cNvPr>
          <p:cNvSpPr/>
          <p:nvPr userDrawn="1"/>
        </p:nvSpPr>
        <p:spPr>
          <a:xfrm>
            <a:off x="101600" y="6324600"/>
            <a:ext cx="812800" cy="533400"/>
          </a:xfrm>
          <a:prstGeom prst="parallelogram">
            <a:avLst/>
          </a:prstGeom>
          <a:solidFill>
            <a:srgbClr val="AB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CFB088-145C-A6DD-FFD0-99B2679ADFD7}"/>
              </a:ext>
            </a:extLst>
          </p:cNvPr>
          <p:cNvGrpSpPr/>
          <p:nvPr userDrawn="1"/>
        </p:nvGrpSpPr>
        <p:grpSpPr>
          <a:xfrm>
            <a:off x="876968" y="6276945"/>
            <a:ext cx="1651195" cy="586878"/>
            <a:chOff x="600002" y="6259189"/>
            <a:chExt cx="1238396" cy="5868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FBE91C-2D45-71F5-9236-C300EEA8EC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2" y="6336533"/>
              <a:ext cx="1238396" cy="50953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878AA87-90F8-D28D-8407-39F30D279A0C}"/>
                </a:ext>
              </a:extLst>
            </p:cNvPr>
            <p:cNvSpPr txBox="1"/>
            <p:nvPr userDrawn="1"/>
          </p:nvSpPr>
          <p:spPr>
            <a:xfrm>
              <a:off x="618478" y="6259189"/>
              <a:ext cx="1219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C00000"/>
                  </a:solidFill>
                </a:rPr>
                <a:t>A Proud Affiliate of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6402ED8-7DDB-CBEA-288D-53E225E699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75370"/>
            <a:ext cx="1625600" cy="8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08643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4570972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EB3F-C711-4304-A4F6-7B4841DED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1397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90E5-F405-40E0-BCD9-8001C0D526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47047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4A48-D25C-45A8-B8E0-BD2D3B1132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401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EB3F-C711-4304-A4F6-7B4841DEDE9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086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C2D-98A7-4A5A-AF37-9DE9D3A4D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27526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AC9F-A0B1-4460-AE6A-1FEB31152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64228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0"/>
            <a:ext cx="6815667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14F5-A131-4974-90AA-B086A07564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1284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9FB-BFDE-4AEB-86B7-A3875FE04E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74144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923F8-84AA-449D-9667-7BB544FECF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78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1422400" cy="5851525"/>
          </a:xfrm>
        </p:spPr>
        <p:txBody>
          <a:bodyPr vert="eaVert"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978-F449-47AF-B3D0-B13F162C6A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03635" y="6530202"/>
            <a:ext cx="184731" cy="276999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E90E5-F405-40E0-BCD9-8001C0D5261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4492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C4A48-D25C-45A8-B8E0-BD2D3B1132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9300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3200" y="173748"/>
            <a:ext cx="8229600" cy="740653"/>
          </a:xfrm>
        </p:spPr>
        <p:txBody>
          <a:bodyPr/>
          <a:lstStyle>
            <a:lvl1pPr>
              <a:defRPr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C2D-98A7-4A5A-AF37-9DE9D3A4D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615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BAC9F-A0B1-4460-AE6A-1FEB31152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90131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990600"/>
            <a:ext cx="6815667" cy="5135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14F5-A131-4974-90AA-B086A07564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5681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AB000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D09FB-BFDE-4AEB-86B7-A3875FE04E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1746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/>
        </p:nvSpPr>
        <p:spPr>
          <a:xfrm>
            <a:off x="101600" y="6324600"/>
            <a:ext cx="812800" cy="533400"/>
          </a:xfrm>
          <a:prstGeom prst="parallelogram">
            <a:avLst/>
          </a:prstGeom>
          <a:solidFill>
            <a:srgbClr val="AB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1" y="173748"/>
            <a:ext cx="8243257" cy="74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219201"/>
            <a:ext cx="109728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   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4008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D052A4D6-DA43-469D-B534-1F70D17CC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325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400801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8" y="6354289"/>
            <a:ext cx="1651195" cy="509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75370"/>
            <a:ext cx="1625600" cy="8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1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6" r:id="rId12"/>
  </p:sldLayoutIdLst>
  <p:transition spd="med">
    <p:fade/>
  </p:transition>
  <p:hf hdr="0" ftr="0"/>
  <p:txStyles>
    <p:titleStyle>
      <a:lvl1pPr algn="l" defTabSz="914400" rtl="0" eaLnBrk="1" latinLnBrk="0" hangingPunct="1">
        <a:spcBef>
          <a:spcPct val="0"/>
        </a:spcBef>
        <a:buNone/>
        <a:defRPr sz="3200" b="1" kern="1200" spc="-150">
          <a:solidFill>
            <a:srgbClr val="AB00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B0003"/>
        </a:buClr>
        <a:buFont typeface="Arial" panose="020B0604020202020204" pitchFamily="34" charset="0"/>
        <a:buChar char="•"/>
        <a:defRPr sz="2800" b="1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3635" y="5976204"/>
            <a:ext cx="184730" cy="830997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101600" y="6324600"/>
            <a:ext cx="812800" cy="533400"/>
          </a:xfrm>
          <a:prstGeom prst="parallelogram">
            <a:avLst/>
          </a:prstGeom>
          <a:solidFill>
            <a:srgbClr val="AB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1" y="173748"/>
            <a:ext cx="8243257" cy="74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219201"/>
            <a:ext cx="109728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   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4008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D052A4D6-DA43-469D-B534-1F70D17CC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400801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68" y="6354289"/>
            <a:ext cx="1651195" cy="5095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75370"/>
            <a:ext cx="1625600" cy="8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8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hf hdr="0" ftr="0"/>
  <p:txStyles>
    <p:titleStyle>
      <a:lvl1pPr algn="l" defTabSz="914400" rtl="0" eaLnBrk="1" latinLnBrk="0" hangingPunct="1">
        <a:spcBef>
          <a:spcPct val="0"/>
        </a:spcBef>
        <a:buNone/>
        <a:defRPr sz="3200" b="1" kern="1200" spc="-150">
          <a:solidFill>
            <a:srgbClr val="AB00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B0003"/>
        </a:buClr>
        <a:buFont typeface="Arial" panose="020B0604020202020204" pitchFamily="34" charset="0"/>
        <a:buChar char="•"/>
        <a:defRPr sz="2800" b="1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 9"/>
          <p:cNvSpPr/>
          <p:nvPr/>
        </p:nvSpPr>
        <p:spPr>
          <a:xfrm>
            <a:off x="101600" y="6324600"/>
            <a:ext cx="812800" cy="533400"/>
          </a:xfrm>
          <a:prstGeom prst="parallelogram">
            <a:avLst/>
          </a:prstGeom>
          <a:solidFill>
            <a:srgbClr val="AB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2" y="173750"/>
            <a:ext cx="8243257" cy="74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219203"/>
            <a:ext cx="109728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   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4008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D052A4D6-DA43-469D-B534-1F70D17CC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400803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76969" y="6276945"/>
            <a:ext cx="1651195" cy="586878"/>
            <a:chOff x="600002" y="6259189"/>
            <a:chExt cx="1238396" cy="586878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2" y="6336533"/>
              <a:ext cx="1238396" cy="5095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18478" y="6259189"/>
              <a:ext cx="1219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C00000"/>
                  </a:solidFill>
                </a:rPr>
                <a:t>A Proud Affiliate of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75370"/>
            <a:ext cx="1625600" cy="8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med">
    <p:fade/>
  </p:transition>
  <p:hf hdr="0" ftr="0"/>
  <p:txStyles>
    <p:titleStyle>
      <a:lvl1pPr algn="l" defTabSz="914400" rtl="0" eaLnBrk="1" latinLnBrk="0" hangingPunct="1">
        <a:spcBef>
          <a:spcPct val="0"/>
        </a:spcBef>
        <a:buNone/>
        <a:defRPr sz="3200" b="1" kern="1200" spc="-150">
          <a:solidFill>
            <a:srgbClr val="AB00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B0003"/>
        </a:buClr>
        <a:buFont typeface="Arial" panose="020B0604020202020204" pitchFamily="34" charset="0"/>
        <a:buChar char="•"/>
        <a:defRPr sz="2800" b="1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3635" y="5976204"/>
            <a:ext cx="184730" cy="830997"/>
          </a:xfrm>
          <a:prstGeom prst="rect">
            <a:avLst/>
          </a:prstGeom>
        </p:spPr>
        <p:txBody>
          <a:bodyPr vert="horz" wrap="none" lIns="91440" tIns="45720" rIns="91440" bIns="45720" rtlCol="0" anchor="b" anchorCtr="1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>
              <a:solidFill>
                <a:prstClr val="black">
                  <a:tint val="75000"/>
                </a:prstClr>
              </a:solidFill>
            </a:endParaRPr>
          </a:p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101600" y="6324600"/>
            <a:ext cx="812800" cy="533400"/>
          </a:xfrm>
          <a:prstGeom prst="parallelogram">
            <a:avLst/>
          </a:prstGeom>
          <a:solidFill>
            <a:srgbClr val="AB0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1" y="173748"/>
            <a:ext cx="8243257" cy="7406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219201"/>
            <a:ext cx="109728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     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4008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anose="02000505000000020004" pitchFamily="2" charset="0"/>
              </a:defRPr>
            </a:lvl1pPr>
          </a:lstStyle>
          <a:p>
            <a:fld id="{D052A4D6-DA43-469D-B534-1F70D17CCF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400801"/>
            <a:ext cx="40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76968" y="6276945"/>
            <a:ext cx="1651195" cy="586878"/>
            <a:chOff x="600002" y="6259189"/>
            <a:chExt cx="1238396" cy="586878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02" y="6336533"/>
              <a:ext cx="1238396" cy="50953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18478" y="6259189"/>
              <a:ext cx="12192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>
                  <a:solidFill>
                    <a:srgbClr val="C00000"/>
                  </a:solidFill>
                </a:rPr>
                <a:t>A Proud Affiliate of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75370"/>
            <a:ext cx="1625600" cy="8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7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 spd="med">
    <p:fade/>
  </p:transition>
  <p:hf hdr="0" ftr="0"/>
  <p:txStyles>
    <p:titleStyle>
      <a:lvl1pPr algn="l" defTabSz="914400" rtl="0" eaLnBrk="1" latinLnBrk="0" hangingPunct="1">
        <a:spcBef>
          <a:spcPct val="0"/>
        </a:spcBef>
        <a:buNone/>
        <a:defRPr sz="3200" b="1" kern="1200" spc="-150">
          <a:solidFill>
            <a:srgbClr val="AB000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AB0003"/>
        </a:buClr>
        <a:buFont typeface="Arial" panose="020B0604020202020204" pitchFamily="34" charset="0"/>
        <a:buChar char="•"/>
        <a:defRPr sz="2800" b="1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425826"/>
            <a:ext cx="7772400" cy="1470025"/>
          </a:xfrm>
        </p:spPr>
        <p:txBody>
          <a:bodyPr/>
          <a:lstStyle/>
          <a:p>
            <a:pPr algn="ctr"/>
            <a:r>
              <a:rPr lang="en-US" dirty="0"/>
              <a:t>Fall BoD Meeting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895600" y="4953000"/>
            <a:ext cx="6400800" cy="1752600"/>
          </a:xfrm>
        </p:spPr>
        <p:txBody>
          <a:bodyPr/>
          <a:lstStyle/>
          <a:p>
            <a:r>
              <a:rPr lang="en-US" dirty="0"/>
              <a:t>15 September 2023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77200" y="6400801"/>
            <a:ext cx="2438400" cy="365125"/>
          </a:xfrm>
        </p:spPr>
        <p:txBody>
          <a:bodyPr/>
          <a:lstStyle/>
          <a:p>
            <a:pPr algn="r"/>
            <a:fld id="{E88A18B5-936C-4099-8DFC-B184A5DF98B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486400" y="633096"/>
            <a:ext cx="472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spc="-150">
                <a:solidFill>
                  <a:srgbClr val="AB00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Integrated Precision </a:t>
            </a:r>
            <a:br>
              <a:rPr lang="en-US" dirty="0"/>
            </a:br>
            <a:r>
              <a:rPr lang="en-US" dirty="0"/>
              <a:t>Warfare</a:t>
            </a:r>
          </a:p>
        </p:txBody>
      </p:sp>
      <p:sp>
        <p:nvSpPr>
          <p:cNvPr id="9" name="Rectangle 8"/>
          <p:cNvSpPr/>
          <p:nvPr/>
        </p:nvSpPr>
        <p:spPr>
          <a:xfrm>
            <a:off x="8915400" y="228600"/>
            <a:ext cx="838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70193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361FDCB-323C-CA8C-E4C9-98E2485C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9014"/>
            <a:ext cx="4114800" cy="12390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b="1" cap="all" dirty="0"/>
              <a:t>Perry Award Summary 2023</a:t>
            </a:r>
            <a:r>
              <a:rPr lang="en-US" sz="2600" b="1" dirty="0"/>
              <a:t/>
            </a:r>
            <a:br>
              <a:rPr lang="en-US" sz="2600" b="1" dirty="0"/>
            </a:b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A044E-28FC-9083-CD25-F2DA591AE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200" y="434152"/>
            <a:ext cx="6407885" cy="22044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Five outstanding Nominations received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Perry Award Jury reviewed all of  the nominations and selected the 2023 Perry Award Winner</a:t>
            </a:r>
          </a:p>
          <a:p>
            <a:pPr marL="742950" lvl="1">
              <a:lnSpc>
                <a:spcPct val="100000"/>
              </a:lnSpc>
            </a:pPr>
            <a:r>
              <a:rPr lang="en-US" sz="1700" b="1" dirty="0">
                <a:effectLst/>
              </a:rPr>
              <a:t>AARGM-ER Industry / Government Team </a:t>
            </a:r>
          </a:p>
          <a:p>
            <a:pPr marL="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Award presented at the Spring 2023 IPWR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1892-892C-0D92-DC48-0B6BC0FA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4903" y="6356350"/>
            <a:ext cx="26883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9/4/20XX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1133B-166C-AC5F-C4C9-FC15104F2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AD481-1879-A274-2242-0C98134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290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65A5C87-DF58-40C8-B092-1DE63DB4547E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78FFB1-282E-808F-7CDF-FAA126F85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071" y="2209800"/>
            <a:ext cx="8843564" cy="37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8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"/>
          <p:cNvSpPr>
            <a:spLocks noGrp="1"/>
          </p:cNvSpPr>
          <p:nvPr>
            <p:ph type="title"/>
          </p:nvPr>
        </p:nvSpPr>
        <p:spPr>
          <a:xfrm>
            <a:off x="685800" y="210970"/>
            <a:ext cx="9148314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cap="all" dirty="0">
                <a:solidFill>
                  <a:srgbClr val="C00000"/>
                </a:solidFill>
              </a:rPr>
              <a:t>Richard H. Johnson Award </a:t>
            </a:r>
            <a:r>
              <a:rPr lang="en-US" altLang="en-US" cap="all" dirty="0">
                <a:solidFill>
                  <a:srgbClr val="C00000"/>
                </a:solidFill>
              </a:rPr>
              <a:t>Criteria</a:t>
            </a:r>
          </a:p>
        </p:txBody>
      </p:sp>
      <p:sp>
        <p:nvSpPr>
          <p:cNvPr id="21507" name="Content Placeholder 3"/>
          <p:cNvSpPr>
            <a:spLocks noGrp="1"/>
          </p:cNvSpPr>
          <p:nvPr>
            <p:ph idx="1"/>
          </p:nvPr>
        </p:nvSpPr>
        <p:spPr>
          <a:xfrm>
            <a:off x="533400" y="1238960"/>
            <a:ext cx="7472739" cy="4876800"/>
          </a:xfrm>
        </p:spPr>
        <p:txBody>
          <a:bodyPr>
            <a:normAutofit lnSpcReduction="10000"/>
          </a:bodyPr>
          <a:lstStyle/>
          <a:p>
            <a:pPr eaLnBrk="1" hangingPunct="1">
              <a:spcAft>
                <a:spcPct val="15000"/>
              </a:spcAft>
            </a:pPr>
            <a:r>
              <a:rPr lang="en-US" altLang="en-US" sz="2100" dirty="0"/>
              <a:t>The award honors </a:t>
            </a:r>
            <a:r>
              <a:rPr lang="en-US" altLang="en-US" sz="2100" i="1" dirty="0"/>
              <a:t>notable technical innovations </a:t>
            </a:r>
            <a:r>
              <a:rPr lang="en-US" altLang="en-US" sz="2100" dirty="0"/>
              <a:t>in the field of integrated precision warfare which advanced the defense of the United States.  </a:t>
            </a:r>
          </a:p>
          <a:p>
            <a:pPr eaLnBrk="1" hangingPunct="1">
              <a:spcAft>
                <a:spcPct val="15000"/>
              </a:spcAft>
            </a:pPr>
            <a:r>
              <a:rPr lang="en-US" altLang="en-US" sz="2100" dirty="0"/>
              <a:t>Recipients made these contributions as individual technologists, advancing state of the art. </a:t>
            </a:r>
          </a:p>
          <a:p>
            <a:pPr eaLnBrk="1" hangingPunct="1">
              <a:spcAft>
                <a:spcPct val="15000"/>
              </a:spcAft>
            </a:pPr>
            <a:r>
              <a:rPr lang="en-US" altLang="en-US" sz="2100" dirty="0"/>
              <a:t>Nominees are sought whose accomplishments and contributions:</a:t>
            </a:r>
          </a:p>
          <a:p>
            <a:pPr lvl="1" eaLnBrk="1" hangingPunct="1">
              <a:spcAft>
                <a:spcPct val="15000"/>
              </a:spcAft>
            </a:pPr>
            <a:r>
              <a:rPr lang="en-US" altLang="en-US" sz="2000" b="1" i="1" dirty="0"/>
              <a:t>Transcend a single program</a:t>
            </a:r>
          </a:p>
          <a:p>
            <a:pPr lvl="1" eaLnBrk="1" hangingPunct="1">
              <a:spcAft>
                <a:spcPct val="15000"/>
              </a:spcAft>
            </a:pPr>
            <a:r>
              <a:rPr lang="en-US" altLang="en-US" sz="2000" b="1" i="1" dirty="0"/>
              <a:t>Were sustained over a long period of time</a:t>
            </a:r>
          </a:p>
          <a:p>
            <a:pPr lvl="1" eaLnBrk="1" hangingPunct="1">
              <a:spcAft>
                <a:spcPct val="15000"/>
              </a:spcAft>
            </a:pPr>
            <a:r>
              <a:rPr lang="en-US" altLang="en-US" sz="2000" b="1" i="1" dirty="0"/>
              <a:t>Have been widely felt by the warfighters who defend the United States </a:t>
            </a:r>
          </a:p>
          <a:p>
            <a:pPr lvl="1" eaLnBrk="1" hangingPunct="1">
              <a:spcAft>
                <a:spcPct val="15000"/>
              </a:spcAft>
            </a:pPr>
            <a:r>
              <a:rPr lang="en-US" altLang="en-US" sz="2000" b="1" i="1" dirty="0"/>
              <a:t>Have influenced other technologists </a:t>
            </a:r>
          </a:p>
          <a:p>
            <a:pPr lvl="1" eaLnBrk="1" hangingPunct="1">
              <a:spcAft>
                <a:spcPct val="15000"/>
              </a:spcAft>
            </a:pPr>
            <a:r>
              <a:rPr lang="en-US" altLang="en-US" sz="2000" b="1" i="1" dirty="0"/>
              <a:t>Have made precision strike systems more available to warfighters</a:t>
            </a:r>
            <a:endParaRPr lang="en-US" altLang="en-US" b="1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884A9-2430-23D7-0EC2-84E67DBC3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895699"/>
            <a:ext cx="2190052" cy="356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3322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98FD-6022-4487-9A94-DB808083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90" y="237784"/>
            <a:ext cx="10515600" cy="992620"/>
          </a:xfrm>
        </p:spPr>
        <p:txBody>
          <a:bodyPr>
            <a:normAutofit fontScale="90000"/>
          </a:bodyPr>
          <a:lstStyle/>
          <a:p>
            <a:r>
              <a:rPr lang="en-US" cap="all" dirty="0">
                <a:solidFill>
                  <a:srgbClr val="C00000"/>
                </a:solidFill>
              </a:rPr>
              <a:t>Johnson Trophy Process Overview 2023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B3E9B3-7360-4C45-A8B1-FAD4F0B10D52}"/>
              </a:ext>
            </a:extLst>
          </p:cNvPr>
          <p:cNvSpPr/>
          <p:nvPr/>
        </p:nvSpPr>
        <p:spPr>
          <a:xfrm>
            <a:off x="1022467" y="1834386"/>
            <a:ext cx="2381596" cy="648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Process Definition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673ADD-4CA8-48B1-A3C3-96347FA2BA60}"/>
              </a:ext>
            </a:extLst>
          </p:cNvPr>
          <p:cNvSpPr/>
          <p:nvPr/>
        </p:nvSpPr>
        <p:spPr>
          <a:xfrm>
            <a:off x="4553226" y="1143000"/>
            <a:ext cx="2274782" cy="648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Solicit Nominees from Johnson Jury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5D6AF7-5832-4E98-A133-89F108E54DAF}"/>
              </a:ext>
            </a:extLst>
          </p:cNvPr>
          <p:cNvSpPr/>
          <p:nvPr/>
        </p:nvSpPr>
        <p:spPr>
          <a:xfrm>
            <a:off x="8458946" y="1834386"/>
            <a:ext cx="2381596" cy="648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Jury Selection of Winner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4A8428-B6C9-4BC8-961E-9107ABCCCCA1}"/>
              </a:ext>
            </a:extLst>
          </p:cNvPr>
          <p:cNvSpPr/>
          <p:nvPr/>
        </p:nvSpPr>
        <p:spPr>
          <a:xfrm>
            <a:off x="4564692" y="2492061"/>
            <a:ext cx="2381596" cy="9184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Solicit Nominees from Industry via Website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34063-45B7-4E26-8236-01A009FBBADF}"/>
              </a:ext>
            </a:extLst>
          </p:cNvPr>
          <p:cNvSpPr/>
          <p:nvPr/>
        </p:nvSpPr>
        <p:spPr>
          <a:xfrm>
            <a:off x="8475892" y="4595422"/>
            <a:ext cx="2381596" cy="648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Winner is Notified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B44933-D912-451A-9E7D-089061F47446}"/>
              </a:ext>
            </a:extLst>
          </p:cNvPr>
          <p:cNvSpPr/>
          <p:nvPr/>
        </p:nvSpPr>
        <p:spPr>
          <a:xfrm>
            <a:off x="4607190" y="4595423"/>
            <a:ext cx="2381596" cy="648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Citation and Award Production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3A39E5-310A-4FE6-B2C8-0240FD54E58A}"/>
              </a:ext>
            </a:extLst>
          </p:cNvPr>
          <p:cNvSpPr/>
          <p:nvPr/>
        </p:nvSpPr>
        <p:spPr>
          <a:xfrm>
            <a:off x="1074323" y="4595423"/>
            <a:ext cx="2381596" cy="6483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Johnson Trophy Award Presentation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AB2510-02EC-413F-A054-BE8FCBE3517A}"/>
              </a:ext>
            </a:extLst>
          </p:cNvPr>
          <p:cNvSpPr txBox="1"/>
          <p:nvPr/>
        </p:nvSpPr>
        <p:spPr>
          <a:xfrm>
            <a:off x="4604558" y="3410514"/>
            <a:ext cx="23815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Aug - Sept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In parallel to Jury Nominations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29 September is the deadline for submissions</a:t>
            </a:r>
          </a:p>
          <a:p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A2D2D-3B69-4842-BF39-1988639446D4}"/>
              </a:ext>
            </a:extLst>
          </p:cNvPr>
          <p:cNvSpPr txBox="1"/>
          <p:nvPr/>
        </p:nvSpPr>
        <p:spPr>
          <a:xfrm>
            <a:off x="1050920" y="2541474"/>
            <a:ext cx="238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Jury Definition – prior Johnson Trophy Winners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Timeframe and Process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8D21C1-129A-47A8-BEF8-222EF191F312}"/>
              </a:ext>
            </a:extLst>
          </p:cNvPr>
          <p:cNvSpPr txBox="1"/>
          <p:nvPr/>
        </p:nvSpPr>
        <p:spPr>
          <a:xfrm>
            <a:off x="4743838" y="5389158"/>
            <a:ext cx="238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Oct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9A06E-E29B-4936-8B06-875FB7F36DAF}"/>
              </a:ext>
            </a:extLst>
          </p:cNvPr>
          <p:cNvSpPr txBox="1"/>
          <p:nvPr/>
        </p:nvSpPr>
        <p:spPr>
          <a:xfrm>
            <a:off x="8697409" y="5374254"/>
            <a:ext cx="2381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Oct NLT 20,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Secure Funding</a:t>
            </a:r>
          </a:p>
          <a:p>
            <a:endParaRPr lang="en-US" sz="1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0751AD-B3FB-4F64-AF27-680E5BB9FD5D}"/>
              </a:ext>
            </a:extLst>
          </p:cNvPr>
          <p:cNvSpPr txBox="1"/>
          <p:nvPr/>
        </p:nvSpPr>
        <p:spPr>
          <a:xfrm>
            <a:off x="4581637" y="1791393"/>
            <a:ext cx="2381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Aug - Sept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29 September is the deadline for submissions</a:t>
            </a:r>
          </a:p>
          <a:p>
            <a:endParaRPr lang="en-US" sz="1200" b="1" dirty="0"/>
          </a:p>
          <a:p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C46DD8-CE4E-4995-9195-7067E4004E9E}"/>
              </a:ext>
            </a:extLst>
          </p:cNvPr>
          <p:cNvSpPr txBox="1"/>
          <p:nvPr/>
        </p:nvSpPr>
        <p:spPr>
          <a:xfrm>
            <a:off x="8492837" y="2650261"/>
            <a:ext cx="2381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Oct  NLT 13, 2023 -  final selection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Collect Data for Award</a:t>
            </a:r>
          </a:p>
          <a:p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0F32D2-3459-4D49-BDE0-4DAFF3237A7C}"/>
              </a:ext>
            </a:extLst>
          </p:cNvPr>
          <p:cNvSpPr txBox="1"/>
          <p:nvPr/>
        </p:nvSpPr>
        <p:spPr>
          <a:xfrm>
            <a:off x="1259052" y="5393323"/>
            <a:ext cx="2381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Award Presentation Nov 7-8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i="0" dirty="0">
                <a:effectLst/>
              </a:rPr>
              <a:t>9th Air Armament Symposium – Fort Walton Beach, Fla.</a:t>
            </a:r>
            <a:endParaRPr lang="en-US" sz="1200" b="1" dirty="0"/>
          </a:p>
          <a:p>
            <a:endParaRPr lang="en-US" sz="1200" dirty="0"/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508124AB-A194-5813-22C7-64076508DAE7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6828008" y="1467197"/>
            <a:ext cx="1630938" cy="691386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E1187196-0E60-DA17-E26E-F9CE939660A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946288" y="1975060"/>
            <a:ext cx="711503" cy="976228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A2EE7DF0-464C-E39B-7B10-C273C5FFAC77}"/>
              </a:ext>
            </a:extLst>
          </p:cNvPr>
          <p:cNvCxnSpPr>
            <a:cxnSpLocks/>
          </p:cNvCxnSpPr>
          <p:nvPr/>
        </p:nvCxnSpPr>
        <p:spPr>
          <a:xfrm flipV="1">
            <a:off x="3383246" y="1476478"/>
            <a:ext cx="1206807" cy="672823"/>
          </a:xfrm>
          <a:prstGeom prst="bentConnector3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6DBBA38-3CC1-CC5A-86C6-F01858E0DE4F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404063" y="2158583"/>
            <a:ext cx="1164265" cy="8106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A7992A44-7D7F-A941-CBDC-E062DFDFFE1D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14728" y="3099727"/>
            <a:ext cx="2797252" cy="877841"/>
          </a:xfrm>
          <a:prstGeom prst="bentConnector3">
            <a:avLst>
              <a:gd name="adj1" fmla="val 21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7B9B68B-6CDC-F308-B867-8D2EDC5A23DD}"/>
              </a:ext>
            </a:extLst>
          </p:cNvPr>
          <p:cNvCxnSpPr>
            <a:cxnSpLocks/>
          </p:cNvCxnSpPr>
          <p:nvPr/>
        </p:nvCxnSpPr>
        <p:spPr>
          <a:xfrm flipH="1">
            <a:off x="10874433" y="4937274"/>
            <a:ext cx="9080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F425366-5E4D-3FCB-3F2A-48F7EC0C6A68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455919" y="4919620"/>
            <a:ext cx="115127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68AA2B5-7116-29C0-C1F6-8CDDFF23CEA7}"/>
              </a:ext>
            </a:extLst>
          </p:cNvPr>
          <p:cNvCxnSpPr>
            <a:cxnSpLocks/>
            <a:stCxn id="11" idx="1"/>
            <a:endCxn id="12" idx="3"/>
          </p:cNvCxnSpPr>
          <p:nvPr/>
        </p:nvCxnSpPr>
        <p:spPr>
          <a:xfrm flipH="1">
            <a:off x="6988786" y="4919619"/>
            <a:ext cx="1487106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11268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25B2-82F7-4FE7-85E6-17638747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810"/>
            <a:ext cx="7848600" cy="1274053"/>
          </a:xfrm>
        </p:spPr>
        <p:txBody>
          <a:bodyPr>
            <a:noAutofit/>
          </a:bodyPr>
          <a:lstStyle/>
          <a:p>
            <a:r>
              <a:rPr lang="en-US" sz="2900" cap="all" dirty="0">
                <a:solidFill>
                  <a:srgbClr val="C00000"/>
                </a:solidFill>
              </a:rPr>
              <a:t>2023 Richard H. Johnson Award Update</a:t>
            </a:r>
            <a:endParaRPr lang="en-US" sz="2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05E29-A7C2-96F8-6273-39F0051C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9753600" cy="4525963"/>
          </a:xfrm>
        </p:spPr>
        <p:txBody>
          <a:bodyPr>
            <a:normAutofit/>
          </a:bodyPr>
          <a:lstStyle/>
          <a:p>
            <a:r>
              <a:rPr lang="en-US" dirty="0"/>
              <a:t>IPW Lead: Laurie Cummins</a:t>
            </a:r>
          </a:p>
          <a:p>
            <a:r>
              <a:rPr lang="en-US" dirty="0"/>
              <a:t>Nominations close on 29 September (1 nom to date)</a:t>
            </a:r>
          </a:p>
          <a:p>
            <a:pPr lvl="1"/>
            <a:r>
              <a:rPr lang="en-US" sz="1400" b="1" i="1" u="sng" dirty="0">
                <a:ea typeface="Times New Roman" panose="02020603050405020304" pitchFamily="18" charset="0"/>
              </a:rPr>
              <a:t>ndia.org/divisions/integrated-precision-warfare</a:t>
            </a:r>
            <a:endParaRPr lang="en-US" dirty="0"/>
          </a:p>
          <a:p>
            <a:r>
              <a:rPr lang="en-US" dirty="0"/>
              <a:t>Jury is ready – selection NLT 13 October</a:t>
            </a:r>
          </a:p>
          <a:p>
            <a:r>
              <a:rPr lang="en-US" dirty="0"/>
              <a:t>Winner will be notified – with invite to attend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Letter from HON</a:t>
            </a:r>
            <a:r>
              <a:rPr lang="en-US" dirty="0">
                <a:effectLst/>
                <a:ea typeface="Calibri" panose="020F0502020204030204" pitchFamily="34" charset="0"/>
              </a:rPr>
              <a:t> Norquist </a:t>
            </a:r>
            <a:endParaRPr lang="en-US" dirty="0"/>
          </a:p>
          <a:p>
            <a:r>
              <a:rPr lang="en-US" dirty="0"/>
              <a:t>BIO w/photo</a:t>
            </a:r>
          </a:p>
          <a:p>
            <a:r>
              <a:rPr lang="en-US" dirty="0"/>
              <a:t>Engraving and citation</a:t>
            </a:r>
          </a:p>
          <a:p>
            <a:r>
              <a:rPr lang="en-US" dirty="0"/>
              <a:t>Slides for presentation at Air Armament Symposium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16267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context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sz="2400" dirty="0"/>
              <a:t>trends / hot topics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2518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01757-CBEE-4576-9133-1BBA10F7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 wrap="none" anchor="b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F9C2D-98A7-4A5A-AF37-9DE9D3A4D87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/ Hot topics (1 of 2)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914400" y="1214368"/>
            <a:ext cx="9829800" cy="48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2352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Mergers / Acquisitions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BAE / Ball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L3 / Aerojet Rocketdyne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International Developments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Russia:  War Crimes, Playing ‘chicken’ ... 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China:  “...more thunder, less rain”; Philippines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Iran:  Drones, Speedboats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Ukraine: anti-drone trucks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N. Korea: weapons to Putin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Innovation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NATO Innovation Fund / DIANA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Office of Strategic Capital</a:t>
            </a:r>
          </a:p>
          <a:p>
            <a:pPr indent="-285750"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Space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LM, NG satellites for JADC2: now CJADC2.  C is for “Combined”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Hypersonics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DMS / Obsolescence management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1800" b="0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6D0540F-79CF-9DBF-61A7-ADC9CE3FF2F1}"/>
              </a:ext>
            </a:extLst>
          </p:cNvPr>
          <p:cNvSpPr/>
          <p:nvPr/>
        </p:nvSpPr>
        <p:spPr>
          <a:xfrm>
            <a:off x="5105400" y="2335768"/>
            <a:ext cx="457200" cy="788432"/>
          </a:xfrm>
          <a:prstGeom prst="rightBrace">
            <a:avLst>
              <a:gd name="adj1" fmla="val 2276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3DB3D-4D05-4553-4B47-68A9171E7FFD}"/>
              </a:ext>
            </a:extLst>
          </p:cNvPr>
          <p:cNvSpPr txBox="1"/>
          <p:nvPr/>
        </p:nvSpPr>
        <p:spPr>
          <a:xfrm>
            <a:off x="5715000" y="2583418"/>
            <a:ext cx="262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Joint Naval drills ... again</a:t>
            </a:r>
          </a:p>
        </p:txBody>
      </p:sp>
    </p:spTree>
    <p:extLst>
      <p:ext uri="{BB962C8B-B14F-4D97-AF65-F5344CB8AC3E}">
        <p14:creationId xmlns:p14="http://schemas.microsoft.com/office/powerpoint/2010/main" val="235602767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01757-CBEE-4576-9133-1BBA10F7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 wrap="none" anchor="b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F9C2D-98A7-4A5A-AF37-9DE9D3A4D87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/ Hot topics (2 of 2)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990600" y="1087410"/>
            <a:ext cx="9601200" cy="511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2352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Artificial Intelligence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Generative AI / Task Force LIMA ... Perception shaping / ‘synthetic information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Data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Software: “... a hard business ...”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How much is too much ...?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Cyber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Civilian Vacancies: DoD Cyber Workforce Strategy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Unmanned systems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Drone Warfare: “</a:t>
            </a:r>
            <a:r>
              <a:rPr lang="en-US" sz="1400" b="1" dirty="0">
                <a:solidFill>
                  <a:srgbClr val="FF0000"/>
                </a:solidFill>
              </a:rPr>
              <a:t>Replicator</a:t>
            </a:r>
            <a:r>
              <a:rPr lang="en-US" sz="1400" dirty="0"/>
              <a:t>” ... Norquist positive comment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Collaborative Combat Aircraft  - AI testing, prototype airframes, trust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TF 59, Ukraine (... a DREADNAUGHT moment?)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Tuberville Impact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Service Chiefs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Senior Officials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dirty="0"/>
              <a:t>Family moves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Affordable Mass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1400" b="0" dirty="0"/>
              <a:t>USAF mid-range PGMs ... Mitchell Institute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b="0" dirty="0"/>
              <a:t>Bio fuels / Electric Vehicles</a:t>
            </a:r>
          </a:p>
        </p:txBody>
      </p:sp>
    </p:spTree>
    <p:extLst>
      <p:ext uri="{BB962C8B-B14F-4D97-AF65-F5344CB8AC3E}">
        <p14:creationId xmlns:p14="http://schemas.microsoft.com/office/powerpoint/2010/main" val="110672298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context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sz="2400" dirty="0"/>
              <a:t>PB24 Highlights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7517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BF4F1D6-B91F-167D-69BA-55C26A3DB625}"/>
              </a:ext>
            </a:extLst>
          </p:cNvPr>
          <p:cNvSpPr/>
          <p:nvPr/>
        </p:nvSpPr>
        <p:spPr>
          <a:xfrm>
            <a:off x="6281696" y="863749"/>
            <a:ext cx="4375315" cy="5611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54A09-762C-A0F4-6451-B14B05495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DOD TOP LINE FY24 PB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3F274-A5FB-24F7-C2CB-B761A1A2E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3AA27B-3869-493F-94B2-12392A5D5E04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DAF4A3-9050-0584-45F2-BBBE557A1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004162"/>
              </p:ext>
            </p:extLst>
          </p:nvPr>
        </p:nvGraphicFramePr>
        <p:xfrm>
          <a:off x="1747912" y="1310585"/>
          <a:ext cx="4309013" cy="2517974"/>
        </p:xfrm>
        <a:graphic>
          <a:graphicData uri="http://schemas.openxmlformats.org/drawingml/2006/table">
            <a:tbl>
              <a:tblPr/>
              <a:tblGrid>
                <a:gridCol w="1212263">
                  <a:extLst>
                    <a:ext uri="{9D8B030D-6E8A-4147-A177-3AD203B41FA5}">
                      <a16:colId xmlns:a16="http://schemas.microsoft.com/office/drawing/2014/main" val="4240310995"/>
                    </a:ext>
                  </a:extLst>
                </a:gridCol>
                <a:gridCol w="997984">
                  <a:extLst>
                    <a:ext uri="{9D8B030D-6E8A-4147-A177-3AD203B41FA5}">
                      <a16:colId xmlns:a16="http://schemas.microsoft.com/office/drawing/2014/main" val="2336921587"/>
                    </a:ext>
                  </a:extLst>
                </a:gridCol>
                <a:gridCol w="1059132">
                  <a:extLst>
                    <a:ext uri="{9D8B030D-6E8A-4147-A177-3AD203B41FA5}">
                      <a16:colId xmlns:a16="http://schemas.microsoft.com/office/drawing/2014/main" val="3781056820"/>
                    </a:ext>
                  </a:extLst>
                </a:gridCol>
                <a:gridCol w="1039634">
                  <a:extLst>
                    <a:ext uri="{9D8B030D-6E8A-4147-A177-3AD203B41FA5}">
                      <a16:colId xmlns:a16="http://schemas.microsoft.com/office/drawing/2014/main" val="618476752"/>
                    </a:ext>
                  </a:extLst>
                </a:gridCol>
              </a:tblGrid>
              <a:tr h="3920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($B)</a:t>
                      </a:r>
                    </a:p>
                  </a:txBody>
                  <a:tcPr marL="8096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FY23En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FY24PB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 Change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38848"/>
                  </a:ext>
                </a:extLst>
              </a:tr>
              <a:tr h="4101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MILPERS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172.2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178.9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3.9%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74713"/>
                  </a:ext>
                </a:extLst>
              </a:tr>
              <a:tr h="285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O&amp;M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319.9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329.7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354434"/>
                  </a:ext>
                </a:extLst>
              </a:tr>
              <a:tr h="285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Proc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163.7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9743878"/>
                  </a:ext>
                </a:extLst>
              </a:tr>
              <a:tr h="285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RDTE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139.4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145.0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239633"/>
                  </a:ext>
                </a:extLst>
              </a:tr>
              <a:tr h="285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Revolving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2769277"/>
                  </a:ext>
                </a:extLst>
              </a:tr>
              <a:tr h="285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MILCON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19.0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C00000"/>
                          </a:solidFill>
                          <a:effectLst/>
                          <a:latin typeface="+mj-lt"/>
                        </a:rPr>
                        <a:t>-12.1%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853743"/>
                  </a:ext>
                </a:extLst>
              </a:tr>
              <a:tr h="2859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</a:t>
                      </a:r>
                    </a:p>
                  </a:txBody>
                  <a:tcPr marL="4498" marR="4498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815.9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842.0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3.2%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35729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F37DF56-2CA9-1981-EBE8-38D378759AC8}"/>
              </a:ext>
            </a:extLst>
          </p:cNvPr>
          <p:cNvSpPr/>
          <p:nvPr/>
        </p:nvSpPr>
        <p:spPr>
          <a:xfrm>
            <a:off x="3343482" y="941253"/>
            <a:ext cx="1117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DoD Total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844A54C-4EB8-B5F2-1B23-301404894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146654"/>
              </p:ext>
            </p:extLst>
          </p:nvPr>
        </p:nvGraphicFramePr>
        <p:xfrm>
          <a:off x="1747912" y="4607410"/>
          <a:ext cx="4309014" cy="13939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388">
                  <a:extLst>
                    <a:ext uri="{9D8B030D-6E8A-4147-A177-3AD203B41FA5}">
                      <a16:colId xmlns:a16="http://schemas.microsoft.com/office/drawing/2014/main" val="3149063459"/>
                    </a:ext>
                  </a:extLst>
                </a:gridCol>
                <a:gridCol w="1165542">
                  <a:extLst>
                    <a:ext uri="{9D8B030D-6E8A-4147-A177-3AD203B41FA5}">
                      <a16:colId xmlns:a16="http://schemas.microsoft.com/office/drawing/2014/main" val="1627912087"/>
                    </a:ext>
                  </a:extLst>
                </a:gridCol>
                <a:gridCol w="1165542">
                  <a:extLst>
                    <a:ext uri="{9D8B030D-6E8A-4147-A177-3AD203B41FA5}">
                      <a16:colId xmlns:a16="http://schemas.microsoft.com/office/drawing/2014/main" val="2353420169"/>
                    </a:ext>
                  </a:extLst>
                </a:gridCol>
                <a:gridCol w="1165542">
                  <a:extLst>
                    <a:ext uri="{9D8B030D-6E8A-4147-A177-3AD203B41FA5}">
                      <a16:colId xmlns:a16="http://schemas.microsoft.com/office/drawing/2014/main" val="1327609008"/>
                    </a:ext>
                  </a:extLst>
                </a:gridCol>
              </a:tblGrid>
              <a:tr h="3804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$B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FY22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FY24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Change FY22 to FY24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731682"/>
                  </a:ext>
                </a:extLst>
              </a:tr>
              <a:tr h="240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Army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-2.3%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3319504"/>
                  </a:ext>
                </a:extLst>
              </a:tr>
              <a:tr h="240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DoNavy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424415"/>
                  </a:ext>
                </a:extLst>
              </a:tr>
              <a:tr h="240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DoAF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739636"/>
                  </a:ext>
                </a:extLst>
              </a:tr>
              <a:tr h="2402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 Wide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16.1%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16.8%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376785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72E898E-C06A-D3D5-1BDD-BE205BC145C1}"/>
              </a:ext>
            </a:extLst>
          </p:cNvPr>
          <p:cNvSpPr/>
          <p:nvPr/>
        </p:nvSpPr>
        <p:spPr>
          <a:xfrm>
            <a:off x="2355199" y="4009735"/>
            <a:ext cx="30944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">
              <a:defRPr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Resource Allocation by Service</a:t>
            </a:r>
          </a:p>
          <a:p>
            <a:pPr algn="ctr" defTabSz="457200" fontAlgn="b">
              <a:defRPr/>
            </a:pP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</a:rPr>
              <a:t>FY22 to FY24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FCA2A1-EE11-456C-A012-59981F00488B}"/>
              </a:ext>
            </a:extLst>
          </p:cNvPr>
          <p:cNvSpPr/>
          <p:nvPr/>
        </p:nvSpPr>
        <p:spPr>
          <a:xfrm>
            <a:off x="6587571" y="2317059"/>
            <a:ext cx="4309013" cy="1094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Air Power, Naval Power, and Land Power: 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$170B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Nuclear Enterprise and Missile Defeat and Defense: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$68B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Long Range Fires: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$11B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Space and Space-Based Systems: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$33B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Cyberspace Activities: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$13B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14C7-4B32-8332-C8C0-6214E417EB5D}"/>
              </a:ext>
            </a:extLst>
          </p:cNvPr>
          <p:cNvSpPr/>
          <p:nvPr/>
        </p:nvSpPr>
        <p:spPr>
          <a:xfrm>
            <a:off x="8563448" y="4711801"/>
            <a:ext cx="1890208" cy="1411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Taking Care of People: 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5.2% pay raise for military and civilian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Innovation and Modernization: 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$145B</a:t>
            </a:r>
          </a:p>
        </p:txBody>
      </p:sp>
      <p:pic>
        <p:nvPicPr>
          <p:cNvPr id="25" name="Graphic 24" descr="Lightbulb and gear with solid fill">
            <a:extLst>
              <a:ext uri="{FF2B5EF4-FFF2-40B4-BE49-F238E27FC236}">
                <a16:creationId xmlns:a16="http://schemas.microsoft.com/office/drawing/2014/main" id="{EFCBAA45-1B97-895E-20E2-85EB0C555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24310" y="3812300"/>
            <a:ext cx="378581" cy="3785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F3E3DD-3870-2520-C962-8DD0A889C4EF}"/>
              </a:ext>
            </a:extLst>
          </p:cNvPr>
          <p:cNvSpPr/>
          <p:nvPr/>
        </p:nvSpPr>
        <p:spPr>
          <a:xfrm>
            <a:off x="6566743" y="4711801"/>
            <a:ext cx="2059349" cy="7758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Readiness: 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$146B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Indo-Pacific and Europe:  </a:t>
            </a:r>
            <a:r>
              <a:rPr lang="en-US" sz="12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$14B</a:t>
            </a:r>
          </a:p>
        </p:txBody>
      </p:sp>
      <p:pic>
        <p:nvPicPr>
          <p:cNvPr id="27" name="Graphic 26" descr="Checkbox Checked with solid fill">
            <a:extLst>
              <a:ext uri="{FF2B5EF4-FFF2-40B4-BE49-F238E27FC236}">
                <a16:creationId xmlns:a16="http://schemas.microsoft.com/office/drawing/2014/main" id="{77E95446-EE93-A1AE-B82B-3103FAFBF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28297" y="3810001"/>
            <a:ext cx="378581" cy="378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698FD6-81A3-6A39-7758-F7B95B4B1477}"/>
              </a:ext>
            </a:extLst>
          </p:cNvPr>
          <p:cNvSpPr txBox="1"/>
          <p:nvPr/>
        </p:nvSpPr>
        <p:spPr>
          <a:xfrm>
            <a:off x="7813241" y="1591139"/>
            <a:ext cx="1466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INTEGRATED DETERRENCE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023640-6102-9307-917A-930CFB287E66}"/>
              </a:ext>
            </a:extLst>
          </p:cNvPr>
          <p:cNvSpPr txBox="1"/>
          <p:nvPr/>
        </p:nvSpPr>
        <p:spPr>
          <a:xfrm>
            <a:off x="6784272" y="4188582"/>
            <a:ext cx="1466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CAMPAIGNING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10639C-6DCB-0ED4-75CB-01C1D95EAE5D}"/>
              </a:ext>
            </a:extLst>
          </p:cNvPr>
          <p:cNvSpPr txBox="1"/>
          <p:nvPr/>
        </p:nvSpPr>
        <p:spPr>
          <a:xfrm>
            <a:off x="8626091" y="4188581"/>
            <a:ext cx="177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BUILDING ENDURING ADVANTAGES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B2A63D-6CD2-A005-6172-EC92E3F6F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379" y="1006581"/>
            <a:ext cx="469887" cy="4698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5D8DBC-4068-B4FF-3C55-9561E0889B9E}"/>
              </a:ext>
            </a:extLst>
          </p:cNvPr>
          <p:cNvSpPr txBox="1"/>
          <p:nvPr/>
        </p:nvSpPr>
        <p:spPr>
          <a:xfrm>
            <a:off x="2073999" y="6025748"/>
            <a:ext cx="36978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Largest change from FY23 to FY24 was minus 0.7% Army</a:t>
            </a:r>
          </a:p>
        </p:txBody>
      </p:sp>
    </p:spTree>
    <p:extLst>
      <p:ext uri="{BB962C8B-B14F-4D97-AF65-F5344CB8AC3E}">
        <p14:creationId xmlns:p14="http://schemas.microsoft.com/office/powerpoint/2010/main" val="227049605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8DC2E-8F90-E063-7E96-3BCDF27D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cap="all" dirty="0"/>
              <a:t>HAC &amp; SAC Defense Marks FY24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8DD903-A14F-26C5-862E-F036DEAF5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defTabSz="457200">
              <a:defRPr/>
            </a:pPr>
            <a:fld id="{EB3AA27B-3869-493F-94B2-12392A5D5E04}" type="slidenum">
              <a:rPr lang="en-US" sz="1000">
                <a:solidFill>
                  <a:prstClr val="white"/>
                </a:solidFill>
                <a:latin typeface="Calibri" panose="020F0502020204030204"/>
              </a:rPr>
              <a:pPr algn="r" defTabSz="457200">
                <a:defRPr/>
              </a:pPr>
              <a:t>19</a:t>
            </a:fld>
            <a:endParaRPr lang="en-US" sz="100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087123-0353-2085-79C2-0BFCE51E0C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832436"/>
              </p:ext>
            </p:extLst>
          </p:nvPr>
        </p:nvGraphicFramePr>
        <p:xfrm>
          <a:off x="1729759" y="988219"/>
          <a:ext cx="5042516" cy="3322320"/>
        </p:xfrm>
        <a:graphic>
          <a:graphicData uri="http://schemas.openxmlformats.org/drawingml/2006/table">
            <a:tbl>
              <a:tblPr firstRow="1" bandRow="1"/>
              <a:tblGrid>
                <a:gridCol w="1134015">
                  <a:extLst>
                    <a:ext uri="{9D8B030D-6E8A-4147-A177-3AD203B41FA5}">
                      <a16:colId xmlns:a16="http://schemas.microsoft.com/office/drawing/2014/main" val="1603816705"/>
                    </a:ext>
                  </a:extLst>
                </a:gridCol>
                <a:gridCol w="1108151">
                  <a:extLst>
                    <a:ext uri="{9D8B030D-6E8A-4147-A177-3AD203B41FA5}">
                      <a16:colId xmlns:a16="http://schemas.microsoft.com/office/drawing/2014/main" val="28135668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144938799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2798257900"/>
                    </a:ext>
                  </a:extLst>
                </a:gridCol>
              </a:tblGrid>
              <a:tr h="36433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PB</a:t>
                      </a:r>
                    </a:p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Request ($B)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HAC Mark delta ($B)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SAC Mark delta ($B)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7780125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MILPER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178.9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-2.4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75315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O&amp;M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290.1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70523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Procurement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169.1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-4.0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11490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RDT&amp;E 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144.9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-1.5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627836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Revolving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69867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Other DoD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40.9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08458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Related Agencies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519581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General Provisions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8.0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830921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826.7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89058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85A1C7A-A699-6D67-A8F4-52205016BEC8}"/>
              </a:ext>
            </a:extLst>
          </p:cNvPr>
          <p:cNvGraphicFramePr>
            <a:graphicFrameLocks noGrp="1"/>
          </p:cNvGraphicFramePr>
          <p:nvPr/>
        </p:nvGraphicFramePr>
        <p:xfrm>
          <a:off x="6864351" y="3642107"/>
          <a:ext cx="3597891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0266">
                  <a:extLst>
                    <a:ext uri="{9D8B030D-6E8A-4147-A177-3AD203B41FA5}">
                      <a16:colId xmlns:a16="http://schemas.microsoft.com/office/drawing/2014/main" val="275352216"/>
                    </a:ext>
                  </a:extLst>
                </a:gridCol>
                <a:gridCol w="2027625">
                  <a:extLst>
                    <a:ext uri="{9D8B030D-6E8A-4147-A177-3AD203B41FA5}">
                      <a16:colId xmlns:a16="http://schemas.microsoft.com/office/drawing/2014/main" val="646791343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$8B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Emergency Appropriations 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20929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$2B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Unfunded Requirements COCOMS and Services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4035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$1.9B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Military Readiness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974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$1.5B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Increased Acquisition Cost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5190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$1.1B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PDA for Taiwan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79901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$1B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DIB Shortfalls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8999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$.5B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Fuel Shortfalls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70839"/>
                  </a:ext>
                </a:extLst>
              </a:tr>
            </a:tbl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EACE1F9-D305-4B6E-3B25-003672F005D9}"/>
              </a:ext>
            </a:extLst>
          </p:cNvPr>
          <p:cNvCxnSpPr>
            <a:cxnSpLocks/>
          </p:cNvCxnSpPr>
          <p:nvPr/>
        </p:nvCxnSpPr>
        <p:spPr>
          <a:xfrm>
            <a:off x="6260998" y="3839189"/>
            <a:ext cx="102255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DB46416-256C-C7B2-9351-C6FB23BAB567}"/>
              </a:ext>
            </a:extLst>
          </p:cNvPr>
          <p:cNvSpPr/>
          <p:nvPr/>
        </p:nvSpPr>
        <p:spPr>
          <a:xfrm>
            <a:off x="3076576" y="4779655"/>
            <a:ext cx="3019425" cy="1586215"/>
          </a:xfrm>
          <a:prstGeom prst="wedgeRectCallout">
            <a:avLst>
              <a:gd name="adj1" fmla="val 43510"/>
              <a:gd name="adj2" fmla="val -8693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Note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SAC total exceeds the Fiscal Responsibility Act (FRA) of 2023 cap by $4.9B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However, $8B is labeled as “Emergency Appropriations”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Unclear if House will support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3FB97-5D8E-8E42-1107-4B9AA2650A70}"/>
              </a:ext>
            </a:extLst>
          </p:cNvPr>
          <p:cNvSpPr/>
          <p:nvPr/>
        </p:nvSpPr>
        <p:spPr>
          <a:xfrm>
            <a:off x="7084553" y="1939270"/>
            <a:ext cx="3377688" cy="142857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Note 2: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Neither bill provides additional funding for Ukraine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Administration has requested additional funding for Ukraine and other ‘critical needs’ via a Supplemental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CC3404-EC2C-2743-362F-075FB09C5B66}"/>
              </a:ext>
            </a:extLst>
          </p:cNvPr>
          <p:cNvSpPr/>
          <p:nvPr/>
        </p:nvSpPr>
        <p:spPr>
          <a:xfrm>
            <a:off x="4381500" y="1908574"/>
            <a:ext cx="533400" cy="27772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DD7C8D-9253-C624-0CB2-1A11E9CABA8E}"/>
              </a:ext>
            </a:extLst>
          </p:cNvPr>
          <p:cNvSpPr/>
          <p:nvPr/>
        </p:nvSpPr>
        <p:spPr>
          <a:xfrm>
            <a:off x="4427538" y="2150842"/>
            <a:ext cx="533400" cy="2777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820173-D37C-21BC-70C4-5B950FE08D17}"/>
              </a:ext>
            </a:extLst>
          </p:cNvPr>
          <p:cNvSpPr/>
          <p:nvPr/>
        </p:nvSpPr>
        <p:spPr>
          <a:xfrm>
            <a:off x="7084553" y="817757"/>
            <a:ext cx="3377688" cy="103935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Note 1: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House mark traded decrease in procurement (-$4B) for increase in O&amp;M (+$3B)</a:t>
            </a:r>
          </a:p>
        </p:txBody>
      </p:sp>
    </p:spTree>
    <p:extLst>
      <p:ext uri="{BB962C8B-B14F-4D97-AF65-F5344CB8AC3E}">
        <p14:creationId xmlns:p14="http://schemas.microsoft.com/office/powerpoint/2010/main" val="103319794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73748"/>
            <a:ext cx="7239000" cy="816853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 – 15 September 2023 BoD Meeting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2057400" y="1219200"/>
            <a:ext cx="7848600" cy="52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18" tIns="42859" rIns="85718" bIns="42859">
            <a:spAutoFit/>
          </a:bodyPr>
          <a:lstStyle>
            <a:lvl1pPr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96925" algn="l"/>
              </a:tabLst>
              <a:defRPr sz="1400" b="1">
                <a:solidFill>
                  <a:schemeClr val="tx1"/>
                </a:solidFill>
                <a:latin typeface="Helvetica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0900-0930	Intros, Baseline, Growth</a:t>
            </a:r>
          </a:p>
          <a:p>
            <a:pPr marL="1314450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Stick:  BoD mtg objective; IPW vision, mission and value, events</a:t>
            </a:r>
          </a:p>
          <a:p>
            <a:pPr marL="1314450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Stick/Dan:  Organization / membership / Hail and Farewell</a:t>
            </a:r>
          </a:p>
          <a:p>
            <a:pPr marL="1314450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Stick:  Johnson Award Update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0930-1015 	Strategic Context</a:t>
            </a:r>
          </a:p>
          <a:p>
            <a:pPr marL="1314450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Dan: Global Developments</a:t>
            </a:r>
          </a:p>
          <a:p>
            <a:pPr marL="1314450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Stick: PB24 Highlights </a:t>
            </a:r>
          </a:p>
          <a:p>
            <a:pPr marL="1314450" lvl="2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Joe: NDAA Developments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1015-1030	Social Media Training Refresher 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1030-1115	Ms. Jennifer Boughton, Dep. DivChief, Joint Capability Division, JCS J8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1130-1200	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Jim Ruocco, SES, Director, Air Platforms and Weapons, ASD(A) </a:t>
            </a: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1200-1230	Working Lunch: Plans for Air Armament Symposium (in lieu of PSTS 23)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1230-1345	IPT reports</a:t>
            </a:r>
          </a:p>
          <a:p>
            <a:pPr lvl="1"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1230-1255	Offensive IPT report</a:t>
            </a:r>
          </a:p>
          <a:p>
            <a:pPr lvl="1"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1255-1320	Defensive IPT report</a:t>
            </a:r>
          </a:p>
          <a:p>
            <a:pPr lvl="1"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1320-1345	All-Domain IPT report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1345-1355	Saved rounds</a:t>
            </a:r>
          </a:p>
          <a:p>
            <a:pPr>
              <a:spcAft>
                <a:spcPts val="600"/>
              </a:spcAft>
              <a:tabLst>
                <a:tab pos="1031875" algn="l"/>
              </a:tabLst>
              <a:defRPr/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1355-1400	Final Points (Stick) 	</a:t>
            </a:r>
          </a:p>
          <a:p>
            <a:pPr>
              <a:spcAft>
                <a:spcPts val="600"/>
              </a:spcAft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>
              <a:spcAft>
                <a:spcPts val="600"/>
              </a:spcAft>
              <a:defRPr/>
            </a:pPr>
            <a:endParaRPr lang="en-US" alt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4C442-DF19-1068-AC56-904E8E87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27636" y="6345537"/>
            <a:ext cx="184731" cy="46166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3975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92F881-2FF3-4385-7F7A-C34E5A2F1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19201"/>
            <a:ext cx="8229600" cy="872952"/>
          </a:xfrm>
        </p:spPr>
        <p:txBody>
          <a:bodyPr/>
          <a:lstStyle/>
          <a:p>
            <a:pPr marL="688975" indent="-1778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FRA will cause unique challenges that will begin on 1 Jan ‘24 if we are still operating under a Continuing Resolution (CR)</a:t>
            </a:r>
          </a:p>
          <a:p>
            <a:pPr marL="688975" indent="-1778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</a:rPr>
              <a:t>It also imposes additional challenges if we are still under a CR on 30 April ‘24 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6E5054-1D95-2C5B-7DD2-23F9E197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F3B0E-2F4A-141B-5E16-BED3ACCB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AFBFDD-2727-0824-BA31-58CFA0C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62291"/>
            <a:ext cx="7391400" cy="740653"/>
          </a:xfrm>
        </p:spPr>
        <p:txBody>
          <a:bodyPr>
            <a:normAutofit fontScale="90000"/>
          </a:bodyPr>
          <a:lstStyle/>
          <a:p>
            <a:r>
              <a:rPr lang="en-US" sz="2900" cap="all" dirty="0"/>
              <a:t>Fiscal Responsibility Act of 2023</a:t>
            </a:r>
            <a:r>
              <a:rPr lang="en-US" sz="2900" dirty="0"/>
              <a:t/>
            </a:r>
            <a:br>
              <a:rPr lang="en-US" sz="2900" dirty="0"/>
            </a:br>
            <a:r>
              <a:rPr lang="en-US" sz="2900" dirty="0"/>
              <a:t>	signed into law on 3 Jun 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AB2176-DB64-9CF6-B2B3-C08994B9E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092153"/>
            <a:ext cx="7485668" cy="413322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B6CDEE4-377D-5CE9-C5FE-4D33C7851E80}"/>
              </a:ext>
            </a:extLst>
          </p:cNvPr>
          <p:cNvSpPr txBox="1">
            <a:spLocks/>
          </p:cNvSpPr>
          <p:nvPr/>
        </p:nvSpPr>
        <p:spPr>
          <a:xfrm>
            <a:off x="7543800" y="2394497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1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–"/>
              <a:defRPr sz="2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–"/>
              <a:defRPr sz="16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»"/>
              <a:defRPr sz="1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Calibri" panose="020F0502020204030204" pitchFamily="34" charset="0"/>
              </a:rPr>
              <a:t>Note: Defense Cap includes ~$60B DoE nuclear weapons budget</a:t>
            </a:r>
          </a:p>
        </p:txBody>
      </p:sp>
    </p:spTree>
    <p:extLst>
      <p:ext uri="{BB962C8B-B14F-4D97-AF65-F5344CB8AC3E}">
        <p14:creationId xmlns:p14="http://schemas.microsoft.com/office/powerpoint/2010/main" val="242135102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600440-A91E-A488-CDC2-1EF6E4C13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104900"/>
            <a:ext cx="9956800" cy="5105400"/>
          </a:xfrm>
        </p:spPr>
        <p:txBody>
          <a:bodyPr>
            <a:normAutofit/>
          </a:bodyPr>
          <a:lstStyle/>
          <a:p>
            <a:r>
              <a:rPr lang="en-US" sz="1800" dirty="0"/>
              <a:t>Administration requested Supplemental Funding on 10 Aug ‘23 </a:t>
            </a:r>
          </a:p>
          <a:p>
            <a:pPr lvl="1"/>
            <a:r>
              <a:rPr lang="en-US" sz="1600" dirty="0"/>
              <a:t>Requested ~$40B to include in FY24 Continuing Resolution</a:t>
            </a:r>
          </a:p>
          <a:p>
            <a:pPr lvl="1"/>
            <a:r>
              <a:rPr lang="en-US" sz="1600" dirty="0"/>
              <a:t>‘Three sets of critical needs’ </a:t>
            </a:r>
          </a:p>
          <a:p>
            <a:pPr lvl="2"/>
            <a:r>
              <a:rPr lang="en-US" sz="1600" dirty="0"/>
              <a:t>Ukraine and other international needs</a:t>
            </a:r>
          </a:p>
          <a:p>
            <a:pPr lvl="2"/>
            <a:r>
              <a:rPr lang="en-US" sz="1600" dirty="0"/>
              <a:t>US disaster relief needs</a:t>
            </a:r>
          </a:p>
          <a:p>
            <a:pPr lvl="2"/>
            <a:r>
              <a:rPr lang="en-US" sz="1600" dirty="0"/>
              <a:t>Border and migration needs</a:t>
            </a:r>
          </a:p>
          <a:p>
            <a:pPr lvl="1"/>
            <a:r>
              <a:rPr lang="en-US" sz="1600" dirty="0"/>
              <a:t>No Congressional action on it yet</a:t>
            </a:r>
          </a:p>
          <a:p>
            <a:pPr lvl="2"/>
            <a:r>
              <a:rPr lang="en-US" sz="1600" dirty="0"/>
              <a:t>Unclear how House &amp; Senate will handle it with respect to Fiscal Responsibility Act</a:t>
            </a:r>
          </a:p>
          <a:p>
            <a:r>
              <a:rPr lang="en-US" sz="1800" dirty="0"/>
              <a:t>Very few legislative days left in FY23</a:t>
            </a:r>
          </a:p>
          <a:p>
            <a:pPr lvl="1"/>
            <a:r>
              <a:rPr lang="en-US" sz="1600" dirty="0"/>
              <a:t>Significant differences between HAC and SAC</a:t>
            </a:r>
          </a:p>
          <a:p>
            <a:pPr lvl="2"/>
            <a:r>
              <a:rPr lang="en-US" sz="1600" dirty="0"/>
              <a:t>House unlikely to agree to Senate’s total above the Fiscal Responsibility Act</a:t>
            </a:r>
          </a:p>
          <a:p>
            <a:pPr lvl="2"/>
            <a:r>
              <a:rPr lang="en-US" sz="1600" dirty="0"/>
              <a:t>House traded decrease in procurement (-$4B) for increase in O&amp;M (+$3B)</a:t>
            </a:r>
          </a:p>
          <a:p>
            <a:pPr lvl="2"/>
            <a:r>
              <a:rPr lang="en-US" sz="1600" dirty="0"/>
              <a:t>TBD if House will support the $8B ‘Emergency Appropriations’ in Senate bill</a:t>
            </a:r>
          </a:p>
          <a:p>
            <a:pPr lvl="3"/>
            <a:r>
              <a:rPr lang="en-US" sz="1400" dirty="0"/>
              <a:t>If House supports it, a significant portion of their O&amp;M increase is included</a:t>
            </a:r>
          </a:p>
          <a:p>
            <a:pPr lvl="1"/>
            <a:r>
              <a:rPr lang="en-US" sz="1600" dirty="0"/>
              <a:t>Near zero probability of an FY24 Appropriations Act before 30 Sep</a:t>
            </a:r>
          </a:p>
          <a:p>
            <a:pPr marL="400050"/>
            <a:r>
              <a:rPr lang="en-US" sz="1800" dirty="0"/>
              <a:t>Expect a Continuing Resolution or perhaps a brief Govt Shutdown</a:t>
            </a:r>
          </a:p>
          <a:p>
            <a:pPr lvl="3"/>
            <a:endParaRPr lang="en-US" sz="1800" b="1" dirty="0"/>
          </a:p>
          <a:p>
            <a:endParaRPr lang="en-US" sz="1800" dirty="0"/>
          </a:p>
          <a:p>
            <a:endParaRPr lang="en-US" sz="2600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F53B4-A690-F833-F9CF-D31C22EC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961F2-55D9-73D7-4C9E-3CEEF72A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A87CB3-D4EC-6BB3-3B6D-2F635E27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cap="all" dirty="0"/>
              <a:t>FY24 Appropriations Path Ahead</a:t>
            </a:r>
          </a:p>
        </p:txBody>
      </p:sp>
    </p:spTree>
    <p:extLst>
      <p:ext uri="{BB962C8B-B14F-4D97-AF65-F5344CB8AC3E}">
        <p14:creationId xmlns:p14="http://schemas.microsoft.com/office/powerpoint/2010/main" val="3958073758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Passed on House floor 7/14 (219-210)</a:t>
            </a:r>
          </a:p>
          <a:p>
            <a:r>
              <a:rPr lang="en-US" dirty="0"/>
              <a:t>Passed on Senate floor 7/28 (86-11)</a:t>
            </a:r>
          </a:p>
          <a:p>
            <a:r>
              <a:rPr lang="en-US" dirty="0"/>
              <a:t>Reports and Language of Interest to IPW</a:t>
            </a:r>
          </a:p>
          <a:p>
            <a:pPr lvl="1"/>
            <a:r>
              <a:rPr lang="en-US" dirty="0"/>
              <a:t>Senate</a:t>
            </a:r>
          </a:p>
          <a:p>
            <a:pPr lvl="2"/>
            <a:r>
              <a:rPr lang="en-US" dirty="0"/>
              <a:t>Extends waivers for the streamlined acquisition of defense stocks related to Ukraine and authorizes additional munitions eligible for multiyear procurement contracts</a:t>
            </a:r>
          </a:p>
          <a:p>
            <a:pPr lvl="2"/>
            <a:r>
              <a:rPr lang="en-US" dirty="0"/>
              <a:t>Supports the use of multiyear contracting authority as a tool to improve industrial base stability.</a:t>
            </a:r>
          </a:p>
          <a:p>
            <a:pPr lvl="2"/>
            <a:r>
              <a:rPr lang="en-US" dirty="0"/>
              <a:t>Directs a review and assessment of Army air and missile defense modernization activities</a:t>
            </a:r>
          </a:p>
          <a:p>
            <a:pPr lvl="2"/>
            <a:r>
              <a:rPr lang="en-US" dirty="0"/>
              <a:t>Directs a review and assessment of the Army’s long-range fires modernization efforts and plans.</a:t>
            </a:r>
          </a:p>
          <a:p>
            <a:pPr lvl="1"/>
            <a:r>
              <a:rPr lang="en-US" dirty="0"/>
              <a:t>House</a:t>
            </a:r>
          </a:p>
          <a:p>
            <a:pPr lvl="2"/>
            <a:r>
              <a:rPr lang="en-US" dirty="0"/>
              <a:t>Requires DoD to develop new additional aerial testing corridors to address shortfalls in hypersonic testing capacity</a:t>
            </a:r>
          </a:p>
          <a:p>
            <a:pPr lvl="2"/>
            <a:r>
              <a:rPr lang="en-US" dirty="0"/>
              <a:t>Provides multi-year procurement authority for several munitions critical to conflict in the Indo-Pacific</a:t>
            </a:r>
          </a:p>
          <a:p>
            <a:pPr lvl="2"/>
            <a:r>
              <a:rPr lang="en-US" dirty="0"/>
              <a:t>Requires DoD to report to Congress on foreign control and influence over the supply chain for critical minerals, metals, supplies, services, and materials used for defense technologies. </a:t>
            </a:r>
          </a:p>
          <a:p>
            <a:pPr lvl="2"/>
            <a:r>
              <a:rPr lang="en-US" dirty="0"/>
              <a:t>Requires an assessment of foreign control and influence over the supply chain for critical minerals and metals used for defense technologies.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FY24 NDAA</a:t>
            </a:r>
          </a:p>
        </p:txBody>
      </p:sp>
    </p:spTree>
    <p:extLst>
      <p:ext uri="{BB962C8B-B14F-4D97-AF65-F5344CB8AC3E}">
        <p14:creationId xmlns:p14="http://schemas.microsoft.com/office/powerpoint/2010/main" val="4008558902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Social media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	</a:t>
            </a:r>
            <a:r>
              <a:rPr lang="en-US" sz="2400" dirty="0"/>
              <a:t>training refresher – Jeff Braun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18532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Ms. Jennifer Boughton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sz="3100" dirty="0"/>
              <a:t>Dep. </a:t>
            </a:r>
            <a:r>
              <a:rPr lang="en-US" sz="3100" dirty="0" err="1"/>
              <a:t>Div</a:t>
            </a:r>
            <a:r>
              <a:rPr lang="en-US" sz="3100" dirty="0"/>
              <a:t> Chief, Joint Capability Division, JCS J8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4191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Mr. Jim </a:t>
            </a:r>
            <a:r>
              <a:rPr lang="en-US" sz="4400" dirty="0" err="1"/>
              <a:t>Ruocco</a:t>
            </a:r>
            <a:r>
              <a:rPr lang="en-US" sz="4400" dirty="0"/>
              <a:t>, SES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sz="3100" dirty="0"/>
              <a:t>Director, Air Platforms and Weapons, ASD(A)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62372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lunch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48696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5F70B2-C166-A6D9-A9EE-227A01FF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6800"/>
            <a:ext cx="97536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7-8 November 2023</a:t>
            </a:r>
          </a:p>
          <a:p>
            <a:pPr marL="742950" lvl="2" indent="-342900"/>
            <a:r>
              <a:rPr lang="en-US" b="1" dirty="0"/>
              <a:t>DESTIN-FT WALTON BEACH CONVENTION CENTER  FT WALTON BEACH, FL</a:t>
            </a:r>
          </a:p>
          <a:p>
            <a:pPr marL="742950" lvl="2" indent="-342900"/>
            <a:r>
              <a:rPr lang="en-US" b="1" dirty="0"/>
              <a:t>Day 2 afternoon: classified </a:t>
            </a:r>
            <a:r>
              <a:rPr lang="en-US" b="1" dirty="0" err="1"/>
              <a:t>outbrief</a:t>
            </a:r>
            <a:r>
              <a:rPr lang="en-US" b="1" dirty="0"/>
              <a:t> of govt WEPCON</a:t>
            </a:r>
          </a:p>
          <a:p>
            <a:pPr marL="742950" lvl="2" indent="-342900"/>
            <a:r>
              <a:rPr lang="en-US" b="1" dirty="0"/>
              <a:t>Register at: ndiaaas.com</a:t>
            </a:r>
          </a:p>
          <a:p>
            <a:pPr marL="742950" lvl="2" indent="-342900"/>
            <a:endParaRPr lang="en-US" b="1" dirty="0"/>
          </a:p>
          <a:p>
            <a:r>
              <a:rPr lang="en-US" dirty="0"/>
              <a:t>IPW is assisting with these panels:</a:t>
            </a:r>
          </a:p>
          <a:p>
            <a:pPr marL="742950" lvl="2" indent="-342900"/>
            <a:r>
              <a:rPr lang="en-US" b="1" dirty="0"/>
              <a:t>IPW Joint PEO Panel</a:t>
            </a:r>
          </a:p>
          <a:p>
            <a:pPr marL="742950" lvl="2" indent="-342900"/>
            <a:r>
              <a:rPr lang="en-US" b="1" dirty="0"/>
              <a:t>Weapons Requirements Panel  </a:t>
            </a:r>
          </a:p>
          <a:p>
            <a:pPr marL="742950" lvl="2" indent="-342900"/>
            <a:r>
              <a:rPr lang="en-US" b="1" dirty="0"/>
              <a:t>Future Weapons Tech Panel </a:t>
            </a:r>
          </a:p>
          <a:p>
            <a:pPr marL="742950" lvl="2" indent="-342900"/>
            <a:r>
              <a:rPr lang="en-US" b="1" dirty="0"/>
              <a:t>Government Test Panel</a:t>
            </a:r>
          </a:p>
          <a:p>
            <a:pPr marL="742950" lvl="2" indent="-342900"/>
            <a:r>
              <a:rPr lang="en-US" b="1" dirty="0"/>
              <a:t>IPW Weapons Kill Chain Panel</a:t>
            </a:r>
          </a:p>
          <a:p>
            <a:pPr marL="742950" lvl="2" indent="-342900"/>
            <a:endParaRPr lang="en-US" b="1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800" b="1" dirty="0"/>
              <a:t>Fees</a:t>
            </a:r>
          </a:p>
          <a:p>
            <a:pPr marL="742950" lvl="2" indent="-342900"/>
            <a:r>
              <a:rPr lang="en-US" b="1" dirty="0"/>
              <a:t>NDIA member in person prior to 7 Oct: $375, thereafter $425</a:t>
            </a:r>
          </a:p>
          <a:p>
            <a:pPr marL="742950" lvl="2" indent="-342900"/>
            <a:r>
              <a:rPr lang="en-US" b="1" dirty="0"/>
              <a:t>NDIA member virtual, UNCLAS only: $245</a:t>
            </a:r>
          </a:p>
          <a:p>
            <a:pPr marL="742950" lvl="2" indent="-342900"/>
            <a:r>
              <a:rPr lang="en-US" b="1" dirty="0"/>
              <a:t>DoD Civilians and Active Duty Military: no cost</a:t>
            </a:r>
          </a:p>
          <a:p>
            <a:pPr marL="742950" lvl="2" indent="-342900"/>
            <a:r>
              <a:rPr lang="en-US" b="1" dirty="0"/>
              <a:t>Wednesday evening social at Air Armament Museum: $20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F23858-F97D-FC44-C659-80238E77E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71585-F02A-D8F2-273A-A2094C3C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C4848D-42ED-8897-6565-CBA5CCDE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cap="all" dirty="0"/>
              <a:t>2023 Air Armament Symposium</a:t>
            </a:r>
            <a:r>
              <a:rPr lang="en-US" sz="3600" dirty="0">
                <a:solidFill>
                  <a:srgbClr val="000000"/>
                </a:solidFill>
                <a:latin typeface="Ubuntu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Ubuntu"/>
              </a:rPr>
            </a:br>
            <a:r>
              <a:rPr lang="en-US" sz="1800" i="1" dirty="0"/>
              <a:t>Dominant Air Armaments to Deter, Fight, and Win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04283711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4E0D7F-C671-9FDA-B018-C1BBF9ED2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DBD16-66AD-7174-58A0-A3008E1D0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80CD7E-D828-1E6D-AB37-BF9D50D4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73748"/>
            <a:ext cx="6781800" cy="740653"/>
          </a:xfrm>
        </p:spPr>
        <p:txBody>
          <a:bodyPr>
            <a:normAutofit fontScale="90000"/>
          </a:bodyPr>
          <a:lstStyle/>
          <a:p>
            <a:r>
              <a:rPr lang="en-US" dirty="0"/>
              <a:t>2023 Air Armament Symposium - agenda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AA583-A9DC-5A72-4E47-26CC2D5F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90393"/>
            <a:ext cx="4946376" cy="5464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18CC61-E5E6-2C4F-A2A5-73EBDA62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073950"/>
            <a:ext cx="4038600" cy="441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7194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IPT Briefs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455791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53AD8C-295D-4C13-B20D-11DC38CB6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1266801"/>
            <a:ext cx="8758084" cy="38386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Objective of the BoD meeting and briefs is to keep the BoD up to date on warfighting developments, so we can: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Consider how to modify/improve our programs to be relevant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Line up the most relevant speakers for our events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Articulate the value of our programs to potential attendees in current warfighting context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Ask good questions at our events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Others?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4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02EB-F51E-4CBC-BA05-2FB392E28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C7F91-7A98-4FBC-B879-4DFCFB1C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DBBD70-2AAE-46F4-8D70-2267EB7C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BoD Meeting Objective</a:t>
            </a:r>
          </a:p>
        </p:txBody>
      </p:sp>
    </p:spTree>
    <p:extLst>
      <p:ext uri="{BB962C8B-B14F-4D97-AF65-F5344CB8AC3E}">
        <p14:creationId xmlns:p14="http://schemas.microsoft.com/office/powerpoint/2010/main" val="1614365490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/>
              <a:t>Defense IPT Report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dirty="0"/>
              <a:t>Joe Glebocki</a:t>
            </a:r>
          </a:p>
          <a:p>
            <a:r>
              <a:rPr lang="en-US" i="1" dirty="0"/>
              <a:t>Bob Syring</a:t>
            </a:r>
          </a:p>
          <a:p>
            <a:endParaRPr lang="en-US" i="1" dirty="0"/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September 2023</a:t>
            </a:r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0" y="6400801"/>
            <a:ext cx="30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853629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Rectangle 2">
            <a:extLst>
              <a:ext uri="{FF2B5EF4-FFF2-40B4-BE49-F238E27FC236}">
                <a16:creationId xmlns:a16="http://schemas.microsoft.com/office/drawing/2014/main" id="{22C40456-1382-44B3-9104-E0C633FEB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76201"/>
            <a:ext cx="6705600" cy="8985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dirty="0"/>
              <a:t>Army Air and Missile Defense Initiatives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D45F5-CA09-4F52-AE98-C2B24F938C1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719022" y="5976204"/>
            <a:ext cx="2753959" cy="8309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6400801"/>
            <a:ext cx="30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50968055-9507-40D0-87EC-906AC6BA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1630" y="820372"/>
            <a:ext cx="6096000" cy="5310187"/>
          </a:xfrm>
          <a:prstGeom prst="cube">
            <a:avLst>
              <a:gd name="adj" fmla="val 600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Overarching vision for the Army AMD force through four lines of effort: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LOE 1- Develop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air and missile defense capabilities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Integrated Air and Missile Defense Battle Command System (IBCS)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Lower Tier Air and Missile Defense Sensor (LTAMDS)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Maneuver Short Range Air Defense (M-SHORAD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Integrated Fire Protection Capability (IFPC)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LOE 2- Build AMD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capacity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for Multi-Domain Operations – Invest in Personnel and Increased Force Structure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LOE 3- Provide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trained and ready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air and missile defense forces – Institutional, Operational and Self-Development training programs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LOE 4- Maintain forward presence and build partner capacity - continued cooperation toward interoperability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Allies and Partners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9584" t="40370" r="15416" b="12223"/>
          <a:stretch/>
        </p:blipFill>
        <p:spPr>
          <a:xfrm>
            <a:off x="7772400" y="1219200"/>
            <a:ext cx="2829026" cy="16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05283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2514600"/>
            <a:ext cx="9067800" cy="4830763"/>
          </a:xfrm>
        </p:spPr>
        <p:txBody>
          <a:bodyPr>
            <a:normAutofit/>
          </a:bodyPr>
          <a:lstStyle/>
          <a:p>
            <a:r>
              <a:rPr lang="en-US" sz="2000" b="0" dirty="0"/>
              <a:t>U.S. Army is developing launcher system prototypes for its enduring system to counter drone and cruise missile threats</a:t>
            </a:r>
          </a:p>
          <a:p>
            <a:r>
              <a:rPr lang="en-US" sz="2000" b="0" dirty="0"/>
              <a:t>Army has successfully demonstrated launcher integration to the Army’s Integrated Battle Command System (IBCS) in Gov’t Lab</a:t>
            </a:r>
          </a:p>
          <a:p>
            <a:r>
              <a:rPr lang="en-US" sz="2000" b="0" dirty="0"/>
              <a:t>Army expects to receive first prototype launchers in Q4 FY23.  Field 16 prototypes and 60 interceptor prototypes missiles in 2024.</a:t>
            </a:r>
          </a:p>
          <a:p>
            <a:r>
              <a:rPr lang="en-US" sz="2000" b="0" dirty="0"/>
              <a:t>IFPC Inc. 2 System:  Launcher, Sentinel Radar, IBCS, AIM-9X interceptors</a:t>
            </a:r>
          </a:p>
          <a:p>
            <a:r>
              <a:rPr lang="en-US" sz="2000" b="0" dirty="0"/>
              <a:t>In January 2023 – Army is investigating new interceptor v. supersonic cruise missiles and large caliber rockets</a:t>
            </a:r>
          </a:p>
          <a:p>
            <a:r>
              <a:rPr lang="en-US" sz="2000" b="0" dirty="0"/>
              <a:t>Army may initiate a follow-on production contract for 400 launchers and associated interceptors</a:t>
            </a:r>
          </a:p>
          <a:p>
            <a:endParaRPr lang="en-US" sz="16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Indirect Fires Protection Capability (IFPC Inc.2)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6400801"/>
            <a:ext cx="30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870" y="879115"/>
            <a:ext cx="2153959" cy="163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914401"/>
            <a:ext cx="2847880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6609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898E4E62-D5E8-434F-8A2A-0D7DAD23F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73748"/>
            <a:ext cx="7391400" cy="74065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DE – Service Programs and Technologies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B11C2B7B-FFF2-4935-AA46-589A893F02B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774764" y="1182540"/>
            <a:ext cx="4935524" cy="47482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fontAlgn="base">
              <a:buNone/>
            </a:pPr>
            <a:r>
              <a:rPr lang="en-US" sz="1700" dirty="0"/>
              <a:t>Navy</a:t>
            </a:r>
          </a:p>
          <a:p>
            <a:pPr fontAlgn="base"/>
            <a:r>
              <a:rPr lang="en-US" sz="1700" b="0" dirty="0"/>
              <a:t>HELIOS (60kw – 150kw):</a:t>
            </a:r>
          </a:p>
          <a:p>
            <a:pPr lvl="1" fontAlgn="base"/>
            <a:r>
              <a:rPr lang="en-US" sz="1700" dirty="0"/>
              <a:t>CUAS, small boats, c-ISR threats, BDA</a:t>
            </a:r>
          </a:p>
          <a:p>
            <a:pPr lvl="1" fontAlgn="base"/>
            <a:r>
              <a:rPr lang="en-US" sz="1700" dirty="0"/>
              <a:t>Testing on DDG-51 Flt IIA Class</a:t>
            </a:r>
          </a:p>
          <a:p>
            <a:pPr fontAlgn="base"/>
            <a:r>
              <a:rPr lang="en-US" sz="1700" b="0" dirty="0"/>
              <a:t>HELCAP (300kw+)</a:t>
            </a:r>
          </a:p>
          <a:p>
            <a:pPr lvl="1" fontAlgn="base"/>
            <a:r>
              <a:rPr lang="en-US" altLang="en-US" sz="1700" dirty="0"/>
              <a:t>Counter cruise missile (CM), air threats</a:t>
            </a:r>
          </a:p>
          <a:p>
            <a:pPr fontAlgn="base"/>
            <a:r>
              <a:rPr lang="en-US" altLang="en-US" sz="1700" b="0" dirty="0"/>
              <a:t>Laser Layered Defense (LLD)</a:t>
            </a:r>
          </a:p>
          <a:p>
            <a:pPr marL="0" indent="0" fontAlgn="base">
              <a:buNone/>
            </a:pPr>
            <a:r>
              <a:rPr lang="en-US" sz="1700" dirty="0"/>
              <a:t>Army</a:t>
            </a:r>
          </a:p>
          <a:p>
            <a:pPr fontAlgn="base"/>
            <a:r>
              <a:rPr lang="en-US" sz="1700" b="0" dirty="0"/>
              <a:t>DE M-SHORAD</a:t>
            </a:r>
          </a:p>
          <a:p>
            <a:pPr lvl="1" fontAlgn="base"/>
            <a:r>
              <a:rPr lang="en-US" sz="1700" dirty="0"/>
              <a:t>50kw, Stryker Mounted, counter drone, rockets</a:t>
            </a:r>
          </a:p>
          <a:p>
            <a:pPr fontAlgn="base"/>
            <a:r>
              <a:rPr lang="en-US" sz="1700" b="0" dirty="0"/>
              <a:t>IFPC - HEL</a:t>
            </a:r>
          </a:p>
          <a:p>
            <a:pPr lvl="1" fontAlgn="base"/>
            <a:r>
              <a:rPr lang="en-US" sz="1700" dirty="0"/>
              <a:t>300kw, Vehicle TBD, counter air, CM </a:t>
            </a:r>
          </a:p>
          <a:p>
            <a:pPr fontAlgn="base"/>
            <a:r>
              <a:rPr lang="en-US" sz="1700" b="0" dirty="0"/>
              <a:t>IFPC – HPM</a:t>
            </a:r>
          </a:p>
          <a:p>
            <a:pPr lvl="1" fontAlgn="base"/>
            <a:r>
              <a:rPr lang="en-US" sz="1700" dirty="0"/>
              <a:t>C-UAS focus combined with HEL</a:t>
            </a:r>
          </a:p>
          <a:p>
            <a:pPr fontAlgn="base"/>
            <a:endParaRPr lang="en-US" sz="1700" b="0" dirty="0"/>
          </a:p>
          <a:p>
            <a:pPr fontAlgn="base"/>
            <a:endParaRPr lang="en-US" sz="1700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C067C6-E460-4FC5-B245-21D146EA7A7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719022" y="5976204"/>
            <a:ext cx="2753959" cy="8309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6400801"/>
            <a:ext cx="30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picture of gu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Image result for picture of gu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8334" t="26666" r="29167" b="31852"/>
          <a:stretch/>
        </p:blipFill>
        <p:spPr>
          <a:xfrm>
            <a:off x="5943600" y="949752"/>
            <a:ext cx="5066715" cy="278172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1C2B7B-FFF2-4935-AA46-589A893F02B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6248400" y="3786899"/>
            <a:ext cx="4935524" cy="675257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 fontAlgn="base">
              <a:buNone/>
            </a:pPr>
            <a:r>
              <a:rPr lang="en-US" sz="1700" dirty="0"/>
              <a:t>Air Force </a:t>
            </a:r>
          </a:p>
          <a:p>
            <a:pPr fontAlgn="base"/>
            <a:r>
              <a:rPr lang="en-US" sz="1700" b="0" dirty="0"/>
              <a:t> CHIMERA </a:t>
            </a:r>
          </a:p>
          <a:p>
            <a:pPr lvl="1" fontAlgn="base"/>
            <a:r>
              <a:rPr lang="en-US" sz="1700" dirty="0"/>
              <a:t>Long range HPM, Counter UAS </a:t>
            </a:r>
          </a:p>
          <a:p>
            <a:pPr fontAlgn="base"/>
            <a:r>
              <a:rPr lang="en-US" sz="1700" b="0" dirty="0"/>
              <a:t>THOR</a:t>
            </a:r>
          </a:p>
          <a:p>
            <a:pPr lvl="1" fontAlgn="base"/>
            <a:r>
              <a:rPr lang="en-US" sz="1700" dirty="0"/>
              <a:t>HPM short-range air base defense</a:t>
            </a:r>
          </a:p>
          <a:p>
            <a:pPr fontAlgn="base"/>
            <a:r>
              <a:rPr lang="en-US" sz="1700" b="0" dirty="0"/>
              <a:t>HELWS – Mobile Laser, C-UAS, vehicle mounted</a:t>
            </a:r>
          </a:p>
          <a:p>
            <a:pPr fontAlgn="base"/>
            <a:endParaRPr lang="en-US" sz="1700" b="0" dirty="0"/>
          </a:p>
          <a:p>
            <a:pPr fontAlgn="base"/>
            <a:endParaRPr lang="en-US" sz="1700" b="0" dirty="0"/>
          </a:p>
        </p:txBody>
      </p:sp>
    </p:spTree>
    <p:extLst>
      <p:ext uri="{BB962C8B-B14F-4D97-AF65-F5344CB8AC3E}">
        <p14:creationId xmlns:p14="http://schemas.microsoft.com/office/powerpoint/2010/main" val="3612631256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73748"/>
            <a:ext cx="7678085" cy="740653"/>
          </a:xfrm>
        </p:spPr>
        <p:txBody>
          <a:bodyPr>
            <a:normAutofit fontScale="90000"/>
          </a:bodyPr>
          <a:lstStyle/>
          <a:p>
            <a:r>
              <a:rPr lang="en-US" dirty="0"/>
              <a:t>Navy – Land Based ASCM Threats and  Defenses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F9C2D-98A7-4A5A-AF37-9DE9D3A4D87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50968055-9507-40D0-87EC-906AC6BA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98" y="773906"/>
            <a:ext cx="8515655" cy="5310187"/>
          </a:xfrm>
          <a:prstGeom prst="cube">
            <a:avLst>
              <a:gd name="adj" fmla="val 600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Sea Control/Denial from Land Based Cruise Missiles driving Ship Self Defense calculations 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Ukrainian sinking of Moskva – sunk by low-cost, short-range Neptune missile 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Pacing Threat missiles - much longer range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Contributes to A2/AD bubble for Sea Control</a:t>
            </a:r>
          </a:p>
          <a:p>
            <a:pPr marL="74295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Trends in Cruise Missile threat defense: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Smaller signatures and lower/higher altitudes.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Higher speeds and high-acceleration maneuvers – including Hypersonic missiles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Radiation control and multimode guidance.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Advanced electronic countermeasures.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Hardening and relocation of vulnerable components.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Coordinated arrival times.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USN Potential Counter Measures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Longer range radar systems (SPY6) with upgraded IAMD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OTH targeting, Cooperative Engagement, Larger missile magazines with USVs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Smaller, more distributed operations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Submarine/Air launched missiles creates space for surfaces forces to operate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61120" y="2396207"/>
            <a:ext cx="2621280" cy="2065583"/>
            <a:chOff x="6584830" y="1337329"/>
            <a:chExt cx="2621280" cy="20655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4830" y="1764612"/>
              <a:ext cx="2621280" cy="1638300"/>
            </a:xfrm>
            <a:prstGeom prst="rect">
              <a:avLst/>
            </a:prstGeom>
          </p:spPr>
        </p:pic>
        <p:pic>
          <p:nvPicPr>
            <p:cNvPr id="1026" name="Picture 2" descr="https://www.defensenews.com/resizer/f9W2lEDvN63A8zts-yyxCcs3arE=/1024x0/filters:format(jpg):quality(70)/cloudfront-us-east-1.images.arcpublishing.com/archetype/FZIYQ2FPRJG5ZJQLZLDAURTZR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588" y="1337329"/>
              <a:ext cx="1197007" cy="631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047595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306" name="Rectangle 2">
            <a:extLst>
              <a:ext uri="{FF2B5EF4-FFF2-40B4-BE49-F238E27FC236}">
                <a16:creationId xmlns:a16="http://schemas.microsoft.com/office/drawing/2014/main" id="{22C40456-1382-44B3-9104-E0C633FEB4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76201"/>
            <a:ext cx="6088062" cy="8985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/>
              <a:t>Air Force AMD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D45F5-CA09-4F52-AE98-C2B24F938C1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03643" y="5321446"/>
            <a:ext cx="3038276" cy="8309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7446" y="6246467"/>
            <a:ext cx="33626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50968055-9507-40D0-87EC-906AC6BAD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643" y="1040180"/>
            <a:ext cx="7451004" cy="5310187"/>
          </a:xfrm>
          <a:prstGeom prst="cube">
            <a:avLst>
              <a:gd name="adj" fmla="val 6009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 Doctrine Note released August ‘22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Five core elements: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Posture, C2, Movement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Maneuver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and Sustainment.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Dis-aggregated Basing concept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Hub-and-Spoke Model with large and many smaller more mobile bases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“Defensive Counter Air (DCA) is paramount to protect the force from …threats, including sUAS, cruise missiles, ballistic missiles, and hypersonic weapons”.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Forces less easily targetable because of their disbursement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CSAF released new doctrine/memo on Mission Command and application to ACE, Aug 2023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201" y="77857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Agile Combat Employment (ACE)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0015" y="4372284"/>
            <a:ext cx="6052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 Imperative 5 (OI 5)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7001" y="4859368"/>
            <a:ext cx="75376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 of SECAF Outline Focus on China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Initiatives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OI 5: Defining </a:t>
            </a: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optimized resilient basing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sustainment, and communications in a contested environment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Formulated in the FY24 POM cycle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6" t="15185" r="35000" b="10000"/>
          <a:stretch/>
        </p:blipFill>
        <p:spPr>
          <a:xfrm>
            <a:off x="8544577" y="1536497"/>
            <a:ext cx="2515910" cy="33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40303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898E4E62-D5E8-434F-8A2A-0D7DAD23F0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Defense of Guam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B11C2B7B-FFF2-4935-AA46-589A893F02B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533401" y="1204871"/>
            <a:ext cx="6705600" cy="533005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fontAlgn="base"/>
            <a:r>
              <a:rPr lang="en-US" b="0" dirty="0"/>
              <a:t>MDA FY24 budget request includes $800M+ to develop and begin constructing its architecture to defend Guam against a range of threats including ballistic, cruise and hypersonic missiles</a:t>
            </a:r>
          </a:p>
          <a:p>
            <a:pPr fontAlgn="base"/>
            <a:r>
              <a:rPr lang="en-US" b="0" dirty="0"/>
              <a:t>Army was designated as the acquisition lead for the defense of Guam, June 2023</a:t>
            </a:r>
          </a:p>
          <a:p>
            <a:pPr lvl="1" fontAlgn="base"/>
            <a:r>
              <a:rPr lang="en-US" dirty="0"/>
              <a:t>The service requested an additional $638 million in FY24 including:</a:t>
            </a:r>
          </a:p>
          <a:p>
            <a:pPr lvl="2" fontAlgn="base"/>
            <a:r>
              <a:rPr lang="en-US" dirty="0"/>
              <a:t>3 Lower Tier Air and Missile Defense Sensors;</a:t>
            </a:r>
          </a:p>
          <a:p>
            <a:pPr lvl="2" fontAlgn="base"/>
            <a:r>
              <a:rPr lang="en-US" dirty="0"/>
              <a:t>Patriot missile defense systems;</a:t>
            </a:r>
          </a:p>
          <a:p>
            <a:pPr lvl="2" fontAlgn="base"/>
            <a:r>
              <a:rPr lang="en-US" dirty="0"/>
              <a:t>Mid-Range Capability missile launchers;</a:t>
            </a:r>
          </a:p>
          <a:p>
            <a:pPr lvl="2" fontAlgn="base"/>
            <a:r>
              <a:rPr lang="en-US" dirty="0"/>
              <a:t>Indirect Fires Protection Capability launchers; and</a:t>
            </a:r>
          </a:p>
          <a:p>
            <a:pPr lvl="2" fontAlgn="base"/>
            <a:r>
              <a:rPr lang="en-US" dirty="0"/>
              <a:t>Integrated Battle Command System </a:t>
            </a:r>
            <a:endParaRPr lang="en-US" b="0" dirty="0"/>
          </a:p>
          <a:p>
            <a:r>
              <a:rPr lang="en-US" b="0" dirty="0"/>
              <a:t>MDA planning first flight test of some elements that will make up the air and missile defense architecture of Guam in Dec 2024</a:t>
            </a:r>
          </a:p>
          <a:p>
            <a:pPr lvl="1"/>
            <a:r>
              <a:rPr lang="en-US" b="0" dirty="0"/>
              <a:t>The test will involve the Navy’s Aegis weapon system deployed to Guam and the SM-3 Block IIA interceptor</a:t>
            </a:r>
          </a:p>
          <a:p>
            <a:pPr fontAlgn="base"/>
            <a:endParaRPr lang="en-US" b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C067C6-E460-4FC5-B245-21D146EA7A7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719022" y="5976204"/>
            <a:ext cx="2753959" cy="83099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6400801"/>
            <a:ext cx="30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Image result for picture of gua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Image result for picture of guam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4" name="Picture 6" descr="Guam Maps &amp; Facts - World Atl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-10668000"/>
            <a:ext cx="420624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1" y="1600201"/>
            <a:ext cx="3732361" cy="37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81638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11200" y="1394618"/>
            <a:ext cx="6070600" cy="4830763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/>
              <a:t>MDA awarded development contracts to two teams — Northrop Grumman, partnered with Raytheon, and Lockheed Martin, partnered with Aerojet Rocketdyne — in 2021</a:t>
            </a:r>
          </a:p>
          <a:p>
            <a:r>
              <a:rPr lang="en-US" b="0" dirty="0"/>
              <a:t>Development (FY21-27): 10 NGI test systems </a:t>
            </a:r>
          </a:p>
          <a:p>
            <a:r>
              <a:rPr lang="en-US" b="0" dirty="0"/>
              <a:t>Production (FY26-30+): Up to 100+ NGIs</a:t>
            </a:r>
          </a:p>
          <a:p>
            <a:r>
              <a:rPr lang="en-US" b="0" dirty="0"/>
              <a:t>The goal is to field the new interceptor by 2028</a:t>
            </a:r>
          </a:p>
          <a:p>
            <a:r>
              <a:rPr lang="en-US" b="0" dirty="0"/>
              <a:t>A 2021 independent analysis from the CAPE found NGI’s development price tag could total $13B</a:t>
            </a:r>
          </a:p>
          <a:p>
            <a:pPr lvl="1"/>
            <a:r>
              <a:rPr lang="en-US" b="0" dirty="0"/>
              <a:t> </a:t>
            </a:r>
            <a:r>
              <a:rPr lang="en-US" dirty="0"/>
              <a:t>P</a:t>
            </a:r>
            <a:r>
              <a:rPr lang="en-US" b="0" dirty="0"/>
              <a:t>rocurement and O&amp;S could be $2B+</a:t>
            </a:r>
          </a:p>
          <a:p>
            <a:r>
              <a:rPr lang="en-US" b="0" dirty="0"/>
              <a:t>Former MDA Director, VADM Hill, wanted to do a “fly before you buy” approach before down selecting to a single system</a:t>
            </a:r>
          </a:p>
          <a:p>
            <a:r>
              <a:rPr lang="en-US" b="0" dirty="0"/>
              <a:t>GBI EKV SLEP is also ingoing to upgrade the current fleet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 Interceptor (NGI)</a:t>
            </a:r>
          </a:p>
        </p:txBody>
      </p:sp>
      <p:pic>
        <p:nvPicPr>
          <p:cNvPr id="1026" name="Picture 2" descr="Northrop Grumman and Raytheon Technologies Team Complet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676400"/>
            <a:ext cx="2794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xt Generation Interceptor (NGI) | Lockheed Mart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929749"/>
            <a:ext cx="2871073" cy="16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74041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143001"/>
            <a:ext cx="6781800" cy="5257800"/>
          </a:xfrm>
        </p:spPr>
        <p:txBody>
          <a:bodyPr>
            <a:normAutofit fontScale="55000" lnSpcReduction="20000"/>
          </a:bodyPr>
          <a:lstStyle/>
          <a:p>
            <a:endParaRPr lang="en-US" sz="2900" b="0" dirty="0"/>
          </a:p>
          <a:p>
            <a:r>
              <a:rPr lang="en-US" sz="2900" b="0" dirty="0"/>
              <a:t>MDA funding for GPI</a:t>
            </a:r>
          </a:p>
          <a:p>
            <a:pPr lvl="1"/>
            <a:r>
              <a:rPr lang="en-US" sz="2900" dirty="0"/>
              <a:t>$292M FY23 UPL plus up awarded ($517M total)</a:t>
            </a:r>
          </a:p>
          <a:p>
            <a:pPr lvl="1"/>
            <a:r>
              <a:rPr lang="en-US" sz="2900" dirty="0"/>
              <a:t>$209M FY24 budget request</a:t>
            </a:r>
          </a:p>
          <a:p>
            <a:r>
              <a:rPr lang="en-US" sz="2900" b="0" dirty="0"/>
              <a:t>Program Status</a:t>
            </a:r>
          </a:p>
          <a:p>
            <a:pPr lvl="1"/>
            <a:r>
              <a:rPr lang="en-US" sz="2900" dirty="0"/>
              <a:t>In early 2021, MDA initially chose three contractors to compete on the design</a:t>
            </a:r>
          </a:p>
          <a:p>
            <a:pPr lvl="1"/>
            <a:r>
              <a:rPr lang="en-US" sz="2900" dirty="0"/>
              <a:t>In June 2022, MDA narrowed it down to two companies, Northrop Grumman and Raytheon</a:t>
            </a:r>
          </a:p>
          <a:p>
            <a:pPr lvl="1"/>
            <a:r>
              <a:rPr lang="en-US" sz="2900" dirty="0"/>
              <a:t>PDR delayed to 4Q 2026 due to funding reduction</a:t>
            </a:r>
          </a:p>
          <a:p>
            <a:r>
              <a:rPr lang="en-US" sz="2900" b="0" dirty="0"/>
              <a:t>Japan's MoD announced they will work </a:t>
            </a:r>
            <a:r>
              <a:rPr lang="en-US" b="0" dirty="0"/>
              <a:t>with U.S. on joint development</a:t>
            </a:r>
          </a:p>
          <a:p>
            <a:r>
              <a:rPr lang="en-US" b="0" dirty="0"/>
              <a:t>MDA Exec Dir stated last month that program is “throttled” due to new technology that has to be matured, but hopes to ultimately accelerate the schedule</a:t>
            </a:r>
          </a:p>
          <a:p>
            <a:r>
              <a:rPr lang="en-US" b="0" dirty="0"/>
              <a:t>During FY24 posture hearings, VADM Hill said he supports the first GPI deployment in the early 2030s</a:t>
            </a:r>
          </a:p>
          <a:p>
            <a:r>
              <a:rPr lang="en-US" b="0" dirty="0"/>
              <a:t>House version of the FY24 NDAA includes a provision requiring MDA to reach IOC by the end of 2029 with 12 interceptors fielded</a:t>
            </a:r>
          </a:p>
          <a:p>
            <a:r>
              <a:rPr lang="en-US" sz="2400" b="0" dirty="0"/>
              <a:t>DARPA also continues working on Glide Breaker</a:t>
            </a:r>
          </a:p>
          <a:p>
            <a:pPr lvl="1"/>
            <a:r>
              <a:rPr lang="en-US" dirty="0"/>
              <a:t>Began in 2018 to develop and demonstrate technologies to enable defense against hypersonic systems</a:t>
            </a:r>
            <a:endParaRPr lang="en-US" sz="2000" dirty="0"/>
          </a:p>
          <a:p>
            <a:pPr lvl="1"/>
            <a:endParaRPr lang="en-US" sz="1800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Hypersonic Defense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52600" y="6400801"/>
            <a:ext cx="30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Raytheon G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37" y="1447800"/>
            <a:ext cx="3213332" cy="171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lide Brea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38" y="3962401"/>
            <a:ext cx="3194641" cy="16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60815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79,000+ Us Map Outline Illustrations, Royalty-Free Vector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552" y="7937"/>
            <a:ext cx="1665973" cy="16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1410" y="1371600"/>
            <a:ext cx="7595688" cy="4767186"/>
          </a:xfrm>
        </p:spPr>
        <p:txBody>
          <a:bodyPr>
            <a:normAutofit fontScale="92500" lnSpcReduction="10000"/>
          </a:bodyPr>
          <a:lstStyle/>
          <a:p>
            <a:pPr lvl="0">
              <a:defRPr/>
            </a:pPr>
            <a:r>
              <a:rPr lang="en-US" sz="1400" b="0" dirty="0"/>
              <a:t>DEPSECDEF Hicks assigned USAF lead responsibility for homeland defense against cruise missiles, Aug 2022</a:t>
            </a:r>
          </a:p>
          <a:p>
            <a:pPr lvl="1">
              <a:defRPr/>
            </a:pPr>
            <a:r>
              <a:rPr lang="en-US" sz="1200" dirty="0"/>
              <a:t>Responsible to build the architecture and manage the program moving forward</a:t>
            </a:r>
          </a:p>
          <a:p>
            <a:pPr lvl="1">
              <a:defRPr/>
            </a:pPr>
            <a:r>
              <a:rPr lang="en-US" sz="1200" dirty="0"/>
              <a:t>Mission: Defeat cruise missile threats from Air and Sea-based assets</a:t>
            </a:r>
          </a:p>
          <a:p>
            <a:pPr lvl="1">
              <a:defRPr/>
            </a:pPr>
            <a:r>
              <a:rPr lang="en-US" sz="1200" dirty="0"/>
              <a:t>USD(A&amp;S) is overarching acquisition lead</a:t>
            </a:r>
          </a:p>
          <a:p>
            <a:pPr lvl="2">
              <a:defRPr/>
            </a:pPr>
            <a:r>
              <a:rPr lang="en-US" sz="1000" dirty="0"/>
              <a:t>Conducted an Integrated Acquisition Portfolio Review (IAPR) to survey both current and planned investments across the U.S. military to determine potentially relevant programs that could be leveraged</a:t>
            </a:r>
          </a:p>
          <a:p>
            <a:pPr lvl="0">
              <a:defRPr/>
            </a:pPr>
            <a:r>
              <a:rPr lang="en-US" sz="1400" b="0" dirty="0"/>
              <a:t>Army owns mission for AMD of forward deployed bases</a:t>
            </a:r>
          </a:p>
          <a:p>
            <a:pPr lvl="1">
              <a:defRPr/>
            </a:pPr>
            <a:r>
              <a:rPr lang="en-US" sz="1200" dirty="0"/>
              <a:t>FY21 NDAA directed the Army and AF to jointly develop a strategy for defense of air bases and prepositioned sites OCONUS against emerging missile threats,</a:t>
            </a:r>
          </a:p>
          <a:p>
            <a:r>
              <a:rPr lang="en-US" sz="1400" b="0" dirty="0"/>
              <a:t>USAF began an Air &amp; Cruise Missile Defense of the Homeland AoA, Jul 23</a:t>
            </a:r>
          </a:p>
          <a:p>
            <a:pPr lvl="1"/>
            <a:r>
              <a:rPr lang="en-US" sz="1200" dirty="0"/>
              <a:t>Produce recommendations next spring for investments -- with implications for Army, Navy and Missile Defense Agency spending plans -- in the FY26 budget</a:t>
            </a:r>
          </a:p>
          <a:p>
            <a:pPr>
              <a:defRPr/>
            </a:pPr>
            <a:r>
              <a:rPr lang="en-US" sz="1400" b="0" dirty="0"/>
              <a:t>November 2022 unclassified summary of that Defense Science Board study recommended “an adaptable, scalable and affordable framework for homeland air defense that incorporates emerging technological innovations to ensure all-domain awareness, assured tracking, secure command and control and affordable engagement”</a:t>
            </a:r>
          </a:p>
          <a:p>
            <a:pPr lvl="0">
              <a:defRPr/>
            </a:pPr>
            <a:r>
              <a:rPr lang="en-US" sz="1400" b="0" dirty="0"/>
              <a:t>NORTHCOM/NORAD leaders have been vocal about the need to move past the focus on the kinetic endgame</a:t>
            </a:r>
          </a:p>
          <a:p>
            <a:pPr lvl="1">
              <a:defRPr/>
            </a:pPr>
            <a:r>
              <a:rPr lang="en-US" sz="1200" dirty="0"/>
              <a:t>Looking beyond radar, command and control capabilities paired with guided missile interceptors packaged to shoot down a cruise missile -- and think more broadly about long-range detection, resilience, redundancy, hardening and strategic messaging.</a:t>
            </a:r>
          </a:p>
          <a:p>
            <a:pPr lvl="0">
              <a:defRPr/>
            </a:pPr>
            <a:r>
              <a:rPr lang="en-US" sz="1400" b="0" dirty="0"/>
              <a:t>NORTHCOM developing plan to defend critical infrastructure</a:t>
            </a:r>
          </a:p>
          <a:p>
            <a:pPr lvl="1">
              <a:defRPr/>
            </a:pPr>
            <a:r>
              <a:rPr lang="en-US" sz="1200" dirty="0"/>
              <a:t>Point defenses but expanding to other efforts-EW, deception, UAS, etc.</a:t>
            </a:r>
            <a:endParaRPr lang="en-US" sz="1200" b="0" dirty="0"/>
          </a:p>
          <a:p>
            <a:pPr lvl="0">
              <a:defRPr/>
            </a:pPr>
            <a:r>
              <a:rPr lang="en-US" sz="1400" b="0" dirty="0"/>
              <a:t>Costs have been estimated at $32B-$466B</a:t>
            </a:r>
          </a:p>
          <a:p>
            <a:pPr lvl="1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1152" y="206373"/>
            <a:ext cx="7391400" cy="740653"/>
          </a:xfrm>
        </p:spPr>
        <p:txBody>
          <a:bodyPr>
            <a:noAutofit/>
          </a:bodyPr>
          <a:lstStyle/>
          <a:p>
            <a:r>
              <a:rPr lang="en-US" dirty="0"/>
              <a:t>Cruise Missile Defense-Homeland</a:t>
            </a:r>
          </a:p>
        </p:txBody>
      </p:sp>
      <p:sp>
        <p:nvSpPr>
          <p:cNvPr id="6" name="AutoShape 2" descr="pacific dragon 2022 from www.navy.mi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4" descr="pacific dragon 2022 from www.navy.mil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 descr="https://www.defensenews.com/resizer/ylvNlbjxb2DVj8S5JM_bh0Om0Yc=/1024x0/filters:format(jpg):quality(70)/cloudfront-us-east-1.images.arcpublishing.com/archetype/W4X3NZ7PKJCW5OIYCPKPCZSHV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44482"/>
            <a:ext cx="2775309" cy="185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516" y="3824462"/>
            <a:ext cx="2651475" cy="208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451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C2D-98A7-4A5A-AF37-9DE9D3A4D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IPW Vision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2209800" y="2052215"/>
            <a:ext cx="7467600" cy="107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235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algn="ctr">
              <a:buNone/>
            </a:pPr>
            <a:r>
              <a:rPr lang="en-US" sz="2000" b="0" dirty="0"/>
              <a:t>IPW Division is the premier professional organization dedicated to advancing the art and science of integrated precision engagement concepts and technologies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0C6F5-2199-468F-8244-39ED3D890659}"/>
              </a:ext>
            </a:extLst>
          </p:cNvPr>
          <p:cNvSpPr txBox="1"/>
          <p:nvPr/>
        </p:nvSpPr>
        <p:spPr>
          <a:xfrm>
            <a:off x="4390514" y="4038600"/>
            <a:ext cx="31061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u="sng" dirty="0"/>
              <a:t>Mission of National Security</a:t>
            </a:r>
          </a:p>
          <a:p>
            <a:pPr algn="ctr"/>
            <a:r>
              <a:rPr lang="en-US" sz="2000" dirty="0"/>
              <a:t>Mutual Support</a:t>
            </a:r>
          </a:p>
          <a:p>
            <a:pPr algn="ctr"/>
            <a:r>
              <a:rPr lang="en-US" sz="2000" dirty="0"/>
              <a:t>Mutual Respect</a:t>
            </a:r>
          </a:p>
          <a:p>
            <a:pPr algn="ctr"/>
            <a:r>
              <a:rPr lang="en-US" sz="2000" dirty="0"/>
              <a:t>Camaraderie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7526354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0" dirty="0"/>
              <a:t>MDA Exec Dir DeSimone revealed that USD(P) has tasked the agency to consider options for defending against a wider set of nations</a:t>
            </a:r>
          </a:p>
          <a:p>
            <a:pPr lvl="1"/>
            <a:r>
              <a:rPr lang="en-US" b="0" dirty="0"/>
              <a:t>“The </a:t>
            </a:r>
            <a:r>
              <a:rPr lang="en-US" dirty="0"/>
              <a:t>D</a:t>
            </a:r>
            <a:r>
              <a:rPr lang="en-US" b="0" dirty="0"/>
              <a:t>epartment has asked us to think about threats -- ballistic threats, maneuvering threats, hypersonic threats -- from a regional construct from any source”</a:t>
            </a:r>
          </a:p>
          <a:p>
            <a:r>
              <a:rPr lang="en-US" b="0" dirty="0"/>
              <a:t>2022 MDR reiterated a long-standing policy that the United States will rely on strategic deterrence against China/Russia ICBMs</a:t>
            </a:r>
          </a:p>
          <a:p>
            <a:r>
              <a:rPr lang="en-US" b="0" dirty="0"/>
              <a:t>HASC advanced its version of the FY24 NDAA with a provision that would change the policy</a:t>
            </a:r>
          </a:p>
          <a:p>
            <a:pPr lvl="1"/>
            <a:r>
              <a:rPr lang="en-US" dirty="0"/>
              <a:t>White House states this is destabilizing, unaffordable and undoable</a:t>
            </a:r>
            <a:endParaRPr lang="en-US" b="0" dirty="0"/>
          </a:p>
          <a:p>
            <a:r>
              <a:rPr lang="en-US" b="0" dirty="0"/>
              <a:t>SASC FY24 NDAA mark includes a provision that affirms the current policy</a:t>
            </a:r>
          </a:p>
          <a:p>
            <a:r>
              <a:rPr lang="en-US" b="0" dirty="0"/>
              <a:t>Lt Gen </a:t>
            </a:r>
            <a:r>
              <a:rPr lang="en-US" b="0" dirty="0" err="1"/>
              <a:t>Guillot</a:t>
            </a:r>
            <a:r>
              <a:rPr lang="en-US" b="0" dirty="0"/>
              <a:t> nominated to be the next dual-hatted chief of NORTHCOM and NORAD</a:t>
            </a:r>
          </a:p>
          <a:p>
            <a:pPr lvl="1"/>
            <a:r>
              <a:rPr lang="en-US" dirty="0"/>
              <a:t>During </a:t>
            </a:r>
            <a:r>
              <a:rPr lang="en-US" b="0" dirty="0"/>
              <a:t>SASC confirmation hearing </a:t>
            </a:r>
            <a:r>
              <a:rPr lang="en-US" dirty="0"/>
              <a:t>in Jul 23,</a:t>
            </a:r>
            <a:r>
              <a:rPr lang="en-US" b="0" dirty="0"/>
              <a:t> he said he supports the current policy to limit homeland defense to </a:t>
            </a:r>
            <a:r>
              <a:rPr lang="en-US" dirty="0"/>
              <a:t>rogue </a:t>
            </a:r>
            <a:r>
              <a:rPr lang="en-US" b="0" dirty="0"/>
              <a:t>threats, but he believes change could be warranted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5C21B-3258-4293-8AD7-7489A94AFFD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9/15/2023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Homeland Defense?</a:t>
            </a:r>
          </a:p>
        </p:txBody>
      </p:sp>
    </p:spTree>
    <p:extLst>
      <p:ext uri="{BB962C8B-B14F-4D97-AF65-F5344CB8AC3E}">
        <p14:creationId xmlns:p14="http://schemas.microsoft.com/office/powerpoint/2010/main" val="219937356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B4B911-27BC-4429-9CD7-8DE8D2DD7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 wrap="none" anchor="b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352800" y="2413391"/>
            <a:ext cx="5486400" cy="1077218"/>
          </a:xfrm>
        </p:spPr>
        <p:txBody>
          <a:bodyPr wrap="square">
            <a:spAutoFit/>
          </a:bodyPr>
          <a:lstStyle/>
          <a:p>
            <a:pPr algn="ctr"/>
            <a:r>
              <a:rPr lang="en-US" sz="4000" i="1" dirty="0"/>
              <a:t>Offensive IPT Report</a:t>
            </a:r>
            <a:r>
              <a:rPr lang="en-US" i="1" dirty="0"/>
              <a:t/>
            </a:r>
            <a:br>
              <a:rPr lang="en-US" i="1" dirty="0"/>
            </a:br>
            <a:r>
              <a:rPr lang="en-US" sz="2400" i="1" dirty="0"/>
              <a:t>15 September 2023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895600" y="4144657"/>
            <a:ext cx="6400800" cy="1138773"/>
          </a:xfrm>
        </p:spPr>
        <p:txBody>
          <a:bodyPr anchor="ctr" anchorCtr="0">
            <a:spAutoFit/>
          </a:bodyPr>
          <a:lstStyle/>
          <a:p>
            <a:r>
              <a:rPr lang="en-US" sz="2000" i="1" dirty="0">
                <a:solidFill>
                  <a:schemeClr val="tx1"/>
                </a:solidFill>
              </a:rPr>
              <a:t>Bill ‘BC’ DeMaso, Chair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David ‘Uz’ Uzzell, Air Dominance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Jeff ‘Leno’ Kindley, Strike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F07A97-2400-2EAC-0735-D4279D779FC5}"/>
              </a:ext>
            </a:extLst>
          </p:cNvPr>
          <p:cNvSpPr txBox="1"/>
          <p:nvPr/>
        </p:nvSpPr>
        <p:spPr>
          <a:xfrm>
            <a:off x="1835728" y="4860375"/>
            <a:ext cx="2119745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 of this report is to keep the IPW informed of current USG priorities in the offensive domain concepts and technologies</a:t>
            </a:r>
          </a:p>
        </p:txBody>
      </p:sp>
    </p:spTree>
    <p:extLst>
      <p:ext uri="{BB962C8B-B14F-4D97-AF65-F5344CB8AC3E}">
        <p14:creationId xmlns:p14="http://schemas.microsoft.com/office/powerpoint/2010/main" val="2827371704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321"/>
            <a:ext cx="5758869" cy="430887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/>
              <a:t>Offensive Strike Warfare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5800" y="2088853"/>
            <a:ext cx="4231640" cy="2554545"/>
          </a:xfr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Hypersonic / High Speed Weapons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Multi-Domain Operations – JADC</a:t>
            </a:r>
            <a:r>
              <a:rPr lang="en-US" sz="2000" baseline="30000" dirty="0"/>
              <a:t>2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Offensive Anti-Surface Warfare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Long Range Superiority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Future Strike Attributes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sz="half" idx="2"/>
          </p:nvPr>
        </p:nvSpPr>
        <p:spPr>
          <a:xfrm>
            <a:off x="6187440" y="1371601"/>
            <a:ext cx="426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Services continue long range, high speed / hypersonic capability development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Counter-Maritime Capabilities growing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Long Range Fires &amp; Loitering Munitions high priority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Redundant Long Range Kill Chains 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OTH capabilities for Counter-Air &amp; Counter-Maritime 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Need for Long Range Air-to-Air to counter ‘red’ OCA/DCA investment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Operational Imperatives – Industrial Base strengthening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/>
              <a:t>Collaborative Combat Aircraft (CCA) budget growth</a:t>
            </a:r>
          </a:p>
          <a:p>
            <a:pPr marL="233363" indent="-2333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0" dirty="0">
                <a:ea typeface="Calibri" panose="020F0502020204030204" pitchFamily="34" charset="0"/>
              </a:rPr>
              <a:t>COE’s – Weapons / Test &amp; Training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617C2-7AC3-4529-9B57-CBAD9315E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404852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65A3B8F-75CC-49F6-AEC7-4FDFDA3639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51" r="12466" b="8519"/>
          <a:stretch/>
        </p:blipFill>
        <p:spPr>
          <a:xfrm>
            <a:off x="7620001" y="5482083"/>
            <a:ext cx="2498435" cy="128384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321"/>
            <a:ext cx="6172200" cy="800219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sz="2800" dirty="0"/>
              <a:t>Hypersonic / High Speed Weapons</a:t>
            </a:r>
            <a:r>
              <a:rPr lang="en-US" dirty="0"/>
              <a:t/>
            </a:r>
            <a:br>
              <a:rPr lang="en-US" dirty="0"/>
            </a:br>
            <a:r>
              <a:rPr lang="en-US" sz="2400" i="1" dirty="0"/>
              <a:t>Responsive Strike Capabilities</a:t>
            </a:r>
            <a:endParaRPr lang="en-US" sz="27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371601"/>
            <a:ext cx="5638800" cy="2985433"/>
          </a:xfr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228600" indent="-228600"/>
            <a:r>
              <a:rPr lang="en-US" sz="2000" dirty="0"/>
              <a:t>Army – </a:t>
            </a:r>
            <a:r>
              <a:rPr lang="en-US" sz="2000" b="0" dirty="0"/>
              <a:t>Long </a:t>
            </a:r>
            <a:r>
              <a:rPr lang="en-US" sz="2000" b="0" dirty="0" err="1"/>
              <a:t>Rng</a:t>
            </a:r>
            <a:r>
              <a:rPr lang="en-US" sz="2000" b="0" dirty="0"/>
              <a:t> Hypersonic </a:t>
            </a:r>
            <a:r>
              <a:rPr lang="en-US" sz="2000" b="0" dirty="0" err="1"/>
              <a:t>Wpn</a:t>
            </a:r>
            <a:r>
              <a:rPr lang="en-US" sz="2000" b="0" dirty="0"/>
              <a:t> (LRHW)</a:t>
            </a:r>
          </a:p>
          <a:p>
            <a:pPr marL="228600" indent="-228600"/>
            <a:r>
              <a:rPr lang="en-US" sz="2000" dirty="0"/>
              <a:t>Army/MC – </a:t>
            </a:r>
            <a:r>
              <a:rPr lang="en-US" sz="2000" b="0" dirty="0"/>
              <a:t>Long </a:t>
            </a:r>
            <a:r>
              <a:rPr lang="en-US" sz="2000" b="0" dirty="0" err="1"/>
              <a:t>Rng</a:t>
            </a:r>
            <a:r>
              <a:rPr lang="en-US" sz="2000" b="0" dirty="0"/>
              <a:t> </a:t>
            </a:r>
            <a:r>
              <a:rPr lang="en-US" sz="2000" b="0" dirty="0" err="1"/>
              <a:t>Prec</a:t>
            </a:r>
            <a:r>
              <a:rPr lang="en-US" sz="2000" b="0" dirty="0"/>
              <a:t> Fires (LRPF)</a:t>
            </a:r>
          </a:p>
          <a:p>
            <a:pPr marL="628650" lvl="1" indent="-228600"/>
            <a:r>
              <a:rPr lang="en-US" sz="2000" dirty="0"/>
              <a:t>ER-GMLRS</a:t>
            </a:r>
          </a:p>
          <a:p>
            <a:pPr marL="628650" lvl="1" indent="-228600"/>
            <a:r>
              <a:rPr lang="en-US" sz="2000" dirty="0"/>
              <a:t>PRSM</a:t>
            </a:r>
          </a:p>
          <a:p>
            <a:pPr marL="228600" indent="-228600"/>
            <a:r>
              <a:rPr lang="en-US" sz="2000" dirty="0"/>
              <a:t>DARPA – </a:t>
            </a:r>
            <a:r>
              <a:rPr lang="en-US" sz="2000" b="0" dirty="0" err="1"/>
              <a:t>OpFires</a:t>
            </a:r>
            <a:r>
              <a:rPr lang="en-US" sz="2000" b="0" dirty="0"/>
              <a:t>, HAWC &amp; TBGW</a:t>
            </a:r>
          </a:p>
          <a:p>
            <a:pPr marL="228600" indent="-228600"/>
            <a:r>
              <a:rPr lang="en-US" sz="2000" dirty="0"/>
              <a:t>Navy – </a:t>
            </a:r>
            <a:r>
              <a:rPr lang="en-US" sz="2000" b="0" dirty="0"/>
              <a:t>CPS, HALO</a:t>
            </a:r>
          </a:p>
          <a:p>
            <a:pPr marL="228600" indent="-228600"/>
            <a:r>
              <a:rPr lang="en-US" sz="2000" dirty="0"/>
              <a:t>AF – </a:t>
            </a:r>
            <a:r>
              <a:rPr lang="en-US" sz="2000" b="0" dirty="0"/>
              <a:t>ARRW &amp; HACM</a:t>
            </a:r>
          </a:p>
          <a:p>
            <a:pPr marL="228600" indent="-228600"/>
            <a:r>
              <a:rPr lang="en-US" sz="2000" dirty="0"/>
              <a:t>AF/Navy – </a:t>
            </a:r>
            <a:r>
              <a:rPr lang="en-US" sz="2000" b="0" dirty="0"/>
              <a:t>SEAD/DEAD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6DDB90-8392-4271-9C03-D2E85720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4F05A0-84BD-4701-90DD-077FBB405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7" y="1305136"/>
            <a:ext cx="2346567" cy="1564378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175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332771-01CF-407D-A5C1-7407D66082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34" t="20371" r="35912" b="18889"/>
          <a:stretch/>
        </p:blipFill>
        <p:spPr>
          <a:xfrm>
            <a:off x="7636933" y="2597447"/>
            <a:ext cx="2341450" cy="150222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3175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D4CA8-8D51-0EF8-0B8F-3E2E10C3F712}"/>
              </a:ext>
            </a:extLst>
          </p:cNvPr>
          <p:cNvSpPr txBox="1"/>
          <p:nvPr/>
        </p:nvSpPr>
        <p:spPr>
          <a:xfrm>
            <a:off x="1981200" y="4759662"/>
            <a:ext cx="48006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“Navy contracted to develop a hypersonic anti-ship missile. The 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Hypersonic Air Launched Offensive Anti-Surface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 (HALO) will be fielded over the next decade, allowing the navy to operate in contested battle space and anti-access/area denial environments.”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074" name="Picture 2" descr="Hypersonics">
            <a:extLst>
              <a:ext uri="{FF2B5EF4-FFF2-40B4-BE49-F238E27FC236}">
                <a16:creationId xmlns:a16="http://schemas.microsoft.com/office/drawing/2014/main" id="{BEDC86A3-3187-7BF6-3817-CBFF45E7B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083" y="3951798"/>
            <a:ext cx="2590800" cy="151804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920653175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321"/>
            <a:ext cx="6172200" cy="800219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sz="2800" dirty="0"/>
              <a:t>Multi-Domain Operations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2400" i="1" dirty="0"/>
              <a:t>Joint All Domain Command &amp; Control (JADC</a:t>
            </a:r>
            <a:r>
              <a:rPr lang="en-US" sz="2400" i="1" baseline="30000" dirty="0"/>
              <a:t>2</a:t>
            </a:r>
            <a:r>
              <a:rPr lang="en-US" sz="2400" i="1" dirty="0"/>
              <a:t>)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2971800"/>
            <a:ext cx="2447535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6DC071-98CD-4A3B-837E-0C8D3E3BB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1026" name="Picture 2" descr="Multi-Domain Operations describes how the Army, as part of the joint force, can counter and defeat a near-peer adversary capable of contesting the U.S. in all domains, in both competition and armed conflict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2" y="4745781"/>
            <a:ext cx="2926079" cy="16459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554480"/>
            <a:ext cx="4343400" cy="4093428"/>
          </a:xfr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228600" indent="-228600">
              <a:tabLst>
                <a:tab pos="3830638" algn="l"/>
              </a:tabLst>
            </a:pPr>
            <a:r>
              <a:rPr lang="en-US" sz="2000" b="0" dirty="0"/>
              <a:t>Integrated, Multi-Domain Cross-Service </a:t>
            </a:r>
            <a:r>
              <a:rPr lang="en-US" sz="2000" dirty="0"/>
              <a:t>Kill Chains</a:t>
            </a:r>
          </a:p>
          <a:p>
            <a:pPr marL="228600" indent="-228600">
              <a:tabLst>
                <a:tab pos="3830638" algn="l"/>
              </a:tabLst>
            </a:pPr>
            <a:r>
              <a:rPr lang="en-US" sz="2000" b="0" dirty="0"/>
              <a:t>Need Integrated </a:t>
            </a:r>
            <a:r>
              <a:rPr lang="en-US" sz="2000" dirty="0"/>
              <a:t>Targeting Cells</a:t>
            </a:r>
          </a:p>
          <a:p>
            <a:pPr marL="228600" indent="-228600">
              <a:tabLst>
                <a:tab pos="3830638" algn="l"/>
              </a:tabLst>
            </a:pPr>
            <a:r>
              <a:rPr lang="en-US" sz="2000" dirty="0"/>
              <a:t>Autonomous</a:t>
            </a:r>
            <a:r>
              <a:rPr lang="en-US" sz="2000" b="0" dirty="0"/>
              <a:t> Collaborative Platforms</a:t>
            </a:r>
          </a:p>
          <a:p>
            <a:pPr marL="228600" indent="-228600"/>
            <a:r>
              <a:rPr lang="en-US" sz="2000" b="0" dirty="0"/>
              <a:t>Layer in Machine Learning, Artificial Intelligence and Predictive Analytics</a:t>
            </a:r>
          </a:p>
          <a:p>
            <a:pPr marL="228600" indent="-228600"/>
            <a:r>
              <a:rPr lang="en-US" sz="2000" b="0" dirty="0"/>
              <a:t>Need </a:t>
            </a:r>
            <a:r>
              <a:rPr lang="en-US" sz="2000" dirty="0"/>
              <a:t>Missile Defense </a:t>
            </a:r>
            <a:r>
              <a:rPr lang="en-US" sz="2000" b="0" dirty="0"/>
              <a:t>in Layered Defeat for Distributed Basing Concepts</a:t>
            </a:r>
          </a:p>
          <a:p>
            <a:pPr marL="228600" indent="-228600"/>
            <a:r>
              <a:rPr lang="en-US" sz="2000" dirty="0"/>
              <a:t>Expand AI </a:t>
            </a:r>
            <a:r>
              <a:rPr lang="en-US" sz="2000" b="0" dirty="0"/>
              <a:t>to Enable OODA</a:t>
            </a:r>
          </a:p>
        </p:txBody>
      </p:sp>
      <p:pic>
        <p:nvPicPr>
          <p:cNvPr id="2050" name="Picture 2" descr="JADO">
            <a:extLst>
              <a:ext uri="{FF2B5EF4-FFF2-40B4-BE49-F238E27FC236}">
                <a16:creationId xmlns:a16="http://schemas.microsoft.com/office/drawing/2014/main" id="{B1F50144-AA76-963B-D402-BBB633E377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7303" r="30000" b="22963"/>
          <a:stretch/>
        </p:blipFill>
        <p:spPr bwMode="auto">
          <a:xfrm>
            <a:off x="8382000" y="1447800"/>
            <a:ext cx="2133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916964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321"/>
            <a:ext cx="6172200" cy="800219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sz="2800" dirty="0"/>
              <a:t>Offensive Anti-Surface Warfare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2400" i="1" dirty="0"/>
              <a:t>Counter Maritime Ops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554481"/>
            <a:ext cx="4648200" cy="3108543"/>
          </a:xfrm>
          <a:ln>
            <a:solidFill>
              <a:schemeClr val="tx1"/>
            </a:solidFill>
          </a:ln>
        </p:spPr>
        <p:txBody>
          <a:bodyPr wrap="square" anchor="ctr" anchorCtr="0">
            <a:spAutoFit/>
          </a:bodyPr>
          <a:lstStyle/>
          <a:p>
            <a:pPr marL="228600" indent="-228600"/>
            <a:r>
              <a:rPr lang="en-US" sz="2000" b="0" dirty="0"/>
              <a:t>Threat to </a:t>
            </a:r>
            <a:r>
              <a:rPr lang="en-US" sz="2000" dirty="0"/>
              <a:t>freedom of navigation </a:t>
            </a:r>
            <a:r>
              <a:rPr lang="en-US" sz="2000" b="0" dirty="0"/>
              <a:t>/ commerce</a:t>
            </a:r>
          </a:p>
          <a:p>
            <a:pPr marL="228600" indent="-228600"/>
            <a:r>
              <a:rPr lang="en-US" sz="2000" b="0" dirty="0"/>
              <a:t>Capability to </a:t>
            </a:r>
            <a:r>
              <a:rPr lang="en-US" sz="2000" dirty="0"/>
              <a:t>engage land / sea </a:t>
            </a:r>
            <a:r>
              <a:rPr lang="en-US" sz="2000" b="0" dirty="0"/>
              <a:t>targets</a:t>
            </a:r>
            <a:endParaRPr lang="en-US" sz="2000" b="0" i="1" dirty="0"/>
          </a:p>
          <a:p>
            <a:pPr marL="228600" indent="-228600"/>
            <a:r>
              <a:rPr lang="en-US" sz="2000" b="0" dirty="0"/>
              <a:t>Counter Red SAGs and Armada of Amphibious Landing Craft</a:t>
            </a:r>
            <a:endParaRPr lang="en-US" sz="2000" b="0" i="1" dirty="0"/>
          </a:p>
          <a:p>
            <a:pPr marL="228600" indent="-228600"/>
            <a:r>
              <a:rPr lang="en-US" sz="2000" b="0" dirty="0"/>
              <a:t>Joint / Coalition </a:t>
            </a:r>
            <a:r>
              <a:rPr lang="en-US" sz="2000" dirty="0"/>
              <a:t>Modeling</a:t>
            </a:r>
            <a:r>
              <a:rPr lang="en-US" sz="2000" b="0" dirty="0"/>
              <a:t> Simulation &amp; Analysis</a:t>
            </a:r>
          </a:p>
          <a:p>
            <a:pPr marL="228600" indent="-228600"/>
            <a:r>
              <a:rPr lang="en-US" sz="2000" b="0" dirty="0"/>
              <a:t>AF Mission </a:t>
            </a:r>
            <a:r>
              <a:rPr lang="en-US" sz="2000" dirty="0"/>
              <a:t>Prioritization</a:t>
            </a:r>
            <a:r>
              <a:rPr lang="en-US" sz="2000" b="0" dirty="0"/>
              <a:t> -- Maritime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60AFB8-552B-4892-BECC-086348CAF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8" name="AutoShape 2" descr="LRASM 01">
            <a:extLst>
              <a:ext uri="{FF2B5EF4-FFF2-40B4-BE49-F238E27FC236}">
                <a16:creationId xmlns:a16="http://schemas.microsoft.com/office/drawing/2014/main" id="{613D9DF6-27D1-412D-A3EF-F588373554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9198EC-586C-4150-ACC1-578B65DE9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2" y="3840480"/>
            <a:ext cx="2560319" cy="1500188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39700">
              <a:schemeClr val="bg1">
                <a:lumMod val="65000"/>
                <a:alpha val="40000"/>
              </a:schemeClr>
            </a:glow>
            <a:softEdge rad="31750"/>
          </a:effectLst>
        </p:spPr>
      </p:pic>
      <p:pic>
        <p:nvPicPr>
          <p:cNvPr id="4098" name="Picture 2" descr="A Balanced Threat Assessment of China's South China Sea Policy | Cato  Institu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" r="1766" b="4010"/>
          <a:stretch/>
        </p:blipFill>
        <p:spPr bwMode="auto">
          <a:xfrm>
            <a:off x="6736081" y="1097280"/>
            <a:ext cx="3802857" cy="26039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U.S. Troops Can Now Call in Tomahawk Cruise Missiles for Close Air Support  | by War Is Boring | War Is Boring | 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98" y="4765536"/>
            <a:ext cx="2259767" cy="15175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rected Energy">
            <a:extLst>
              <a:ext uri="{FF2B5EF4-FFF2-40B4-BE49-F238E27FC236}">
                <a16:creationId xmlns:a16="http://schemas.microsoft.com/office/drawing/2014/main" id="{B7D5CB40-12E2-D55F-0F88-A76C30C4D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0" y="4899212"/>
            <a:ext cx="2133600" cy="12501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68884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321"/>
            <a:ext cx="6629400" cy="800219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sz="2800" dirty="0"/>
              <a:t>Long Range Superiority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en-US" sz="2400" i="1" dirty="0"/>
              <a:t>OCA &amp; DCA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371600"/>
            <a:ext cx="4572000" cy="3416320"/>
          </a:xfr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228600" indent="-228600"/>
            <a:r>
              <a:rPr lang="en-US" sz="2000" b="0" dirty="0"/>
              <a:t>Quick Response to Red Air Missile </a:t>
            </a:r>
            <a:r>
              <a:rPr lang="en-US" sz="2000" dirty="0"/>
              <a:t>Kinematics</a:t>
            </a:r>
          </a:p>
          <a:p>
            <a:pPr marL="228600" indent="-228600"/>
            <a:r>
              <a:rPr lang="en-US" sz="2000" b="0" dirty="0"/>
              <a:t>Improved / Longer Range Weapon Quality </a:t>
            </a:r>
            <a:r>
              <a:rPr lang="en-US" sz="2000" dirty="0"/>
              <a:t>Track Files </a:t>
            </a:r>
          </a:p>
          <a:p>
            <a:pPr marL="228600" indent="-228600"/>
            <a:r>
              <a:rPr lang="en-US" sz="2000" b="0" dirty="0"/>
              <a:t>Investing to Counter Adversary Gains -- USAF &amp; USN </a:t>
            </a:r>
            <a:r>
              <a:rPr lang="en-US" sz="2000" dirty="0"/>
              <a:t>NGAD</a:t>
            </a:r>
          </a:p>
          <a:p>
            <a:pPr marL="228600" indent="-228600"/>
            <a:r>
              <a:rPr lang="en-US" sz="2000" dirty="0"/>
              <a:t>CCA</a:t>
            </a:r>
            <a:r>
              <a:rPr lang="en-US" sz="2000" b="0" dirty="0"/>
              <a:t> in Budget</a:t>
            </a:r>
          </a:p>
          <a:p>
            <a:pPr marL="228600" indent="-228600"/>
            <a:r>
              <a:rPr lang="en-US" sz="2000" dirty="0"/>
              <a:t>Munitions</a:t>
            </a:r>
            <a:r>
              <a:rPr lang="en-US" sz="2000" b="0" dirty="0"/>
              <a:t> Crosscutting Operational Enabler (COE) – affordable mass/munitions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EB44DC-0117-4428-B19F-D2EC4DACB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2058" name="Picture 10" descr="IISS News on Twitter: &amp;quot;Chinese air force&amp;#39;s air-to-air missile project  indicates the US and its allies can no longer assume air dominance:  https://t.co/AIupnZ9Mc4 #MilitaryBalance… https://t.co/1EsIcQNCUa&amp;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1" y="1097280"/>
            <a:ext cx="3947160" cy="19735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-22 vs. J-20: Why China&amp;#39;s Mighty Dragon Stealth Fighter Would Crush the  Raptor in a Air to Air Comb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009" y="3141106"/>
            <a:ext cx="2680741" cy="1501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Next Generation Air Dominance | Aircraft Wiki | Fand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1" y="4103676"/>
            <a:ext cx="2255923" cy="1501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-X PCA : US Air Force Future Sixth Generation Stealth Fighter - YouTub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31" y="4871540"/>
            <a:ext cx="2382598" cy="13402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rtist's conception | ">
            <a:extLst>
              <a:ext uri="{FF2B5EF4-FFF2-40B4-BE49-F238E27FC236}">
                <a16:creationId xmlns:a16="http://schemas.microsoft.com/office/drawing/2014/main" id="{25852E85-DB83-244D-F23E-539BF995A9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32" y="4846531"/>
            <a:ext cx="3320469" cy="15225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7922735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321"/>
            <a:ext cx="6781800" cy="430887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sz="2800" dirty="0"/>
              <a:t>Future Strike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005841"/>
            <a:ext cx="4876800" cy="5139869"/>
          </a:xfr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228600" indent="-228600"/>
            <a:r>
              <a:rPr lang="en-US" sz="2000" dirty="0"/>
              <a:t>Capabilities</a:t>
            </a:r>
          </a:p>
          <a:p>
            <a:pPr lvl="1"/>
            <a:r>
              <a:rPr lang="en-US" sz="2000" dirty="0"/>
              <a:t>Speed / Range / Signature</a:t>
            </a:r>
          </a:p>
          <a:p>
            <a:pPr lvl="1"/>
            <a:r>
              <a:rPr lang="en-US" sz="2000" dirty="0"/>
              <a:t>Maneuverability / EA</a:t>
            </a:r>
          </a:p>
          <a:p>
            <a:pPr lvl="1"/>
            <a:r>
              <a:rPr lang="en-US" sz="2000" dirty="0"/>
              <a:t>Precision / Discrimination</a:t>
            </a:r>
          </a:p>
          <a:p>
            <a:pPr lvl="1"/>
            <a:r>
              <a:rPr lang="en-US" sz="2000" dirty="0"/>
              <a:t>Stand In Affordable Mass</a:t>
            </a:r>
          </a:p>
          <a:p>
            <a:pPr lvl="1"/>
            <a:r>
              <a:rPr lang="en-US" sz="2000" dirty="0"/>
              <a:t>Stand Off Attack Weapon</a:t>
            </a:r>
          </a:p>
          <a:p>
            <a:pPr lvl="1"/>
            <a:r>
              <a:rPr lang="en-US" sz="2000" dirty="0"/>
              <a:t>Loitering Capabilities</a:t>
            </a:r>
          </a:p>
          <a:p>
            <a:pPr marL="228600" indent="-228600"/>
            <a:r>
              <a:rPr lang="en-US" sz="2000" dirty="0"/>
              <a:t>Enablers</a:t>
            </a:r>
          </a:p>
          <a:p>
            <a:pPr lvl="1"/>
            <a:r>
              <a:rPr lang="en-US" sz="2000" dirty="0"/>
              <a:t>Long Range OTH Kill Chains</a:t>
            </a:r>
          </a:p>
          <a:p>
            <a:pPr lvl="1"/>
            <a:r>
              <a:rPr lang="en-US" sz="2000" dirty="0"/>
              <a:t>Electronic Spectrum Mastery</a:t>
            </a:r>
          </a:p>
          <a:p>
            <a:pPr lvl="1"/>
            <a:r>
              <a:rPr lang="en-US" sz="2000" dirty="0"/>
              <a:t>Network, Collaborative &amp; Autonomous </a:t>
            </a:r>
            <a:r>
              <a:rPr lang="en-US" sz="2000" dirty="0" err="1"/>
              <a:t>Wpns</a:t>
            </a:r>
            <a:r>
              <a:rPr lang="en-US" sz="2000" dirty="0"/>
              <a:t> Engagement</a:t>
            </a:r>
          </a:p>
          <a:p>
            <a:pPr lvl="1"/>
            <a:r>
              <a:rPr lang="en-US" sz="2000" dirty="0"/>
              <a:t>Operational Deception</a:t>
            </a:r>
          </a:p>
          <a:p>
            <a:pPr lvl="1"/>
            <a:r>
              <a:rPr lang="en-US" sz="2000" dirty="0"/>
              <a:t>ABMS / Overmatch / Convergence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1143000"/>
            <a:ext cx="3581400" cy="2387600"/>
          </a:xfr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F9083-B340-4B64-BECE-DC5A61367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03635" y="6345536"/>
            <a:ext cx="184731" cy="46166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1" y="3657600"/>
            <a:ext cx="3581401" cy="225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4842584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7524-D409-4883-839F-13C6439B85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321"/>
            <a:ext cx="6182443" cy="430887"/>
          </a:xfr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sz="2800" dirty="0"/>
              <a:t>Offensive IPT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9E967-5A47-4925-B38A-781F967DE4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03639" y="5500988"/>
            <a:ext cx="184731" cy="46166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1C1D9-3C87-4E10-9C25-E45891EB431F}"/>
              </a:ext>
            </a:extLst>
          </p:cNvPr>
          <p:cNvSpPr txBox="1"/>
          <p:nvPr/>
        </p:nvSpPr>
        <p:spPr>
          <a:xfrm>
            <a:off x="4933950" y="2830118"/>
            <a:ext cx="2324100" cy="11977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Q&amp;A</a:t>
            </a:r>
          </a:p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490890416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/>
              <a:t>All Domain IPT Report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Matt Klunder</a:t>
            </a:r>
          </a:p>
          <a:p>
            <a:endParaRPr lang="en-US" i="1" dirty="0"/>
          </a:p>
          <a:p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September 2023</a:t>
            </a:r>
          </a:p>
          <a:p>
            <a:endParaRPr lang="en-US" i="1" dirty="0"/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24000" y="6400801"/>
            <a:ext cx="30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0184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C2D-98A7-4A5A-AF37-9DE9D3A4D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IPW Mission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914400" y="1270781"/>
            <a:ext cx="9448800" cy="442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235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2000" b="0" dirty="0"/>
              <a:t>Integrated Precision Warfare (IPW) Division’s primary mission is to </a:t>
            </a:r>
            <a:r>
              <a:rPr lang="en-US" sz="2000" b="0" dirty="0">
                <a:highlight>
                  <a:srgbClr val="FFFF00"/>
                </a:highlight>
              </a:rPr>
              <a:t>advance offensive, defensive and network</a:t>
            </a:r>
            <a:r>
              <a:rPr lang="en-US" sz="2000" b="0" dirty="0"/>
              <a:t> integrated precision engagement concepts and technologies. </a:t>
            </a:r>
          </a:p>
          <a:p>
            <a:pPr marL="0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2000" b="0" dirty="0"/>
              <a:t>To facilitate this mission, IPW provides an ethical environment for government, industry, and academic leaders to: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000" b="0" dirty="0"/>
              <a:t>Communicate and collaborate on solving critical issues facing the warfighter today and in the future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000" b="0" dirty="0"/>
              <a:t>Discuss and expound upon on national defense policy and military strategy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000" b="0" dirty="0"/>
              <a:t>Rationalize required military capabilities with the broad range of available technology and systems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2000" b="0" dirty="0"/>
              <a:t>Advocate for investment in critical science and technology areas to further the effectiveness of integrated precision engagement operations</a:t>
            </a:r>
          </a:p>
        </p:txBody>
      </p:sp>
    </p:spTree>
    <p:extLst>
      <p:ext uri="{BB962C8B-B14F-4D97-AF65-F5344CB8AC3E}">
        <p14:creationId xmlns:p14="http://schemas.microsoft.com/office/powerpoint/2010/main" val="1613972600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BD5F1-1636-4A8A-8FEA-5E0B9BF951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03637" y="6160872"/>
            <a:ext cx="184731" cy="646331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3068E7-4989-4988-9667-89D9E231A9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066800"/>
            <a:ext cx="9829800" cy="54863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Strategic Customer Themes, Challenges, &amp; Solutions</a:t>
            </a:r>
          </a:p>
          <a:p>
            <a:pPr lvl="1"/>
            <a:r>
              <a:rPr lang="en-US" dirty="0"/>
              <a:t>Highly Contested Environment Capabilities</a:t>
            </a:r>
          </a:p>
          <a:p>
            <a:pPr lvl="1"/>
            <a:r>
              <a:rPr lang="en-US" dirty="0"/>
              <a:t>Delivery of All Domain Solutions </a:t>
            </a:r>
            <a:r>
              <a:rPr lang="en-US" b="1" dirty="0"/>
              <a:t>(Timelines)</a:t>
            </a:r>
          </a:p>
          <a:p>
            <a:pPr lvl="1"/>
            <a:r>
              <a:rPr lang="en-US" dirty="0"/>
              <a:t>Joint Fires Network: End-End Sensor to Shooter Capabilities</a:t>
            </a:r>
          </a:p>
          <a:p>
            <a:pPr lvl="1"/>
            <a:r>
              <a:rPr lang="en-US" b="1" dirty="0"/>
              <a:t>GET READY!</a:t>
            </a:r>
          </a:p>
          <a:p>
            <a:endParaRPr lang="en-US" dirty="0"/>
          </a:p>
          <a:p>
            <a:r>
              <a:rPr lang="en-US" dirty="0"/>
              <a:t>Objective: </a:t>
            </a:r>
          </a:p>
          <a:p>
            <a:pPr lvl="1"/>
            <a:r>
              <a:rPr lang="en-US" dirty="0"/>
              <a:t>NDIA/IPW Supporting Customer Base to Deliver Relevant All Domain Solutions at Contested Environment Timescales.</a:t>
            </a:r>
          </a:p>
          <a:p>
            <a:pPr lvl="1"/>
            <a:r>
              <a:rPr lang="en-US" dirty="0"/>
              <a:t>NDIA Assisting Services/COCOM’s/Fleet/Force in developing optimal CJADC2 CONEMP for INDOPACOM/Ukraine Environments</a:t>
            </a:r>
          </a:p>
          <a:p>
            <a:pPr marL="457200" lvl="1" indent="0">
              <a:buNone/>
            </a:pPr>
            <a:r>
              <a:rPr lang="en-US" sz="2600" b="1" dirty="0"/>
              <a:t>Targeted Events:</a:t>
            </a:r>
          </a:p>
          <a:p>
            <a:pPr lvl="1"/>
            <a:r>
              <a:rPr lang="en-US" dirty="0"/>
              <a:t>WEPCON/NDIA AAS: 7-9 Nov 2023 (</a:t>
            </a:r>
            <a:r>
              <a:rPr lang="en-US" b="1" dirty="0"/>
              <a:t>INDOPACOM Focus with Integrated CJADC2 Kill Chain Focus)</a:t>
            </a:r>
          </a:p>
          <a:p>
            <a:pPr lvl="1"/>
            <a:r>
              <a:rPr lang="en-US" dirty="0"/>
              <a:t>CY2024 Roundtable Events: TBD </a:t>
            </a:r>
            <a:r>
              <a:rPr lang="en-US" b="1" dirty="0"/>
              <a:t>with Joint Fires Network Focus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1B565-B76C-4B3F-B0AF-737002AB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0" y="6399922"/>
            <a:ext cx="914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8/3/2020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341F6-60B8-46CD-910F-DE88740E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F45C11-A024-40D3-8D50-61C526FC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2" y="173750"/>
            <a:ext cx="9245598" cy="893050"/>
          </a:xfrm>
        </p:spPr>
        <p:txBody>
          <a:bodyPr>
            <a:normAutofit/>
          </a:bodyPr>
          <a:lstStyle/>
          <a:p>
            <a:r>
              <a:rPr lang="en-US" dirty="0"/>
              <a:t>IPW All Domain IPT Report</a:t>
            </a:r>
          </a:p>
        </p:txBody>
      </p:sp>
    </p:spTree>
    <p:extLst>
      <p:ext uri="{BB962C8B-B14F-4D97-AF65-F5344CB8AC3E}">
        <p14:creationId xmlns:p14="http://schemas.microsoft.com/office/powerpoint/2010/main" val="3100637846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BD5F1-1636-4A8A-8FEA-5E0B9BF951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03637" y="6160872"/>
            <a:ext cx="184731" cy="646331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3068E7-4989-4988-9667-89D9E231A9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066801"/>
            <a:ext cx="10363200" cy="5257800"/>
          </a:xfrm>
        </p:spPr>
        <p:txBody>
          <a:bodyPr>
            <a:normAutofit/>
          </a:bodyPr>
          <a:lstStyle/>
          <a:p>
            <a:r>
              <a:rPr lang="en-US" dirty="0"/>
              <a:t>Joint Fires Network Background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</a:rPr>
              <a:t>Focus of JFN: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“Blind, See, Kill”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</a:rPr>
              <a:t>Developing a Joint Fires Network is a top priority for INDOPACOM; working to deliver a prototype system intended to synchronize data sharing and decision-making</a:t>
            </a:r>
            <a:endParaRPr lang="en-US" dirty="0"/>
          </a:p>
          <a:p>
            <a:pPr lvl="1"/>
            <a:r>
              <a:rPr lang="en-US" dirty="0"/>
              <a:t>Multiple Tactical Scenarios with large focus on </a:t>
            </a:r>
            <a:r>
              <a:rPr lang="en-US" b="1" u="sng" dirty="0"/>
              <a:t>Networking, LRPF, and ISR </a:t>
            </a:r>
            <a:r>
              <a:rPr lang="en-US" dirty="0"/>
              <a:t>Supporting Functions</a:t>
            </a:r>
          </a:p>
          <a:p>
            <a:pPr lvl="1"/>
            <a:r>
              <a:rPr lang="en-US" b="0" i="0" dirty="0">
                <a:solidFill>
                  <a:srgbClr val="333333"/>
                </a:solidFill>
                <a:effectLst/>
              </a:rPr>
              <a:t>Mechanism by which we integrate, synchronize and utilize to deliver effects anywhere in the battlespace -- and for INDOPACOM that's over half the globe –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(Fires effects or Logistics requirements, and synchronize those actions across the board)</a:t>
            </a:r>
          </a:p>
          <a:p>
            <a:pPr lvl="1"/>
            <a:r>
              <a:rPr lang="en-US" b="1" dirty="0">
                <a:solidFill>
                  <a:srgbClr val="333333"/>
                </a:solidFill>
              </a:rPr>
              <a:t>Inflight Target Updates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1B565-B76C-4B3F-B0AF-737002AB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0" y="6399922"/>
            <a:ext cx="914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8/3/2020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341F6-60B8-46CD-910F-DE88740E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F45C11-A024-40D3-8D50-61C526FC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2" y="173750"/>
            <a:ext cx="9245598" cy="893050"/>
          </a:xfrm>
        </p:spPr>
        <p:txBody>
          <a:bodyPr>
            <a:normAutofit/>
          </a:bodyPr>
          <a:lstStyle/>
          <a:p>
            <a:r>
              <a:rPr lang="en-US" dirty="0"/>
              <a:t>IPW All Domain IPR Report</a:t>
            </a:r>
          </a:p>
        </p:txBody>
      </p:sp>
    </p:spTree>
    <p:extLst>
      <p:ext uri="{BB962C8B-B14F-4D97-AF65-F5344CB8AC3E}">
        <p14:creationId xmlns:p14="http://schemas.microsoft.com/office/powerpoint/2010/main" val="2321299998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BD5F1-1636-4A8A-8FEA-5E0B9BF9518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003637" y="6160872"/>
            <a:ext cx="184731" cy="646331"/>
          </a:xfrm>
          <a:prstGeom prst="rect">
            <a:avLst/>
          </a:prstGeom>
        </p:spPr>
        <p:txBody>
          <a:bodyPr wrap="none" anchor="b" anchorCtr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3068E7-4989-4988-9667-89D9E231A9E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0" y="1066801"/>
            <a:ext cx="9906000" cy="5257800"/>
          </a:xfrm>
        </p:spPr>
        <p:txBody>
          <a:bodyPr>
            <a:normAutofit/>
          </a:bodyPr>
          <a:lstStyle/>
          <a:p>
            <a:r>
              <a:rPr lang="en-US" dirty="0"/>
              <a:t>Partner &amp; Additional All Domain Efforts</a:t>
            </a:r>
          </a:p>
          <a:p>
            <a:pPr lvl="1"/>
            <a:r>
              <a:rPr lang="en-US" b="1" i="0" dirty="0">
                <a:solidFill>
                  <a:srgbClr val="333333"/>
                </a:solidFill>
                <a:effectLst/>
              </a:rPr>
              <a:t>“Mission Partner Environment,” </a:t>
            </a:r>
            <a:r>
              <a:rPr lang="en-US" b="0" i="0" dirty="0">
                <a:solidFill>
                  <a:srgbClr val="333333"/>
                </a:solidFill>
                <a:effectLst/>
              </a:rPr>
              <a:t>an information sharing and communication network.</a:t>
            </a:r>
          </a:p>
          <a:p>
            <a:pPr lvl="1"/>
            <a:r>
              <a:rPr lang="en-US" b="1" i="0" dirty="0">
                <a:solidFill>
                  <a:srgbClr val="333333"/>
                </a:solidFill>
                <a:effectLst/>
              </a:rPr>
              <a:t>Pacific Multi-Domain Training and Experimentation Capability (PMTEC),</a:t>
            </a:r>
            <a:r>
              <a:rPr lang="en-US" b="0" i="0" dirty="0">
                <a:solidFill>
                  <a:srgbClr val="333333"/>
                </a:solidFill>
                <a:effectLst/>
              </a:rPr>
              <a:t> initiative to connect locations in different parts of the theater for exercises and operations;</a:t>
            </a:r>
          </a:p>
          <a:p>
            <a:pPr lvl="1"/>
            <a:r>
              <a:rPr lang="en-US" b="1" i="0" dirty="0">
                <a:solidFill>
                  <a:srgbClr val="333333"/>
                </a:solidFill>
                <a:effectLst/>
              </a:rPr>
              <a:t>“Storm Breaker,” </a:t>
            </a:r>
            <a:r>
              <a:rPr lang="en-US" b="0" i="0" dirty="0">
                <a:solidFill>
                  <a:srgbClr val="333333"/>
                </a:solidFill>
                <a:effectLst/>
              </a:rPr>
              <a:t>an automated means of running through scenarios and planning for future operations</a:t>
            </a:r>
          </a:p>
          <a:p>
            <a:pPr lvl="1"/>
            <a:r>
              <a:rPr lang="en-US" b="1" dirty="0">
                <a:solidFill>
                  <a:srgbClr val="333333"/>
                </a:solidFill>
              </a:rPr>
              <a:t>Other Classified Efforts </a:t>
            </a:r>
            <a:r>
              <a:rPr lang="en-US" dirty="0">
                <a:solidFill>
                  <a:srgbClr val="333333"/>
                </a:solidFill>
              </a:rPr>
              <a:t>ongoing to meet timelines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1B565-B76C-4B3F-B0AF-737002ABAB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25000" y="6399922"/>
            <a:ext cx="914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8/3/2020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341F6-60B8-46CD-910F-DE88740E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4BFC3-983F-4B0A-9A55-84A85105AD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F45C11-A024-40D3-8D50-61C526FC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2" y="173750"/>
            <a:ext cx="9245598" cy="893050"/>
          </a:xfrm>
        </p:spPr>
        <p:txBody>
          <a:bodyPr>
            <a:normAutofit/>
          </a:bodyPr>
          <a:lstStyle/>
          <a:p>
            <a:r>
              <a:rPr lang="en-US" dirty="0"/>
              <a:t>IPW All Domain IPT Report</a:t>
            </a:r>
          </a:p>
        </p:txBody>
      </p:sp>
    </p:spTree>
    <p:extLst>
      <p:ext uri="{BB962C8B-B14F-4D97-AF65-F5344CB8AC3E}">
        <p14:creationId xmlns:p14="http://schemas.microsoft.com/office/powerpoint/2010/main" val="3850085217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7524-D409-4883-839F-13C6439B85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9E967-5A47-4925-B38A-781F967DE4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719024" y="5976206"/>
            <a:ext cx="2753959" cy="8309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1C1D9-3C87-4E10-9C25-E45891EB431F}"/>
              </a:ext>
            </a:extLst>
          </p:cNvPr>
          <p:cNvSpPr txBox="1"/>
          <p:nvPr/>
        </p:nvSpPr>
        <p:spPr>
          <a:xfrm>
            <a:off x="711200" y="2514600"/>
            <a:ext cx="9804400" cy="121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All-Domain BACK-UPS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816698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837524-D409-4883-839F-13C6439B85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Assessing and Testing Joint Fires Network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9E967-5A47-4925-B38A-781F967DE4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719024" y="5976206"/>
            <a:ext cx="2753959" cy="8309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11C1D9-3C87-4E10-9C25-E45891EB431F}"/>
              </a:ext>
            </a:extLst>
          </p:cNvPr>
          <p:cNvSpPr txBox="1"/>
          <p:nvPr/>
        </p:nvSpPr>
        <p:spPr>
          <a:xfrm>
            <a:off x="711200" y="2514600"/>
            <a:ext cx="9804400" cy="1219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BACK-UPS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85681-CCD0-70F5-8317-AF91E2A81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985837"/>
            <a:ext cx="11099799" cy="51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60741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WRAP UP</a:t>
            </a:r>
            <a:br>
              <a:rPr lang="en-US" altLang="en-US" dirty="0"/>
            </a:br>
            <a:r>
              <a:rPr lang="en-US" altLang="en-US" dirty="0"/>
              <a:t>	</a:t>
            </a:r>
            <a:r>
              <a:rPr lang="en-US" altLang="en-US" sz="3200" dirty="0"/>
              <a:t>saved rounds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55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12432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Final points</a:t>
            </a:r>
            <a:br>
              <a:rPr lang="en-US" altLang="en-US" dirty="0"/>
            </a:br>
            <a:r>
              <a:rPr lang="en-US" altLang="en-US" dirty="0"/>
              <a:t>	</a:t>
            </a:r>
            <a:r>
              <a:rPr lang="en-US" altLang="en-US" sz="2800" dirty="0"/>
              <a:t>Mark converse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5C21B-3258-4293-8AD7-7489A94AFFD4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56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291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F9C2D-98A7-4A5A-AF37-9DE9D3A4D8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4BFC3-983F-4B0A-9A55-84A85105ADC0}" type="slidenum">
              <a:rPr lang="en-US" smtClean="0">
                <a:solidFill>
                  <a:prstClr val="white"/>
                </a:solidFill>
              </a:rPr>
              <a:pPr/>
              <a:t>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IPW Value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905000" y="1308122"/>
            <a:ext cx="8077200" cy="462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5235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000" b="0" dirty="0"/>
              <a:t>IPW facilitates </a:t>
            </a:r>
            <a:r>
              <a:rPr lang="en-US" sz="2000" b="0" dirty="0">
                <a:highlight>
                  <a:srgbClr val="FFFF00"/>
                </a:highlight>
              </a:rPr>
              <a:t>classified dialogue from the strategic to operational to tactical and technical levels </a:t>
            </a:r>
            <a:r>
              <a:rPr lang="en-US" sz="2000" b="0" dirty="0"/>
              <a:t>between industry, academia and government organizations regarding our Nation’s strategic competition.</a:t>
            </a:r>
          </a:p>
          <a:p>
            <a:pPr lvl="0"/>
            <a:r>
              <a:rPr lang="en-US" sz="1800" b="0" dirty="0"/>
              <a:t>IPW builds on the success of the former Precision Strike Association (PSA) and Strike Air Land Attack Air Defense (SLAAD) Division</a:t>
            </a:r>
          </a:p>
          <a:p>
            <a:pPr lvl="0"/>
            <a:r>
              <a:rPr lang="en-US" sz="1800" b="0" dirty="0"/>
              <a:t>IPW brings military, government, industry and academia to a </a:t>
            </a:r>
            <a:r>
              <a:rPr lang="en-US" sz="1800" b="0" dirty="0">
                <a:highlight>
                  <a:srgbClr val="FFFF00"/>
                </a:highlight>
              </a:rPr>
              <a:t>common forum to solve issues across joint, multi-domain kill chains </a:t>
            </a:r>
            <a:r>
              <a:rPr lang="en-US" sz="1800" b="0" dirty="0"/>
              <a:t>in the era of great power competition </a:t>
            </a:r>
          </a:p>
          <a:p>
            <a:pPr lvl="0"/>
            <a:r>
              <a:rPr lang="en-US" sz="1800" b="0" dirty="0"/>
              <a:t>IPW provides collaborative classified venues to </a:t>
            </a:r>
            <a:r>
              <a:rPr lang="en-US" sz="1800" b="0" dirty="0">
                <a:highlight>
                  <a:srgbClr val="FFFF00"/>
                </a:highlight>
              </a:rPr>
              <a:t>critically consider enabling concepts and technologies</a:t>
            </a:r>
            <a:r>
              <a:rPr lang="en-US" sz="1800" b="0" dirty="0"/>
              <a:t> supporting the integration of force across the </a:t>
            </a:r>
            <a:r>
              <a:rPr lang="en-US" sz="1800" b="0" dirty="0">
                <a:highlight>
                  <a:srgbClr val="FFFF00"/>
                </a:highlight>
              </a:rPr>
              <a:t>offensive and defensive </a:t>
            </a:r>
            <a:r>
              <a:rPr lang="en-US" sz="1800" b="0" dirty="0"/>
              <a:t>spectrums of warfare via both </a:t>
            </a:r>
            <a:r>
              <a:rPr lang="en-US" sz="1800" b="0" dirty="0">
                <a:highlight>
                  <a:srgbClr val="FFFF00"/>
                </a:highlight>
              </a:rPr>
              <a:t>kinetic and non-kinetic means</a:t>
            </a:r>
          </a:p>
          <a:p>
            <a:r>
              <a:rPr lang="en-US" sz="1800" b="0" dirty="0"/>
              <a:t>IPW is proud to continue </a:t>
            </a:r>
            <a:r>
              <a:rPr lang="en-US" sz="1800" b="0" dirty="0">
                <a:highlight>
                  <a:srgbClr val="FFFF00"/>
                </a:highlight>
              </a:rPr>
              <a:t>marquee programs </a:t>
            </a:r>
            <a:r>
              <a:rPr lang="en-US" sz="1800" b="0" dirty="0"/>
              <a:t>including the Annual Review, the Technology Symposium, Executive Roundtable Sessions and Command Visits</a:t>
            </a:r>
          </a:p>
        </p:txBody>
      </p:sp>
    </p:spTree>
    <p:extLst>
      <p:ext uri="{BB962C8B-B14F-4D97-AF65-F5344CB8AC3E}">
        <p14:creationId xmlns:p14="http://schemas.microsoft.com/office/powerpoint/2010/main" val="89273964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FA98CC7F-E9B5-40CA-88C2-6D3F84FA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3035" y="6345536"/>
            <a:ext cx="184731" cy="461665"/>
          </a:xfrm>
        </p:spPr>
        <p:txBody>
          <a:bodyPr wrap="none" anchor="b" anchorCtr="1">
            <a:spAutoFit/>
          </a:bodyPr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E5363F-54E7-4FE8-8A60-8A013BA481BA}"/>
              </a:ext>
            </a:extLst>
          </p:cNvPr>
          <p:cNvSpPr/>
          <p:nvPr/>
        </p:nvSpPr>
        <p:spPr>
          <a:xfrm>
            <a:off x="8371274" y="2449361"/>
            <a:ext cx="1820477" cy="2874015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372EC56-2132-4922-BCDE-B013ACE2D282}"/>
              </a:ext>
            </a:extLst>
          </p:cNvPr>
          <p:cNvSpPr/>
          <p:nvPr/>
        </p:nvSpPr>
        <p:spPr>
          <a:xfrm>
            <a:off x="8763000" y="1238251"/>
            <a:ext cx="1371600" cy="106110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1219201"/>
            <a:ext cx="6182442" cy="1905000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1B9928-A522-473E-834D-3EDBE66984E9}"/>
              </a:ext>
            </a:extLst>
          </p:cNvPr>
          <p:cNvGrpSpPr/>
          <p:nvPr/>
        </p:nvGrpSpPr>
        <p:grpSpPr>
          <a:xfrm>
            <a:off x="1754976" y="1238252"/>
            <a:ext cx="6855625" cy="3145163"/>
            <a:chOff x="230975" y="1238251"/>
            <a:chExt cx="6855625" cy="314516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2B23817-3DEA-49F8-83D8-DF60FAF2DC86}"/>
                </a:ext>
              </a:extLst>
            </p:cNvPr>
            <p:cNvSpPr/>
            <p:nvPr/>
          </p:nvSpPr>
          <p:spPr>
            <a:xfrm>
              <a:off x="3200192" y="1678923"/>
              <a:ext cx="91440" cy="7449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744979"/>
                  </a:lnTo>
                  <a:lnTo>
                    <a:pt x="112577" y="744979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E81348-419F-4955-A09A-66C97CF004B6}"/>
                </a:ext>
              </a:extLst>
            </p:cNvPr>
            <p:cNvSpPr/>
            <p:nvPr/>
          </p:nvSpPr>
          <p:spPr>
            <a:xfrm>
              <a:off x="3133335" y="1678923"/>
              <a:ext cx="91440" cy="7449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2577" y="0"/>
                  </a:moveTo>
                  <a:lnTo>
                    <a:pt x="112577" y="744979"/>
                  </a:lnTo>
                  <a:lnTo>
                    <a:pt x="45720" y="744979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AE76800-694A-4C86-B38B-DEF44609E512}"/>
                </a:ext>
              </a:extLst>
            </p:cNvPr>
            <p:cNvSpPr/>
            <p:nvPr/>
          </p:nvSpPr>
          <p:spPr>
            <a:xfrm>
              <a:off x="3133335" y="1678923"/>
              <a:ext cx="91440" cy="29289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2577" y="0"/>
                  </a:moveTo>
                  <a:lnTo>
                    <a:pt x="112577" y="292897"/>
                  </a:lnTo>
                  <a:lnTo>
                    <a:pt x="45720" y="29289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12C787C-8166-45E8-BD64-E8464332EFD7}"/>
                </a:ext>
              </a:extLst>
            </p:cNvPr>
            <p:cNvSpPr/>
            <p:nvPr/>
          </p:nvSpPr>
          <p:spPr>
            <a:xfrm>
              <a:off x="5896762" y="3035167"/>
              <a:ext cx="91440" cy="8821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882122"/>
                  </a:lnTo>
                  <a:lnTo>
                    <a:pt x="112577" y="882122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C7E7C83-37C9-4588-B7C8-6652D0F94D18}"/>
                </a:ext>
              </a:extLst>
            </p:cNvPr>
            <p:cNvSpPr/>
            <p:nvPr/>
          </p:nvSpPr>
          <p:spPr>
            <a:xfrm>
              <a:off x="5829905" y="3035167"/>
              <a:ext cx="91440" cy="8613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2577" y="0"/>
                  </a:moveTo>
                  <a:lnTo>
                    <a:pt x="112577" y="861380"/>
                  </a:lnTo>
                  <a:lnTo>
                    <a:pt x="45720" y="86138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AB6DFB7-5031-4AFE-8796-35F04AF4F0EB}"/>
                </a:ext>
              </a:extLst>
            </p:cNvPr>
            <p:cNvSpPr/>
            <p:nvPr/>
          </p:nvSpPr>
          <p:spPr>
            <a:xfrm>
              <a:off x="5896762" y="3035167"/>
              <a:ext cx="91440" cy="29289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292897"/>
                  </a:lnTo>
                  <a:lnTo>
                    <a:pt x="112577" y="29289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5CB3124-C66C-4FA0-A0F9-853A1EDF92AD}"/>
                </a:ext>
              </a:extLst>
            </p:cNvPr>
            <p:cNvSpPr/>
            <p:nvPr/>
          </p:nvSpPr>
          <p:spPr>
            <a:xfrm>
              <a:off x="5829905" y="3035167"/>
              <a:ext cx="91440" cy="29289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2577" y="0"/>
                  </a:moveTo>
                  <a:lnTo>
                    <a:pt x="112577" y="292897"/>
                  </a:lnTo>
                  <a:lnTo>
                    <a:pt x="45720" y="29289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635AB5D-A117-4D83-96AE-BD02F4485590}"/>
                </a:ext>
              </a:extLst>
            </p:cNvPr>
            <p:cNvSpPr/>
            <p:nvPr/>
          </p:nvSpPr>
          <p:spPr>
            <a:xfrm>
              <a:off x="3245912" y="1678923"/>
              <a:ext cx="2696570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71019"/>
                  </a:lnTo>
                  <a:lnTo>
                    <a:pt x="2696570" y="971019"/>
                  </a:lnTo>
                  <a:lnTo>
                    <a:pt x="2696570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082871-4E1C-49E3-95BE-0F11321BC517}"/>
                </a:ext>
              </a:extLst>
            </p:cNvPr>
            <p:cNvSpPr/>
            <p:nvPr/>
          </p:nvSpPr>
          <p:spPr>
            <a:xfrm>
              <a:off x="3245912" y="1678923"/>
              <a:ext cx="1926121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71019"/>
                  </a:lnTo>
                  <a:lnTo>
                    <a:pt x="1926121" y="971019"/>
                  </a:lnTo>
                  <a:lnTo>
                    <a:pt x="1926121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8D42024-43A9-45A0-BFF7-6368FDBB9774}"/>
                </a:ext>
              </a:extLst>
            </p:cNvPr>
            <p:cNvSpPr/>
            <p:nvPr/>
          </p:nvSpPr>
          <p:spPr>
            <a:xfrm>
              <a:off x="3245912" y="1678923"/>
              <a:ext cx="1155672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71019"/>
                  </a:lnTo>
                  <a:lnTo>
                    <a:pt x="1155672" y="971019"/>
                  </a:lnTo>
                  <a:lnTo>
                    <a:pt x="1155672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CB4ADC6-2256-47C8-8042-BAD0F2B0E656}"/>
                </a:ext>
              </a:extLst>
            </p:cNvPr>
            <p:cNvSpPr/>
            <p:nvPr/>
          </p:nvSpPr>
          <p:spPr>
            <a:xfrm>
              <a:off x="3245912" y="1678923"/>
              <a:ext cx="385224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971019"/>
                  </a:lnTo>
                  <a:lnTo>
                    <a:pt x="385224" y="971019"/>
                  </a:lnTo>
                  <a:lnTo>
                    <a:pt x="385224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1FA2890-5118-4077-9394-9394D4C7CCA6}"/>
                </a:ext>
              </a:extLst>
            </p:cNvPr>
            <p:cNvSpPr/>
            <p:nvPr/>
          </p:nvSpPr>
          <p:spPr>
            <a:xfrm>
              <a:off x="2860688" y="1678923"/>
              <a:ext cx="385224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85224" y="0"/>
                  </a:moveTo>
                  <a:lnTo>
                    <a:pt x="385224" y="971019"/>
                  </a:lnTo>
                  <a:lnTo>
                    <a:pt x="0" y="971019"/>
                  </a:lnTo>
                  <a:lnTo>
                    <a:pt x="0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0615E20-BE47-41C2-931D-00E457262529}"/>
                </a:ext>
              </a:extLst>
            </p:cNvPr>
            <p:cNvSpPr/>
            <p:nvPr/>
          </p:nvSpPr>
          <p:spPr>
            <a:xfrm>
              <a:off x="1835546" y="3035167"/>
              <a:ext cx="95510" cy="7449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44979"/>
                  </a:lnTo>
                  <a:lnTo>
                    <a:pt x="95510" y="744979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88C0FD0-4F20-4A79-B449-B00C41245B91}"/>
                </a:ext>
              </a:extLst>
            </p:cNvPr>
            <p:cNvSpPr/>
            <p:nvPr/>
          </p:nvSpPr>
          <p:spPr>
            <a:xfrm>
              <a:off x="1835546" y="3035167"/>
              <a:ext cx="95510" cy="29289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2897"/>
                  </a:lnTo>
                  <a:lnTo>
                    <a:pt x="95510" y="29289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B7A2E72-F2EC-460C-94DD-029B36A08917}"/>
                </a:ext>
              </a:extLst>
            </p:cNvPr>
            <p:cNvSpPr/>
            <p:nvPr/>
          </p:nvSpPr>
          <p:spPr>
            <a:xfrm>
              <a:off x="2090239" y="1678923"/>
              <a:ext cx="1155672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55672" y="0"/>
                  </a:moveTo>
                  <a:lnTo>
                    <a:pt x="1155672" y="971019"/>
                  </a:lnTo>
                  <a:lnTo>
                    <a:pt x="0" y="971019"/>
                  </a:lnTo>
                  <a:lnTo>
                    <a:pt x="0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5134A66-2A34-4C89-B700-BCEB70AD20E7}"/>
                </a:ext>
              </a:extLst>
            </p:cNvPr>
            <p:cNvSpPr/>
            <p:nvPr/>
          </p:nvSpPr>
          <p:spPr>
            <a:xfrm>
              <a:off x="1065097" y="3035167"/>
              <a:ext cx="95510" cy="11890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189063"/>
                  </a:lnTo>
                  <a:lnTo>
                    <a:pt x="95510" y="1189063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E553CA-9F70-4CB9-BA73-734A260F2A66}"/>
                </a:ext>
              </a:extLst>
            </p:cNvPr>
            <p:cNvSpPr/>
            <p:nvPr/>
          </p:nvSpPr>
          <p:spPr>
            <a:xfrm>
              <a:off x="1065097" y="3035167"/>
              <a:ext cx="95510" cy="74098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40980"/>
                  </a:lnTo>
                  <a:lnTo>
                    <a:pt x="95510" y="740980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3C26762-E39C-481C-BAC6-2AF14A8CA9BD}"/>
                </a:ext>
              </a:extLst>
            </p:cNvPr>
            <p:cNvSpPr/>
            <p:nvPr/>
          </p:nvSpPr>
          <p:spPr>
            <a:xfrm>
              <a:off x="1065097" y="3035167"/>
              <a:ext cx="95510" cy="29289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2897"/>
                  </a:lnTo>
                  <a:lnTo>
                    <a:pt x="95510" y="29289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21D887A-599B-4D6E-B63D-60FF343CC090}"/>
                </a:ext>
              </a:extLst>
            </p:cNvPr>
            <p:cNvSpPr/>
            <p:nvPr/>
          </p:nvSpPr>
          <p:spPr>
            <a:xfrm>
              <a:off x="1319791" y="1678923"/>
              <a:ext cx="1926121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26121" y="0"/>
                  </a:moveTo>
                  <a:lnTo>
                    <a:pt x="1926121" y="971019"/>
                  </a:lnTo>
                  <a:lnTo>
                    <a:pt x="0" y="971019"/>
                  </a:lnTo>
                  <a:lnTo>
                    <a:pt x="0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0C51791-EB3C-4E51-865F-949486201693}"/>
                </a:ext>
              </a:extLst>
            </p:cNvPr>
            <p:cNvSpPr/>
            <p:nvPr/>
          </p:nvSpPr>
          <p:spPr>
            <a:xfrm>
              <a:off x="294648" y="3035167"/>
              <a:ext cx="95510" cy="74497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744979"/>
                  </a:lnTo>
                  <a:lnTo>
                    <a:pt x="95510" y="744979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3B36782-D802-42B2-9711-B638DDE91D9F}"/>
                </a:ext>
              </a:extLst>
            </p:cNvPr>
            <p:cNvSpPr/>
            <p:nvPr/>
          </p:nvSpPr>
          <p:spPr>
            <a:xfrm>
              <a:off x="294648" y="3035167"/>
              <a:ext cx="95510" cy="29289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2897"/>
                  </a:lnTo>
                  <a:lnTo>
                    <a:pt x="95510" y="29289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20DD20D-0596-4094-8EBC-9159CB957BD0}"/>
                </a:ext>
              </a:extLst>
            </p:cNvPr>
            <p:cNvSpPr/>
            <p:nvPr/>
          </p:nvSpPr>
          <p:spPr>
            <a:xfrm>
              <a:off x="549342" y="1678923"/>
              <a:ext cx="2696570" cy="103787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696570" y="0"/>
                  </a:moveTo>
                  <a:lnTo>
                    <a:pt x="2696570" y="971019"/>
                  </a:lnTo>
                  <a:lnTo>
                    <a:pt x="0" y="971019"/>
                  </a:lnTo>
                  <a:lnTo>
                    <a:pt x="0" y="1037877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AEB203A-4713-4A7E-BD3A-21CFDD81D687}"/>
                </a:ext>
              </a:extLst>
            </p:cNvPr>
            <p:cNvSpPr/>
            <p:nvPr/>
          </p:nvSpPr>
          <p:spPr>
            <a:xfrm>
              <a:off x="2927545" y="1238251"/>
              <a:ext cx="636734" cy="440672"/>
            </a:xfrm>
            <a:custGeom>
              <a:avLst/>
              <a:gdLst>
                <a:gd name="connsiteX0" fmla="*/ 0 w 636734"/>
                <a:gd name="connsiteY0" fmla="*/ 0 h 376144"/>
                <a:gd name="connsiteX1" fmla="*/ 636734 w 636734"/>
                <a:gd name="connsiteY1" fmla="*/ 0 h 376144"/>
                <a:gd name="connsiteX2" fmla="*/ 636734 w 636734"/>
                <a:gd name="connsiteY2" fmla="*/ 376144 h 376144"/>
                <a:gd name="connsiteX3" fmla="*/ 0 w 636734"/>
                <a:gd name="connsiteY3" fmla="*/ 376144 h 376144"/>
                <a:gd name="connsiteX4" fmla="*/ 0 w 636734"/>
                <a:gd name="connsiteY4" fmla="*/ 0 h 37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76144">
                  <a:moveTo>
                    <a:pt x="0" y="0"/>
                  </a:moveTo>
                  <a:lnTo>
                    <a:pt x="636734" y="0"/>
                  </a:lnTo>
                  <a:lnTo>
                    <a:pt x="636734" y="376144"/>
                  </a:lnTo>
                  <a:lnTo>
                    <a:pt x="0" y="37614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Chairman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Converse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Vice Chair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Shaffer</a:t>
              </a: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371D839-BCF1-4DA5-8096-0EFE8AE35753}"/>
                </a:ext>
              </a:extLst>
            </p:cNvPr>
            <p:cNvSpPr/>
            <p:nvPr/>
          </p:nvSpPr>
          <p:spPr>
            <a:xfrm>
              <a:off x="230975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Offense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Wilcox / DeMaso</a:t>
              </a: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D853D32-79CD-456D-97D9-01E63BC9EDC6}"/>
                </a:ext>
              </a:extLst>
            </p:cNvPr>
            <p:cNvSpPr/>
            <p:nvPr/>
          </p:nvSpPr>
          <p:spPr>
            <a:xfrm>
              <a:off x="390159" y="3168882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Strike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Uzzell</a:t>
              </a: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A51E0DB-54A1-49FF-AFB2-65308205CBED}"/>
                </a:ext>
              </a:extLst>
            </p:cNvPr>
            <p:cNvSpPr/>
            <p:nvPr/>
          </p:nvSpPr>
          <p:spPr>
            <a:xfrm>
              <a:off x="390159" y="3620963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Air Dominance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Kindley</a:t>
              </a: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EDA3DDA-A1D3-4CA7-A961-5573BEE3754F}"/>
                </a:ext>
              </a:extLst>
            </p:cNvPr>
            <p:cNvSpPr/>
            <p:nvPr/>
          </p:nvSpPr>
          <p:spPr>
            <a:xfrm>
              <a:off x="1001424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Defense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Glebocki / Syring</a:t>
              </a: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2FF27C8-C362-4584-BDBB-2BDB9B7C9DCD}"/>
                </a:ext>
              </a:extLst>
            </p:cNvPr>
            <p:cNvSpPr/>
            <p:nvPr/>
          </p:nvSpPr>
          <p:spPr>
            <a:xfrm>
              <a:off x="1160607" y="3168882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Air Defense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B7AAAF9-393F-4BE8-AC78-BE12A41A0503}"/>
                </a:ext>
              </a:extLst>
            </p:cNvPr>
            <p:cNvSpPr/>
            <p:nvPr/>
          </p:nvSpPr>
          <p:spPr>
            <a:xfrm>
              <a:off x="1160607" y="3620963"/>
              <a:ext cx="636734" cy="310369"/>
            </a:xfrm>
            <a:custGeom>
              <a:avLst/>
              <a:gdLst>
                <a:gd name="connsiteX0" fmla="*/ 0 w 636734"/>
                <a:gd name="connsiteY0" fmla="*/ 0 h 310369"/>
                <a:gd name="connsiteX1" fmla="*/ 636734 w 636734"/>
                <a:gd name="connsiteY1" fmla="*/ 0 h 310369"/>
                <a:gd name="connsiteX2" fmla="*/ 636734 w 636734"/>
                <a:gd name="connsiteY2" fmla="*/ 310369 h 310369"/>
                <a:gd name="connsiteX3" fmla="*/ 0 w 636734"/>
                <a:gd name="connsiteY3" fmla="*/ 310369 h 310369"/>
                <a:gd name="connsiteX4" fmla="*/ 0 w 636734"/>
                <a:gd name="connsiteY4" fmla="*/ 0 h 310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0369">
                  <a:moveTo>
                    <a:pt x="0" y="0"/>
                  </a:moveTo>
                  <a:lnTo>
                    <a:pt x="636734" y="0"/>
                  </a:lnTo>
                  <a:lnTo>
                    <a:pt x="636734" y="310369"/>
                  </a:lnTo>
                  <a:lnTo>
                    <a:pt x="0" y="310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Missile Defense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Liaison</a:t>
              </a: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4F08F74-6676-4983-857D-4252CAEC2DB4}"/>
                </a:ext>
              </a:extLst>
            </p:cNvPr>
            <p:cNvSpPr/>
            <p:nvPr/>
          </p:nvSpPr>
          <p:spPr>
            <a:xfrm>
              <a:off x="1160607" y="4065047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Counter Hypersonics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FF68DD24-8AF8-4CAB-9660-25A379349D02}"/>
                </a:ext>
              </a:extLst>
            </p:cNvPr>
            <p:cNvSpPr/>
            <p:nvPr/>
          </p:nvSpPr>
          <p:spPr>
            <a:xfrm>
              <a:off x="1771872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Joint All-Domain Operations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Klunder / Romani / Stader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FF25BA26-C438-418D-A91D-1604F17980A0}"/>
                </a:ext>
              </a:extLst>
            </p:cNvPr>
            <p:cNvSpPr/>
            <p:nvPr/>
          </p:nvSpPr>
          <p:spPr>
            <a:xfrm>
              <a:off x="1931056" y="3168882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C2/BM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C4ISRT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CEBA6366-A4A8-439F-813E-5767E25B410D}"/>
                </a:ext>
              </a:extLst>
            </p:cNvPr>
            <p:cNvSpPr/>
            <p:nvPr/>
          </p:nvSpPr>
          <p:spPr>
            <a:xfrm>
              <a:off x="1931056" y="3620963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D79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Non-Kinetic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Calibri"/>
                </a:rPr>
                <a:t>EMW/Cyber</a:t>
              </a: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C6799E3-3F14-465D-A122-4C786E06E975}"/>
                </a:ext>
              </a:extLst>
            </p:cNvPr>
            <p:cNvSpPr/>
            <p:nvPr/>
          </p:nvSpPr>
          <p:spPr>
            <a:xfrm>
              <a:off x="2542321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Policy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Vacant</a:t>
              </a: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9503D97-A292-49BC-A633-2279EFF0A168}"/>
                </a:ext>
              </a:extLst>
            </p:cNvPr>
            <p:cNvSpPr/>
            <p:nvPr/>
          </p:nvSpPr>
          <p:spPr>
            <a:xfrm>
              <a:off x="3312769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Membership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vacant</a:t>
              </a: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23060C6-64EA-4052-8FAE-7CD680F611F5}"/>
                </a:ext>
              </a:extLst>
            </p:cNvPr>
            <p:cNvSpPr/>
            <p:nvPr/>
          </p:nvSpPr>
          <p:spPr>
            <a:xfrm>
              <a:off x="4083218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Awards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Cummins</a:t>
              </a: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32219BD-46C7-442A-8683-79124EAC94C2}"/>
                </a:ext>
              </a:extLst>
            </p:cNvPr>
            <p:cNvSpPr/>
            <p:nvPr/>
          </p:nvSpPr>
          <p:spPr>
            <a:xfrm>
              <a:off x="4853667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Small Business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TBD</a:t>
              </a: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7213224-A9B0-4AE5-83A8-1386C514DDDF}"/>
                </a:ext>
              </a:extLst>
            </p:cNvPr>
            <p:cNvSpPr/>
            <p:nvPr/>
          </p:nvSpPr>
          <p:spPr>
            <a:xfrm>
              <a:off x="5624115" y="2716800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Programs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Neace / Kovach /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Chankaya</a:t>
              </a: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E4FA9FE-AE41-47AE-8179-54A54B62E21A}"/>
                </a:ext>
              </a:extLst>
            </p:cNvPr>
            <p:cNvSpPr/>
            <p:nvPr/>
          </p:nvSpPr>
          <p:spPr>
            <a:xfrm>
              <a:off x="5238891" y="3168882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39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IPWR</a:t>
              </a: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BC26640-D596-4274-9682-42C9E87087D8}"/>
                </a:ext>
              </a:extLst>
            </p:cNvPr>
            <p:cNvSpPr/>
            <p:nvPr/>
          </p:nvSpPr>
          <p:spPr>
            <a:xfrm>
              <a:off x="6009340" y="3168882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39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PSTS</a:t>
              </a: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FDA855A-DFAD-4AF2-948C-D8C5149BE948}"/>
                </a:ext>
              </a:extLst>
            </p:cNvPr>
            <p:cNvSpPr/>
            <p:nvPr/>
          </p:nvSpPr>
          <p:spPr>
            <a:xfrm>
              <a:off x="5238891" y="3620963"/>
              <a:ext cx="636734" cy="551170"/>
            </a:xfrm>
            <a:custGeom>
              <a:avLst/>
              <a:gdLst>
                <a:gd name="connsiteX0" fmla="*/ 0 w 636734"/>
                <a:gd name="connsiteY0" fmla="*/ 0 h 551170"/>
                <a:gd name="connsiteX1" fmla="*/ 636734 w 636734"/>
                <a:gd name="connsiteY1" fmla="*/ 0 h 551170"/>
                <a:gd name="connsiteX2" fmla="*/ 636734 w 636734"/>
                <a:gd name="connsiteY2" fmla="*/ 551170 h 551170"/>
                <a:gd name="connsiteX3" fmla="*/ 0 w 636734"/>
                <a:gd name="connsiteY3" fmla="*/ 551170 h 551170"/>
                <a:gd name="connsiteX4" fmla="*/ 0 w 636734"/>
                <a:gd name="connsiteY4" fmla="*/ 0 h 551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551170">
                  <a:moveTo>
                    <a:pt x="0" y="0"/>
                  </a:moveTo>
                  <a:lnTo>
                    <a:pt x="636734" y="0"/>
                  </a:lnTo>
                  <a:lnTo>
                    <a:pt x="636734" y="551170"/>
                  </a:lnTo>
                  <a:lnTo>
                    <a:pt x="0" y="551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39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Industry</a:t>
              </a:r>
            </a:p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Roundtables</a:t>
              </a: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E4D1D7E-4453-41EB-9683-014BFB3EF751}"/>
                </a:ext>
              </a:extLst>
            </p:cNvPr>
            <p:cNvSpPr/>
            <p:nvPr/>
          </p:nvSpPr>
          <p:spPr>
            <a:xfrm>
              <a:off x="6009340" y="3620963"/>
              <a:ext cx="636734" cy="592653"/>
            </a:xfrm>
            <a:custGeom>
              <a:avLst/>
              <a:gdLst>
                <a:gd name="connsiteX0" fmla="*/ 0 w 636734"/>
                <a:gd name="connsiteY0" fmla="*/ 0 h 592653"/>
                <a:gd name="connsiteX1" fmla="*/ 636734 w 636734"/>
                <a:gd name="connsiteY1" fmla="*/ 0 h 592653"/>
                <a:gd name="connsiteX2" fmla="*/ 636734 w 636734"/>
                <a:gd name="connsiteY2" fmla="*/ 592653 h 592653"/>
                <a:gd name="connsiteX3" fmla="*/ 0 w 636734"/>
                <a:gd name="connsiteY3" fmla="*/ 592653 h 592653"/>
                <a:gd name="connsiteX4" fmla="*/ 0 w 636734"/>
                <a:gd name="connsiteY4" fmla="*/ 0 h 59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592653">
                  <a:moveTo>
                    <a:pt x="0" y="0"/>
                  </a:moveTo>
                  <a:lnTo>
                    <a:pt x="636734" y="0"/>
                  </a:lnTo>
                  <a:lnTo>
                    <a:pt x="636734" y="592653"/>
                  </a:lnTo>
                  <a:lnTo>
                    <a:pt x="0" y="592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ED39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45" tIns="4445" rIns="4445" bIns="4445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7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 Command Visits</a:t>
              </a: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EC81672-0A5B-4ABC-982B-480CAD9977A3}"/>
                </a:ext>
              </a:extLst>
            </p:cNvPr>
            <p:cNvSpPr/>
            <p:nvPr/>
          </p:nvSpPr>
          <p:spPr>
            <a:xfrm>
              <a:off x="2542321" y="1812637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Secretary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Sordyl</a:t>
              </a: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BE0000C-7B6E-49F2-8463-1410DBAFF488}"/>
                </a:ext>
              </a:extLst>
            </p:cNvPr>
            <p:cNvSpPr/>
            <p:nvPr/>
          </p:nvSpPr>
          <p:spPr>
            <a:xfrm>
              <a:off x="6449866" y="1841575"/>
              <a:ext cx="636734" cy="349678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8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Liaisons</a:t>
              </a: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E68D223-AA4F-4868-BC86-2C5593594B1C}"/>
                </a:ext>
              </a:extLst>
            </p:cNvPr>
            <p:cNvSpPr/>
            <p:nvPr/>
          </p:nvSpPr>
          <p:spPr>
            <a:xfrm>
              <a:off x="2542321" y="2264719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Comms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Braun</a:t>
              </a: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21E63BC-A7C2-416E-BA5E-8D13A4CD2C90}"/>
                </a:ext>
              </a:extLst>
            </p:cNvPr>
            <p:cNvSpPr/>
            <p:nvPr/>
          </p:nvSpPr>
          <p:spPr>
            <a:xfrm>
              <a:off x="3312769" y="2264719"/>
              <a:ext cx="636734" cy="318367"/>
            </a:xfrm>
            <a:custGeom>
              <a:avLst/>
              <a:gdLst>
                <a:gd name="connsiteX0" fmla="*/ 0 w 636734"/>
                <a:gd name="connsiteY0" fmla="*/ 0 h 318367"/>
                <a:gd name="connsiteX1" fmla="*/ 636734 w 636734"/>
                <a:gd name="connsiteY1" fmla="*/ 0 h 318367"/>
                <a:gd name="connsiteX2" fmla="*/ 636734 w 636734"/>
                <a:gd name="connsiteY2" fmla="*/ 318367 h 318367"/>
                <a:gd name="connsiteX3" fmla="*/ 0 w 636734"/>
                <a:gd name="connsiteY3" fmla="*/ 318367 h 318367"/>
                <a:gd name="connsiteX4" fmla="*/ 0 w 636734"/>
                <a:gd name="connsiteY4" fmla="*/ 0 h 31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6734" h="318367">
                  <a:moveTo>
                    <a:pt x="0" y="0"/>
                  </a:moveTo>
                  <a:lnTo>
                    <a:pt x="636734" y="0"/>
                  </a:lnTo>
                  <a:lnTo>
                    <a:pt x="636734" y="318367"/>
                  </a:lnTo>
                  <a:lnTo>
                    <a:pt x="0" y="3183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75" tIns="3175" rIns="3175" bIns="3175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Calibri"/>
                </a:rPr>
                <a:t>NDIA </a:t>
              </a:r>
            </a:p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500" dirty="0">
                  <a:solidFill>
                    <a:prstClr val="white"/>
                  </a:solidFill>
                  <a:latin typeface="Calibri"/>
                </a:rPr>
                <a:t>Support Team</a:t>
              </a: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4BFC3-983F-4B0A-9A55-84A85105ADC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824" y="230637"/>
            <a:ext cx="6182443" cy="74065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Integrated Precision Warfare Division Organization</a:t>
            </a:r>
          </a:p>
        </p:txBody>
      </p:sp>
      <p:graphicFrame>
        <p:nvGraphicFramePr>
          <p:cNvPr id="10" name="Content Placeholder 8"/>
          <p:cNvGraphicFramePr>
            <a:graphicFrameLocks/>
          </p:cNvGraphicFramePr>
          <p:nvPr/>
        </p:nvGraphicFramePr>
        <p:xfrm>
          <a:off x="7696200" y="2514600"/>
          <a:ext cx="3200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Straight Connector 4"/>
          <p:cNvCxnSpPr>
            <a:cxnSpLocks/>
          </p:cNvCxnSpPr>
          <p:nvPr/>
        </p:nvCxnSpPr>
        <p:spPr>
          <a:xfrm>
            <a:off x="8344183" y="2163912"/>
            <a:ext cx="53283" cy="295241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01496" y="1383476"/>
            <a:ext cx="16582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EXCOM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05200" y="5472104"/>
            <a:ext cx="4800600" cy="985418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88122" y="5969241"/>
            <a:ext cx="3496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Members of these orgs who are our liaisons to their org (formerly Board of Directors)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622415" y="5579000"/>
            <a:ext cx="720497" cy="360248"/>
            <a:chOff x="3040933" y="3411916"/>
            <a:chExt cx="960662" cy="48033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" tIns="6191" rIns="6191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Industry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58246" y="5579000"/>
            <a:ext cx="720497" cy="360248"/>
            <a:chOff x="3040933" y="3411916"/>
            <a:chExt cx="960662" cy="48033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" tIns="6191" rIns="6191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Academia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94076" y="5579000"/>
            <a:ext cx="720497" cy="360248"/>
            <a:chOff x="3040933" y="3411916"/>
            <a:chExt cx="960662" cy="48033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" name="Rectangle 20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" tIns="6191" rIns="6191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National Labs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06866" y="5579000"/>
            <a:ext cx="720497" cy="360248"/>
            <a:chOff x="3040933" y="3411916"/>
            <a:chExt cx="960662" cy="48033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4" name="Rectangle 23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" tIns="6191" rIns="6191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FFRDCs / UARCs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337904" y="1591605"/>
            <a:ext cx="720497" cy="360248"/>
            <a:chOff x="3040933" y="3411916"/>
            <a:chExt cx="960662" cy="4803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Rectangle 26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" tIns="6191" rIns="6191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Senior SMEs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F663D5D-B0B1-4830-AAA2-340A7583D5EC}"/>
              </a:ext>
            </a:extLst>
          </p:cNvPr>
          <p:cNvSpPr txBox="1"/>
          <p:nvPr/>
        </p:nvSpPr>
        <p:spPr>
          <a:xfrm rot="16200000">
            <a:off x="8257361" y="1508211"/>
            <a:ext cx="1543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Advisory</a:t>
            </a:r>
          </a:p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Council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879369-C66F-4AA9-A37B-F5804F834F4A}"/>
              </a:ext>
            </a:extLst>
          </p:cNvPr>
          <p:cNvSpPr txBox="1"/>
          <p:nvPr/>
        </p:nvSpPr>
        <p:spPr>
          <a:xfrm>
            <a:off x="8526103" y="4815545"/>
            <a:ext cx="15430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Service &amp; Agency</a:t>
            </a:r>
          </a:p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Liaisons (Mil/GS)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B02E03-D34C-41AF-AD45-8CF4E56D0030}"/>
              </a:ext>
            </a:extLst>
          </p:cNvPr>
          <p:cNvGrpSpPr/>
          <p:nvPr/>
        </p:nvGrpSpPr>
        <p:grpSpPr>
          <a:xfrm>
            <a:off x="3715080" y="5570928"/>
            <a:ext cx="720497" cy="360248"/>
            <a:chOff x="3040933" y="3411916"/>
            <a:chExt cx="960662" cy="480331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C533BB7-0F0B-4490-B27A-9E897E723388}"/>
                </a:ext>
              </a:extLst>
            </p:cNvPr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9AA78C3-7B35-4456-91DB-2C85056D296E}"/>
                </a:ext>
              </a:extLst>
            </p:cNvPr>
            <p:cNvSpPr/>
            <p:nvPr/>
          </p:nvSpPr>
          <p:spPr>
            <a:xfrm>
              <a:off x="3040933" y="3411916"/>
              <a:ext cx="960662" cy="48033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1" tIns="6191" rIns="6191" bIns="6191" numCol="1" spcCol="1270" anchor="ctr" anchorCtr="0">
              <a:noAutofit/>
            </a:bodyPr>
            <a:lstStyle/>
            <a:p>
              <a:pPr algn="ctr" defTabSz="433388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975" dirty="0">
                  <a:solidFill>
                    <a:prstClr val="black"/>
                  </a:solidFill>
                  <a:latin typeface="Calibri"/>
                </a:rPr>
                <a:t>Think Tanks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8BF7251-7134-4467-8A92-8DDC81F29D91}"/>
              </a:ext>
            </a:extLst>
          </p:cNvPr>
          <p:cNvSpPr txBox="1"/>
          <p:nvPr/>
        </p:nvSpPr>
        <p:spPr>
          <a:xfrm>
            <a:off x="10156387" y="1517360"/>
            <a:ext cx="56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prstClr val="black"/>
                </a:solidFill>
                <a:latin typeface="Calibri"/>
              </a:rPr>
              <a:t>Typically retired mil/GS</a:t>
            </a:r>
          </a:p>
          <a:p>
            <a:pPr algn="ctr">
              <a:defRPr/>
            </a:pPr>
            <a:endParaRPr lang="en-US" sz="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71ACFE-95A3-44B6-A504-353C0133A7C8}"/>
              </a:ext>
            </a:extLst>
          </p:cNvPr>
          <p:cNvCxnSpPr>
            <a:cxnSpLocks/>
            <a:stCxn id="86" idx="1"/>
            <a:endCxn id="30" idx="0"/>
          </p:cNvCxnSpPr>
          <p:nvPr/>
        </p:nvCxnSpPr>
        <p:spPr>
          <a:xfrm flipV="1">
            <a:off x="8610601" y="1762127"/>
            <a:ext cx="164371" cy="79449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B25F6D2-169A-4A03-9C8F-3DFF8D3A8527}"/>
              </a:ext>
            </a:extLst>
          </p:cNvPr>
          <p:cNvCxnSpPr>
            <a:cxnSpLocks/>
          </p:cNvCxnSpPr>
          <p:nvPr/>
        </p:nvCxnSpPr>
        <p:spPr>
          <a:xfrm flipH="1">
            <a:off x="8042840" y="2191252"/>
            <a:ext cx="279410" cy="3250860"/>
          </a:xfrm>
          <a:prstGeom prst="line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089FF771-FCB6-4946-895E-84B3CAECB05E}"/>
              </a:ext>
            </a:extLst>
          </p:cNvPr>
          <p:cNvSpPr/>
          <p:nvPr/>
        </p:nvSpPr>
        <p:spPr>
          <a:xfrm>
            <a:off x="3343435" y="1709246"/>
            <a:ext cx="473450" cy="331711"/>
          </a:xfrm>
          <a:prstGeom prst="rect">
            <a:avLst/>
          </a:prstGeom>
          <a:solidFill>
            <a:srgbClr val="C0504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algn="ctr">
              <a:defRPr/>
            </a:pPr>
            <a:r>
              <a:rPr lang="en-US" sz="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IPW Chairman</a:t>
            </a:r>
          </a:p>
          <a:p>
            <a:pPr algn="ctr">
              <a:defRPr/>
            </a:pPr>
            <a:r>
              <a:rPr lang="en-US" sz="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Emeritus</a:t>
            </a:r>
          </a:p>
          <a:p>
            <a:pPr algn="ctr">
              <a:defRPr/>
            </a:pPr>
            <a:r>
              <a:rPr lang="en-US" sz="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9A8423-1465-47A8-99E5-F18D9E6AD1E6}"/>
              </a:ext>
            </a:extLst>
          </p:cNvPr>
          <p:cNvSpPr txBox="1"/>
          <p:nvPr/>
        </p:nvSpPr>
        <p:spPr>
          <a:xfrm>
            <a:off x="3970698" y="5173334"/>
            <a:ext cx="349690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350" dirty="0">
                <a:solidFill>
                  <a:prstClr val="black"/>
                </a:solidFill>
                <a:latin typeface="Calibri"/>
              </a:rPr>
              <a:t>Organizational Liaisons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979BF2EC-D431-4F21-8C20-0B0DBF4AFCCF}"/>
              </a:ext>
            </a:extLst>
          </p:cNvPr>
          <p:cNvCxnSpPr>
            <a:cxnSpLocks/>
          </p:cNvCxnSpPr>
          <p:nvPr/>
        </p:nvCxnSpPr>
        <p:spPr>
          <a:xfrm>
            <a:off x="4781882" y="2009166"/>
            <a:ext cx="3202057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52184C33-D04E-0228-6437-886BB7A8A023}"/>
              </a:ext>
            </a:extLst>
          </p:cNvPr>
          <p:cNvSpPr txBox="1">
            <a:spLocks/>
          </p:cNvSpPr>
          <p:nvPr/>
        </p:nvSpPr>
        <p:spPr>
          <a:xfrm>
            <a:off x="9161021" y="673005"/>
            <a:ext cx="1737135" cy="541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spc="-150">
                <a:solidFill>
                  <a:srgbClr val="AB00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400" dirty="0"/>
              <a:t>Integrated Precision </a:t>
            </a:r>
            <a:br>
              <a:rPr lang="en-US" sz="1400" dirty="0"/>
            </a:br>
            <a:r>
              <a:rPr lang="en-US" sz="1400" dirty="0"/>
              <a:t>Warfare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68365F-FDF6-1428-32DF-ACB8EBCAE32F}"/>
              </a:ext>
            </a:extLst>
          </p:cNvPr>
          <p:cNvSpPr/>
          <p:nvPr/>
        </p:nvSpPr>
        <p:spPr>
          <a:xfrm>
            <a:off x="2651597" y="1709247"/>
            <a:ext cx="473450" cy="331711"/>
          </a:xfrm>
          <a:prstGeom prst="rect">
            <a:avLst/>
          </a:prstGeom>
          <a:solidFill>
            <a:srgbClr val="C0504D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</a:ln>
          <a:effectLst/>
        </p:spPr>
        <p:txBody>
          <a:bodyPr spcFirstLastPara="0" vert="horz" wrap="square" lIns="3810" tIns="3810" rIns="3810" bIns="3810" numCol="1" spcCol="1270" anchor="ctr" anchorCtr="0">
            <a:noAutofit/>
          </a:bodyPr>
          <a:lstStyle/>
          <a:p>
            <a:pPr algn="ctr">
              <a:defRPr/>
            </a:pPr>
            <a:r>
              <a:rPr lang="en-US" sz="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SLAAD Chairman</a:t>
            </a:r>
          </a:p>
          <a:p>
            <a:pPr algn="ctr">
              <a:defRPr/>
            </a:pPr>
            <a:r>
              <a:rPr lang="en-US" sz="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Emeritus</a:t>
            </a:r>
          </a:p>
          <a:p>
            <a:pPr algn="ctr">
              <a:defRPr/>
            </a:pPr>
            <a:r>
              <a:rPr lang="en-US" sz="5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Smith</a:t>
            </a:r>
          </a:p>
        </p:txBody>
      </p:sp>
    </p:spTree>
    <p:extLst>
      <p:ext uri="{BB962C8B-B14F-4D97-AF65-F5344CB8AC3E}">
        <p14:creationId xmlns:p14="http://schemas.microsoft.com/office/powerpoint/2010/main" val="424025782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25B2-82F7-4FE7-85E6-17638747C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228601"/>
            <a:ext cx="7543800" cy="990599"/>
          </a:xfrm>
        </p:spPr>
        <p:txBody>
          <a:bodyPr>
            <a:noAutofit/>
          </a:bodyPr>
          <a:lstStyle/>
          <a:p>
            <a:pPr algn="ctr"/>
            <a:r>
              <a:rPr lang="en-US" cap="all" dirty="0">
                <a:solidFill>
                  <a:srgbClr val="C00000"/>
                </a:solidFill>
              </a:rPr>
              <a:t>2023 Hails / farewells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05E29-A7C2-96F8-6273-39F0051CD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472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0" u="sng" cap="all" spc="-150" dirty="0">
                <a:solidFill>
                  <a:srgbClr val="C00000"/>
                </a:solidFill>
                <a:ea typeface="+mj-ea"/>
              </a:rPr>
              <a:t>Hail</a:t>
            </a:r>
          </a:p>
          <a:p>
            <a:r>
              <a:rPr lang="en-US" dirty="0"/>
              <a:t>Tate Westbrook</a:t>
            </a:r>
          </a:p>
          <a:p>
            <a:r>
              <a:rPr lang="en-US" dirty="0"/>
              <a:t>Seth Shipley</a:t>
            </a:r>
          </a:p>
          <a:p>
            <a:r>
              <a:rPr lang="en-US" dirty="0"/>
              <a:t>Leah Martinez</a:t>
            </a:r>
          </a:p>
          <a:p>
            <a:r>
              <a:rPr lang="en-US" dirty="0"/>
              <a:t>Sean McDonald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DABDED-F80F-9CBE-66CA-235CF3B294C7}"/>
              </a:ext>
            </a:extLst>
          </p:cNvPr>
          <p:cNvSpPr txBox="1">
            <a:spLocks/>
          </p:cNvSpPr>
          <p:nvPr/>
        </p:nvSpPr>
        <p:spPr>
          <a:xfrm>
            <a:off x="6629400" y="1600200"/>
            <a:ext cx="472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b="1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–"/>
              <a:defRPr sz="2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–"/>
              <a:defRPr sz="16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»"/>
              <a:defRPr sz="1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u="sng" cap="all" spc="-150" dirty="0">
                <a:solidFill>
                  <a:srgbClr val="C00000"/>
                </a:solidFill>
                <a:ea typeface="+mj-ea"/>
              </a:rPr>
              <a:t>Farewell</a:t>
            </a:r>
          </a:p>
          <a:p>
            <a:r>
              <a:rPr lang="en-US" dirty="0"/>
              <a:t>Charlie McCullough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39638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493CC4-D086-5F2C-22C3-82E4255253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813" y="1663700"/>
            <a:ext cx="8585200" cy="2176463"/>
          </a:xfrm>
        </p:spPr>
        <p:txBody>
          <a:bodyPr>
            <a:normAutofit/>
          </a:bodyPr>
          <a:lstStyle/>
          <a:p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>Perry Award and Johnson Trophy</a:t>
            </a:r>
          </a:p>
        </p:txBody>
      </p:sp>
    </p:spTree>
    <p:extLst>
      <p:ext uri="{BB962C8B-B14F-4D97-AF65-F5344CB8AC3E}">
        <p14:creationId xmlns:p14="http://schemas.microsoft.com/office/powerpoint/2010/main" val="1885794521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27785</TotalTime>
  <Words>4465</Words>
  <Application>Microsoft Office PowerPoint</Application>
  <PresentationFormat>Widescreen</PresentationFormat>
  <Paragraphs>772</Paragraphs>
  <Slides>56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ＭＳ Ｐゴシック</vt:lpstr>
      <vt:lpstr>Arial</vt:lpstr>
      <vt:lpstr>Calibri</vt:lpstr>
      <vt:lpstr>Courier New</vt:lpstr>
      <vt:lpstr>Helvetica</vt:lpstr>
      <vt:lpstr>Montserrat</vt:lpstr>
      <vt:lpstr>Times New Roman</vt:lpstr>
      <vt:lpstr>Ubuntu</vt:lpstr>
      <vt:lpstr>Wingdings</vt:lpstr>
      <vt:lpstr>1_Office Theme</vt:lpstr>
      <vt:lpstr>2_Office Theme</vt:lpstr>
      <vt:lpstr>3_Office Theme</vt:lpstr>
      <vt:lpstr>4_Office Theme</vt:lpstr>
      <vt:lpstr>Fall BoD Meeting</vt:lpstr>
      <vt:lpstr>Agenda – 15 September 2023 BoD Meeting</vt:lpstr>
      <vt:lpstr>BoD Meeting Objective</vt:lpstr>
      <vt:lpstr>IPW Vision</vt:lpstr>
      <vt:lpstr>IPW Mission</vt:lpstr>
      <vt:lpstr>IPW Value</vt:lpstr>
      <vt:lpstr>Integrated Precision Warfare Division Organization</vt:lpstr>
      <vt:lpstr>2023 Hails / farewells</vt:lpstr>
      <vt:lpstr> Perry Award and Johnson Trophy</vt:lpstr>
      <vt:lpstr>Perry Award Summary 2023 </vt:lpstr>
      <vt:lpstr>Richard H. Johnson Award Criteria</vt:lpstr>
      <vt:lpstr>Johnson Trophy Process Overview 2023 </vt:lpstr>
      <vt:lpstr>2023 Richard H. Johnson Award Update</vt:lpstr>
      <vt:lpstr>Strategic context  trends / hot topics</vt:lpstr>
      <vt:lpstr>Trends / Hot topics (1 of 2)</vt:lpstr>
      <vt:lpstr>Trends / Hot topics (2 of 2)</vt:lpstr>
      <vt:lpstr>Strategic context  PB24 Highlights</vt:lpstr>
      <vt:lpstr>DOD TOP LINE FY24 PB</vt:lpstr>
      <vt:lpstr>HAC &amp; SAC Defense Marks FY24</vt:lpstr>
      <vt:lpstr>Fiscal Responsibility Act of 2023  signed into law on 3 Jun 23</vt:lpstr>
      <vt:lpstr>FY24 Appropriations Path Ahead</vt:lpstr>
      <vt:lpstr>FY24 NDAA</vt:lpstr>
      <vt:lpstr>Social media  training refresher – Jeff Braun</vt:lpstr>
      <vt:lpstr>Ms. Jennifer Boughton  Dep. Div Chief, Joint Capability Division, JCS J8 </vt:lpstr>
      <vt:lpstr>Mr. Jim Ruocco, SES  Director, Air Platforms and Weapons, ASD(A) </vt:lpstr>
      <vt:lpstr>Working lunch</vt:lpstr>
      <vt:lpstr>2023 Air Armament Symposium Dominant Air Armaments to Deter, Fight, and Win</vt:lpstr>
      <vt:lpstr>2023 Air Armament Symposium - agenda</vt:lpstr>
      <vt:lpstr>IPT Briefs</vt:lpstr>
      <vt:lpstr>Defense IPT Report</vt:lpstr>
      <vt:lpstr>Army Air and Missile Defense Initiatives </vt:lpstr>
      <vt:lpstr>Indirect Fires Protection Capability (IFPC Inc.2)</vt:lpstr>
      <vt:lpstr>DE – Service Programs and Technologies</vt:lpstr>
      <vt:lpstr>Navy – Land Based ASCM Threats and  Defenses</vt:lpstr>
      <vt:lpstr>Air Force AMD</vt:lpstr>
      <vt:lpstr>Defense of Guam</vt:lpstr>
      <vt:lpstr>Next Gen Interceptor (NGI)</vt:lpstr>
      <vt:lpstr>Hypersonic Defense</vt:lpstr>
      <vt:lpstr>Cruise Missile Defense-Homeland</vt:lpstr>
      <vt:lpstr>Expanding Homeland Defense?</vt:lpstr>
      <vt:lpstr>Offensive IPT Report 15 September 2023</vt:lpstr>
      <vt:lpstr>Offensive Strike Warfare</vt:lpstr>
      <vt:lpstr>Hypersonic / High Speed Weapons Responsive Strike Capabilities</vt:lpstr>
      <vt:lpstr>Multi-Domain Operations Joint All Domain Command &amp; Control (JADC2) </vt:lpstr>
      <vt:lpstr>Offensive Anti-Surface Warfare  Counter Maritime Ops</vt:lpstr>
      <vt:lpstr>Long Range Superiority OCA &amp; DCA</vt:lpstr>
      <vt:lpstr>Future Strike Attributes</vt:lpstr>
      <vt:lpstr>Offensive IPT</vt:lpstr>
      <vt:lpstr>All Domain IPT Report</vt:lpstr>
      <vt:lpstr>IPW All Domain IPT Report</vt:lpstr>
      <vt:lpstr>IPW All Domain IPR Report</vt:lpstr>
      <vt:lpstr>IPW All Domain IPT Report</vt:lpstr>
      <vt:lpstr>PowerPoint Presentation</vt:lpstr>
      <vt:lpstr>Assessing and Testing Joint Fires Network</vt:lpstr>
      <vt:lpstr>WRAP UP  saved rounds</vt:lpstr>
      <vt:lpstr>Final points  Mark converse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PEO Forum</dc:title>
  <dc:creator>Dad</dc:creator>
  <cp:lastModifiedBy>Elizabeth Bradley</cp:lastModifiedBy>
  <cp:revision>254</cp:revision>
  <dcterms:created xsi:type="dcterms:W3CDTF">2015-06-03T13:20:33Z</dcterms:created>
  <dcterms:modified xsi:type="dcterms:W3CDTF">2023-09-15T12:02:40Z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02bc7c3-f152-4da1-98bd-f7a1bebdf752_Enabled">
    <vt:lpwstr>true</vt:lpwstr>
  </property>
  <property fmtid="{D5CDD505-2E9C-101B-9397-08002B2CF9AE}" pid="3" name="MSIP_Label_502bc7c3-f152-4da1-98bd-f7a1bebdf752_SetDate">
    <vt:lpwstr>2023-09-08T10:42:16Z</vt:lpwstr>
  </property>
  <property fmtid="{D5CDD505-2E9C-101B-9397-08002B2CF9AE}" pid="4" name="MSIP_Label_502bc7c3-f152-4da1-98bd-f7a1bebdf752_Method">
    <vt:lpwstr>Privileged</vt:lpwstr>
  </property>
  <property fmtid="{D5CDD505-2E9C-101B-9397-08002B2CF9AE}" pid="5" name="MSIP_Label_502bc7c3-f152-4da1-98bd-f7a1bebdf752_Name">
    <vt:lpwstr>Unrestricted</vt:lpwstr>
  </property>
  <property fmtid="{D5CDD505-2E9C-101B-9397-08002B2CF9AE}" pid="6" name="MSIP_Label_502bc7c3-f152-4da1-98bd-f7a1bebdf752_SiteId">
    <vt:lpwstr>b18f006c-b0fc-467d-b23a-a35b5695b5dc</vt:lpwstr>
  </property>
  <property fmtid="{D5CDD505-2E9C-101B-9397-08002B2CF9AE}" pid="7" name="MSIP_Label_502bc7c3-f152-4da1-98bd-f7a1bebdf752_ActionId">
    <vt:lpwstr>71fc3aec-847f-46c2-a6b7-4887cb186b72</vt:lpwstr>
  </property>
  <property fmtid="{D5CDD505-2E9C-101B-9397-08002B2CF9AE}" pid="8" name="MSIP_Label_502bc7c3-f152-4da1-98bd-f7a1bebdf752_ContentBits">
    <vt:lpwstr>0</vt:lpwstr>
  </property>
</Properties>
</file>