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7" r:id="rId4"/>
  </p:sldMasterIdLst>
  <p:notesMasterIdLst>
    <p:notesMasterId r:id="rId14"/>
  </p:notesMasterIdLst>
  <p:handoutMasterIdLst>
    <p:handoutMasterId r:id="rId15"/>
  </p:handoutMasterIdLst>
  <p:sldIdLst>
    <p:sldId id="775" r:id="rId5"/>
    <p:sldId id="780" r:id="rId6"/>
    <p:sldId id="781" r:id="rId7"/>
    <p:sldId id="782" r:id="rId8"/>
    <p:sldId id="783" r:id="rId9"/>
    <p:sldId id="784" r:id="rId10"/>
    <p:sldId id="785" r:id="rId11"/>
    <p:sldId id="786" r:id="rId12"/>
    <p:sldId id="790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Smith" initials="P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FFFF"/>
    <a:srgbClr val="003E77"/>
    <a:srgbClr val="71BC0C"/>
    <a:srgbClr val="088E1E"/>
    <a:srgbClr val="F58B17"/>
    <a:srgbClr val="CB3E05"/>
    <a:srgbClr val="D06D00"/>
    <a:srgbClr val="1A9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68390" autoAdjust="0"/>
  </p:normalViewPr>
  <p:slideViewPr>
    <p:cSldViewPr snapToGrid="0" snapToObjects="1">
      <p:cViewPr varScale="1">
        <p:scale>
          <a:sx n="80" d="100"/>
          <a:sy n="80" d="100"/>
        </p:scale>
        <p:origin x="-2514" y="-78"/>
      </p:cViewPr>
      <p:guideLst>
        <p:guide orient="horz" pos="15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1560"/>
    </p:cViewPr>
  </p:sorterViewPr>
  <p:notesViewPr>
    <p:cSldViewPr snapToGrid="0" snapToObjects="1">
      <p:cViewPr varScale="1">
        <p:scale>
          <a:sx n="87" d="100"/>
          <a:sy n="87" d="100"/>
        </p:scale>
        <p:origin x="-306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t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9719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b" anchorCtr="0" compatLnSpc="1">
            <a:prstTxWarp prst="textNoShape">
              <a:avLst/>
            </a:prstTxWarp>
          </a:bodyPr>
          <a:lstStyle>
            <a:lvl1pPr algn="l" defTabSz="939800" eaLnBrk="0" hangingPunct="0">
              <a:defRPr sz="8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Copyright 2006 Deltek Systems, Inc. All Rights Reserved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8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4662742-59C6-41C6-ABD4-657653B0D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9637" name="Picture 6" descr="Deltek_brand_3c_HYB_RG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4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85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t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ctr" anchorCtr="0" compatLnSpc="1">
            <a:prstTxWarp prst="textNoShape">
              <a:avLst/>
            </a:prstTxWarp>
          </a:bodyPr>
          <a:lstStyle>
            <a:lvl1pPr algn="l" defTabSz="939800" eaLnBrk="1" hangingPunct="1">
              <a:defRPr sz="6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0" rIns="93978" bIns="46990" numCol="1" anchor="ctr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8C9BDC9-2E73-495B-8C2D-B10080DE9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1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9BDC9-2E73-495B-8C2D-B10080DE92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8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99E7-A96F-4FE6-9C16-DA1FDE7108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1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99E7-A96F-4FE6-9C16-DA1FDE7108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1A1C-5A8C-486B-9F67-A5157D742B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1A1C-5A8C-486B-9F67-A5157D742B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358999" fontAlgn="ctr"/>
            <a:endParaRPr lang="en-US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99E7-A96F-4FE6-9C16-DA1FDE7108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99E7-A96F-4FE6-9C16-DA1FDE7108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8999" fontAlgn="ctr"/>
            <a:endParaRPr lang="en-US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99E7-A96F-4FE6-9C16-DA1FDE7108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im\Documents\Freelance\Wally\110110DeltekPPTArt\DeltekPPTCoverBackground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6393" y="526098"/>
            <a:ext cx="5410200" cy="212566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2901" y="2738120"/>
            <a:ext cx="341630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Deltek_Lockup_R_White_RGB_3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88338" y="505470"/>
            <a:ext cx="2274662" cy="672696"/>
          </a:xfrm>
          <a:prstGeom prst="rect">
            <a:avLst/>
          </a:prstGeom>
        </p:spPr>
      </p:pic>
      <p:pic>
        <p:nvPicPr>
          <p:cNvPr id="6" name="Picture 2" descr="C:\Users\Jim\Documents\Freelance\Wally\110110DeltekPPTArt\DeltekPPTCoverBackground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399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eltek_Lockup_R_White_RGB_60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05286" y="257918"/>
            <a:ext cx="2675718" cy="7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4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57300"/>
            <a:ext cx="4114799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lIns="18288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828800"/>
            <a:ext cx="4114801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00" y="1257300"/>
            <a:ext cx="4114800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lIns="18288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1828800"/>
            <a:ext cx="41148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1717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CA65-69CC-493B-BB43-3109B1299D5C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BAAD-ACB4-40F1-9789-B6B9FC8B29FC}" type="slidenum">
              <a:rPr lang="en-US" smtClean="0">
                <a:solidFill>
                  <a:srgbClr val="5255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33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9E9-45D0-4E57-9C8D-D88D9E2E177B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7D600-3523-4C63-B38B-0FF9ED66F99E}" type="slidenum">
              <a:rPr lang="en-US" smtClean="0">
                <a:solidFill>
                  <a:srgbClr val="525556"/>
                </a:solidFill>
              </a:rPr>
              <a:pPr/>
              <a:t>‹#›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5257800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3086100" cy="4914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9391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4"/>
            <a:ext cx="5486400" cy="4645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874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7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1" y="228600"/>
            <a:ext cx="84581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4114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686300" y="1257300"/>
            <a:ext cx="4114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57300"/>
            <a:ext cx="4114799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l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828800"/>
            <a:ext cx="4114801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00" y="1257300"/>
            <a:ext cx="4114800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lIns="18288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1828800"/>
            <a:ext cx="41148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im\Documents\Freelance\Wally\110110DeltekPPTArt\DeltekPPTDividerBlue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6393" y="526098"/>
            <a:ext cx="7314247" cy="1291590"/>
          </a:xfrm>
        </p:spPr>
        <p:txBody>
          <a:bodyPr lIns="0" tIns="0" rIns="0" bIns="0">
            <a:noAutofit/>
          </a:bodyPr>
          <a:lstStyle>
            <a:lvl1pPr>
              <a:lnSpc>
                <a:spcPct val="85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2901" y="2098040"/>
            <a:ext cx="422910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Deltek_Lockup_R_White_RGB_3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3058" y="6131873"/>
            <a:ext cx="1682342" cy="497527"/>
          </a:xfrm>
          <a:prstGeom prst="rect">
            <a:avLst/>
          </a:prstGeom>
        </p:spPr>
      </p:pic>
      <p:sp>
        <p:nvSpPr>
          <p:cNvPr id="16" name="Date Placeholder 13"/>
          <p:cNvSpPr>
            <a:spLocks noGrp="1"/>
          </p:cNvSpPr>
          <p:nvPr>
            <p:ph type="dt" sz="half" idx="10"/>
          </p:nvPr>
        </p:nvSpPr>
        <p:spPr>
          <a:xfrm>
            <a:off x="920250" y="6285799"/>
            <a:ext cx="9144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63CBD0-F163-4C5E-9F90-A7809CFB759C}" type="datetime1">
              <a:rPr lang="en-US" smtClean="0">
                <a:solidFill>
                  <a:srgbClr val="FFFFFF"/>
                </a:solidFill>
              </a:rPr>
              <a:pPr/>
              <a:t>1/23/2013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348751" y="6285799"/>
            <a:ext cx="4572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948950" y="6285799"/>
            <a:ext cx="4381499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©2011 Deltek, Inc. All Rights Reserved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4" descr="C:\Users\Jim\Documents\Freelance\Wally\110110DeltekPPTArt\DeltekPPTDividerBlue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eltek_Lockup_R_White_RGB_60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51192" y="6154341"/>
            <a:ext cx="1670844" cy="4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5257800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3086100" cy="4914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4"/>
            <a:ext cx="5486400" cy="46450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4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7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1" y="228600"/>
            <a:ext cx="84581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701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4114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686300" y="1257300"/>
            <a:ext cx="4114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5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57300"/>
            <a:ext cx="4114799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lIns="18288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828800"/>
            <a:ext cx="4114801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00" y="1257300"/>
            <a:ext cx="4114800" cy="457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lIns="18288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1828800"/>
            <a:ext cx="41148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1717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533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2116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5257800" cy="4914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3086100" cy="4914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9391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im\Documents\Freelance\Wally\110110DeltekPPTArt\DeltekPPTDividerGreen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6393" y="526098"/>
            <a:ext cx="7314247" cy="1291590"/>
          </a:xfrm>
        </p:spPr>
        <p:txBody>
          <a:bodyPr lIns="0" tIns="0" rIns="0" bIns="0">
            <a:noAutofit/>
          </a:bodyPr>
          <a:lstStyle>
            <a:lvl1pPr>
              <a:lnSpc>
                <a:spcPct val="85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2901" y="2098040"/>
            <a:ext cx="422910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381499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pic>
        <p:nvPicPr>
          <p:cNvPr id="13" name="Picture 12" descr="Deltek_Lockup_R_White_RGB_3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3058" y="6131873"/>
            <a:ext cx="1682342" cy="497527"/>
          </a:xfrm>
          <a:prstGeom prst="rect">
            <a:avLst/>
          </a:prstGeom>
        </p:spPr>
      </p:pic>
      <p:pic>
        <p:nvPicPr>
          <p:cNvPr id="9" name="Picture 2" descr="C:\Users\Jim\Documents\Freelance\Wally\110110DeltekPPTArt\DeltekPPTDividerGreen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eltek_Lockup_R_White_RGB_60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51192" y="6154341"/>
            <a:ext cx="1670844" cy="4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424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4"/>
            <a:ext cx="5486400" cy="4645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874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im\Documents\Freelance\Wally\110110DeltekPPTArt\DeltekPPTDividerOrange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6393" y="526098"/>
            <a:ext cx="7314247" cy="1291590"/>
          </a:xfrm>
        </p:spPr>
        <p:txBody>
          <a:bodyPr lIns="0" tIns="0" rIns="0" bIns="0">
            <a:noAutofit/>
          </a:bodyPr>
          <a:lstStyle>
            <a:lvl1pPr>
              <a:lnSpc>
                <a:spcPct val="85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2901" y="2098040"/>
            <a:ext cx="422910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13"/>
          <p:cNvSpPr>
            <a:spLocks noGrp="1"/>
          </p:cNvSpPr>
          <p:nvPr>
            <p:ph type="dt" sz="half" idx="10"/>
          </p:nvPr>
        </p:nvSpPr>
        <p:spPr>
          <a:xfrm>
            <a:off x="920250" y="6285799"/>
            <a:ext cx="9144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348751" y="6285799"/>
            <a:ext cx="4572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948950" y="6285799"/>
            <a:ext cx="4381499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pic>
        <p:nvPicPr>
          <p:cNvPr id="19" name="Picture 18" descr="Deltek_Lockup_R_White_RGB_3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8908" y="6131172"/>
            <a:ext cx="1682342" cy="497527"/>
          </a:xfrm>
          <a:prstGeom prst="rect">
            <a:avLst/>
          </a:prstGeom>
        </p:spPr>
      </p:pic>
      <p:pic>
        <p:nvPicPr>
          <p:cNvPr id="9" name="Picture 2" descr="C:\Users\Jim\Documents\Freelance\Wally\110110DeltekPPTArt\DeltekPPTDividerOrange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eltek_Lockup_R_White_RGB_60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51192" y="6154341"/>
            <a:ext cx="1670844" cy="4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765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im\Documents\Freelance\Wally\110110DeltekPPTArt\DeltekPPTDividerPurple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6393" y="526098"/>
            <a:ext cx="7314247" cy="1291590"/>
          </a:xfrm>
        </p:spPr>
        <p:txBody>
          <a:bodyPr lIns="0" tIns="0" rIns="0" bIns="0">
            <a:noAutofit/>
          </a:bodyPr>
          <a:lstStyle>
            <a:lvl1pPr>
              <a:lnSpc>
                <a:spcPct val="85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2901" y="2098040"/>
            <a:ext cx="4229099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0"/>
          </p:nvPr>
        </p:nvSpPr>
        <p:spPr>
          <a:xfrm>
            <a:off x="920250" y="6285799"/>
            <a:ext cx="9144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7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348751" y="6285799"/>
            <a:ext cx="4572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8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948950" y="6285799"/>
            <a:ext cx="4381499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pic>
        <p:nvPicPr>
          <p:cNvPr id="19" name="Picture 18" descr="Deltek_Lockup_R_White_RGB_3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8908" y="6131172"/>
            <a:ext cx="1682342" cy="497527"/>
          </a:xfrm>
          <a:prstGeom prst="rect">
            <a:avLst/>
          </a:prstGeom>
        </p:spPr>
      </p:pic>
      <p:pic>
        <p:nvPicPr>
          <p:cNvPr id="10" name="Picture 2" descr="C:\Users\Jim\Documents\Freelance\Wally\110110DeltekPPTArt\DeltekPPTDividerPurple.pn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eltek_Lockup_R_White_RGB_60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51192" y="6154341"/>
            <a:ext cx="1670844" cy="4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765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im\Documents\Freelance\Wally\110110DeltekPPTArt\DeltekPPTDividerGrey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346393" y="526098"/>
            <a:ext cx="7314247" cy="1291590"/>
          </a:xfrm>
        </p:spPr>
        <p:txBody>
          <a:bodyPr lIns="0" tIns="0" rIns="0" bIns="0">
            <a:noAutofit/>
          </a:bodyPr>
          <a:lstStyle>
            <a:lvl1pPr>
              <a:lnSpc>
                <a:spcPct val="85000"/>
              </a:lnSpc>
              <a:defRPr sz="4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342901" y="2098040"/>
            <a:ext cx="4229100" cy="1066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3"/>
          <p:cNvSpPr>
            <a:spLocks noGrp="1"/>
          </p:cNvSpPr>
          <p:nvPr>
            <p:ph type="dt" sz="half" idx="10"/>
          </p:nvPr>
        </p:nvSpPr>
        <p:spPr>
          <a:xfrm>
            <a:off x="920250" y="6285799"/>
            <a:ext cx="9144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7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348751" y="6285799"/>
            <a:ext cx="457200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18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948950" y="6285799"/>
            <a:ext cx="4381499" cy="2368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pic>
        <p:nvPicPr>
          <p:cNvPr id="19" name="Picture 18" descr="Deltek_Lockup_R_White_RGB_3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8908" y="6131172"/>
            <a:ext cx="1682342" cy="497527"/>
          </a:xfrm>
          <a:prstGeom prst="rect">
            <a:avLst/>
          </a:prstGeom>
        </p:spPr>
      </p:pic>
      <p:pic>
        <p:nvPicPr>
          <p:cNvPr id="10" name="Picture 2" descr="C:\Users\Jim\Documents\Freelance\Wally\110110DeltekPPTArt\DeltekPPTDividerGrey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eltek_Lockup_R_White_RGB_60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51192" y="6154341"/>
            <a:ext cx="1670844" cy="4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765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CDF162-506C-4B82-A4FC-C47AD009D1A7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7ACBAAD-ACB4-40F1-9789-B6B9FC8B29FC}" type="slidenum">
              <a:rPr lang="en-US" smtClean="0">
                <a:solidFill>
                  <a:srgbClr val="5255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7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9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1" y="228600"/>
            <a:ext cx="845819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57D0-0484-4A6E-BC20-209D845C0CF4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7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D08-95FB-4DAE-8369-A5FF2BEEDDD0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2900" y="1257300"/>
            <a:ext cx="4114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686300" y="1257300"/>
            <a:ext cx="4114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5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im\Documents\Freelance\Wally\110110DeltekPPTArt\DeltekPPTCorner.png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54" y="0"/>
            <a:ext cx="2606046" cy="66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286500"/>
            <a:ext cx="914400" cy="2368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580A77-D217-49AC-B7DE-109E523AE381}" type="datetime1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/>
              <a:t>1/23/2013</a:t>
            </a:fld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286500"/>
            <a:ext cx="4941253" cy="2368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6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t>©2011 Deltek, Inc. All Rights Reserved</a:t>
            </a:r>
            <a:endParaRPr lang="en-US" dirty="0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1" y="6286500"/>
            <a:ext cx="457200" cy="23685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3B2CD-3028-4A05-88E5-11E4F44A51C4}" type="slidenum">
              <a:rPr lang="en-US" smtClean="0">
                <a:solidFill>
                  <a:srgbClr val="525556"/>
                </a:solidFill>
                <a:ea typeface="ＭＳ Ｐゴシック" pitchFamily="-72" charset="-128"/>
              </a:rPr>
              <a:pPr>
                <a:defRPr/>
              </a:pPr>
              <a:t>‹#›</a:t>
            </a:fld>
            <a:endParaRPr lang="en-US">
              <a:solidFill>
                <a:srgbClr val="525556"/>
              </a:solidFill>
              <a:ea typeface="ＭＳ Ｐゴシック" pitchFamily="-72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228600"/>
            <a:ext cx="6972299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42900" y="1257300"/>
            <a:ext cx="8458200" cy="4914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Deltek_Lockup_R_Blue_RGB_300.png"/>
          <p:cNvPicPr>
            <a:picLocks noChangeAspect="1"/>
          </p:cNvPicPr>
          <p:nvPr/>
        </p:nvPicPr>
        <p:blipFill>
          <a:blip r:embed="rId33" cstate="screen"/>
          <a:stretch>
            <a:fillRect/>
          </a:stretch>
        </p:blipFill>
        <p:spPr>
          <a:xfrm>
            <a:off x="7238998" y="6143867"/>
            <a:ext cx="1740877" cy="5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  <p:sldLayoutId id="2147484690" r:id="rId13"/>
    <p:sldLayoutId id="2147484691" r:id="rId14"/>
    <p:sldLayoutId id="2147484692" r:id="rId15"/>
    <p:sldLayoutId id="2147484693" r:id="rId16"/>
    <p:sldLayoutId id="2147484694" r:id="rId17"/>
    <p:sldLayoutId id="2147484695" r:id="rId18"/>
    <p:sldLayoutId id="2147484696" r:id="rId19"/>
    <p:sldLayoutId id="2147484697" r:id="rId20"/>
    <p:sldLayoutId id="2147484698" r:id="rId21"/>
    <p:sldLayoutId id="2147484699" r:id="rId22"/>
    <p:sldLayoutId id="2147484700" r:id="rId23"/>
    <p:sldLayoutId id="2147484701" r:id="rId24"/>
    <p:sldLayoutId id="2147484702" r:id="rId25"/>
    <p:sldLayoutId id="2147484703" r:id="rId26"/>
    <p:sldLayoutId id="2147484704" r:id="rId27"/>
    <p:sldLayoutId id="2147484705" r:id="rId28"/>
    <p:sldLayoutId id="2147484706" r:id="rId29"/>
    <p:sldLayoutId id="2147484707" r:id="rId3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spcAft>
          <a:spcPts val="600"/>
        </a:spcAft>
        <a:buClrTx/>
        <a:buFont typeface="Wingdings" pitchFamily="2" charset="2"/>
        <a:buChar char="§"/>
        <a:defRPr sz="18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0"/>
        </a:spcBef>
        <a:buClrTx/>
        <a:buFont typeface="Wingdings" pitchFamily="2" charset="2"/>
        <a:buChar char="§"/>
        <a:defRPr sz="18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Tx/>
        <a:buFont typeface="Wingdings" pitchFamily="2" charset="2"/>
        <a:buChar char="§"/>
        <a:defRPr sz="18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Tx/>
        <a:buFont typeface="Wingdings" pitchFamily="2" charset="2"/>
        <a:buChar char="§"/>
        <a:defRPr sz="18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1200150" indent="-228600" algn="l" defTabSz="914400" rtl="0" eaLnBrk="1" latinLnBrk="0" hangingPunct="1">
        <a:spcBef>
          <a:spcPts val="600"/>
        </a:spcBef>
        <a:buClrTx/>
        <a:buFont typeface="Wingdings" pitchFamily="2" charset="2"/>
        <a:buChar char="§"/>
        <a:defRPr sz="1800" kern="1200" baseline="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30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4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Integrated Program Management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42900" y="2873829"/>
            <a:ext cx="7317739" cy="1066800"/>
          </a:xfrm>
        </p:spPr>
        <p:txBody>
          <a:bodyPr/>
          <a:lstStyle/>
          <a:p>
            <a:r>
              <a:rPr lang="en-US" dirty="0" smtClean="0"/>
              <a:t>Jack Newton, Deltek PM Compass Product Manager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F162-506C-4B82-A4FC-C47AD009D1A7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BAAD-ACB4-40F1-9789-B6B9FC8B29FC}" type="slidenum">
              <a:rPr lang="en-US" smtClean="0">
                <a:solidFill>
                  <a:srgbClr val="525556"/>
                </a:solidFill>
              </a:rPr>
              <a:pPr>
                <a:defRPr/>
              </a:pPr>
              <a:t>1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789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Day In The Life…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04800" y="1600200"/>
          <a:ext cx="3886200" cy="2119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3048000"/>
              </a:tblGrid>
              <a:tr h="2918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SCHEDULED</a:t>
                      </a:r>
                      <a:r>
                        <a:rPr lang="en-U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ACTIVITIES</a:t>
                      </a:r>
                      <a:endParaRPr 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918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 AM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Status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the IMS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155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9:30 AM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Complete the</a:t>
                      </a:r>
                      <a:r>
                        <a:rPr lang="en-US" sz="12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Variance Analysis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28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10:30 AM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Attend Risk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Management Meeting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23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 PM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All Hands Meeting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23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1:30 PM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IPT Meeting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50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3:30 PM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Plan out New Scope to Contract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876800" y="1600200"/>
          <a:ext cx="3886200" cy="16326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3048000"/>
              </a:tblGrid>
              <a:tr h="2918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UNPLANNED </a:t>
                      </a:r>
                      <a:r>
                        <a:rPr lang="en-U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ACTIVITIES</a:t>
                      </a:r>
                      <a:endParaRPr 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9183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 AM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Major Engineering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Risk Identified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155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 AM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Emergency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Risk Board Meeting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128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12:30 PM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Complete What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– if  scenarios to cost and schedule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23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 PM</a:t>
                      </a:r>
                      <a:endPara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Emergency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Customer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Review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7" t="24583" r="16952"/>
          <a:stretch/>
        </p:blipFill>
        <p:spPr>
          <a:xfrm>
            <a:off x="0" y="3793067"/>
            <a:ext cx="9144000" cy="3183469"/>
          </a:xfrm>
          <a:prstGeom prst="rect">
            <a:avLst/>
          </a:prstGeom>
        </p:spPr>
      </p:pic>
      <p:grpSp>
        <p:nvGrpSpPr>
          <p:cNvPr id="3" name="Group 35"/>
          <p:cNvGrpSpPr/>
          <p:nvPr/>
        </p:nvGrpSpPr>
        <p:grpSpPr>
          <a:xfrm>
            <a:off x="1712708" y="5378250"/>
            <a:ext cx="4652991" cy="173966"/>
            <a:chOff x="1718096" y="5444704"/>
            <a:chExt cx="4652991" cy="173966"/>
          </a:xfrm>
        </p:grpSpPr>
        <p:sp>
          <p:nvSpPr>
            <p:cNvPr id="30" name="Oval 29"/>
            <p:cNvSpPr/>
            <p:nvPr/>
          </p:nvSpPr>
          <p:spPr>
            <a:xfrm>
              <a:off x="1718096" y="5444704"/>
              <a:ext cx="173966" cy="17396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258686" y="5444704"/>
              <a:ext cx="173966" cy="17396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678845" y="5444704"/>
              <a:ext cx="173966" cy="17396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197121" y="5444704"/>
              <a:ext cx="173966" cy="17396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1156980" y="5373937"/>
            <a:ext cx="4384852" cy="182592"/>
            <a:chOff x="1173913" y="5430330"/>
            <a:chExt cx="4384852" cy="182592"/>
          </a:xfrm>
        </p:grpSpPr>
        <p:grpSp>
          <p:nvGrpSpPr>
            <p:cNvPr id="5" name="Group 28"/>
            <p:cNvGrpSpPr/>
            <p:nvPr/>
          </p:nvGrpSpPr>
          <p:grpSpPr>
            <a:xfrm>
              <a:off x="1173913" y="5438956"/>
              <a:ext cx="4384852" cy="173966"/>
              <a:chOff x="1173913" y="5438956"/>
              <a:chExt cx="4384852" cy="17396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173913" y="5438956"/>
                <a:ext cx="173966" cy="17396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61913" algn="l"/>
                <a:endParaRPr lang="en-US" sz="2000" dirty="0" smtClean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89826" y="5438956"/>
                <a:ext cx="173966" cy="17396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61913" algn="l"/>
                <a:endParaRPr lang="en-US" sz="2000" dirty="0" smtClean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544471" y="5438956"/>
                <a:ext cx="173966" cy="17396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61913" algn="l"/>
                <a:endParaRPr lang="en-US" sz="2000" dirty="0" smtClean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12863" y="5438956"/>
                <a:ext cx="173966" cy="17396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61913" algn="l"/>
                <a:endParaRPr lang="en-US" sz="2000" dirty="0" smtClean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384799" y="5438956"/>
                <a:ext cx="173966" cy="17396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61913" algn="l"/>
                <a:endParaRPr lang="en-US" sz="2000" dirty="0" smtClean="0"/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4241799" y="5430330"/>
              <a:ext cx="173966" cy="17396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</p:grp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649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181422" y="1632703"/>
            <a:ext cx="5725185" cy="4625991"/>
            <a:chOff x="181422" y="1632703"/>
            <a:chExt cx="5725185" cy="4625991"/>
          </a:xfrm>
        </p:grpSpPr>
        <p:sp>
          <p:nvSpPr>
            <p:cNvPr id="113" name="Rounded Rectangle 112"/>
            <p:cNvSpPr/>
            <p:nvPr/>
          </p:nvSpPr>
          <p:spPr>
            <a:xfrm>
              <a:off x="191607" y="3563438"/>
              <a:ext cx="5715000" cy="1373544"/>
            </a:xfrm>
            <a:prstGeom prst="roundRect">
              <a:avLst>
                <a:gd name="adj" fmla="val 885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191607" y="1645661"/>
              <a:ext cx="5715000" cy="1609061"/>
            </a:xfrm>
            <a:prstGeom prst="roundRect">
              <a:avLst>
                <a:gd name="adj" fmla="val 885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191430" y="5040644"/>
              <a:ext cx="5715000" cy="1212029"/>
            </a:xfrm>
            <a:prstGeom prst="roundRect">
              <a:avLst>
                <a:gd name="adj" fmla="val 88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>
                <a:spcAft>
                  <a:spcPts val="600"/>
                </a:spcAft>
              </a:pPr>
              <a:endPara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81422" y="1632703"/>
              <a:ext cx="555755" cy="462599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-144369" y="5518864"/>
              <a:ext cx="121804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SYSTEMS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 rot="16200000">
              <a:off x="-227096" y="4033251"/>
              <a:ext cx="1379651" cy="4278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PROJECT</a:t>
              </a:r>
              <a:r>
                <a:rPr kumimoji="0" lang="en-US" sz="120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ROLES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84422" y="4571394"/>
              <a:ext cx="99060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Analyst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6556" y="4571394"/>
              <a:ext cx="1006618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Schedulers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02515" y="4571394"/>
              <a:ext cx="99060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tabLst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Subs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847462" y="2927443"/>
              <a:ext cx="99060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CFO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193234" y="4571394"/>
              <a:ext cx="1199771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 Mgr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184335" y="4571394"/>
              <a:ext cx="947423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Engineer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 rot="16200000">
              <a:off x="-321225" y="2254586"/>
              <a:ext cx="1567913" cy="42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EXECUTIVE REPORTING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42085" y="2927443"/>
              <a:ext cx="99060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Board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498928" y="2927443"/>
              <a:ext cx="99060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Customer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120836" y="4571394"/>
              <a:ext cx="739917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PM</a:t>
              </a:r>
            </a:p>
          </p:txBody>
        </p:sp>
        <p:pic>
          <p:nvPicPr>
            <p:cNvPr id="158" name="Picture 157" descr="CFO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6301" y="3749982"/>
              <a:ext cx="831272" cy="822960"/>
            </a:xfrm>
            <a:prstGeom prst="rect">
              <a:avLst/>
            </a:prstGeom>
          </p:spPr>
        </p:pic>
        <p:pic>
          <p:nvPicPr>
            <p:cNvPr id="159" name="Picture 158" descr="CFO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1985" y="2916371"/>
              <a:ext cx="831272" cy="822960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2705986" y="3271708"/>
              <a:ext cx="1480893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VP of Programs</a:t>
              </a:r>
            </a:p>
          </p:txBody>
        </p:sp>
        <p:pic>
          <p:nvPicPr>
            <p:cNvPr id="161" name="Picture 160" descr="CF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272" y="1660630"/>
              <a:ext cx="1366981" cy="1353312"/>
            </a:xfrm>
            <a:prstGeom prst="rect">
              <a:avLst/>
            </a:prstGeom>
          </p:spPr>
        </p:pic>
        <p:pic>
          <p:nvPicPr>
            <p:cNvPr id="162" name="Picture 161" descr="CFO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0738" y="1660630"/>
              <a:ext cx="1366981" cy="1353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Picture 162" descr="CFO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086" y="3749982"/>
              <a:ext cx="831272" cy="822960"/>
            </a:xfrm>
            <a:prstGeom prst="rect">
              <a:avLst/>
            </a:prstGeom>
          </p:spPr>
        </p:pic>
        <p:pic>
          <p:nvPicPr>
            <p:cNvPr id="164" name="Picture 163" descr="CFO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8516" y="3749982"/>
              <a:ext cx="831272" cy="822960"/>
            </a:xfrm>
            <a:prstGeom prst="rect">
              <a:avLst/>
            </a:prstGeom>
          </p:spPr>
        </p:pic>
        <p:pic>
          <p:nvPicPr>
            <p:cNvPr id="165" name="Picture 164" descr="CFO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0731" y="3749982"/>
              <a:ext cx="831272" cy="822960"/>
            </a:xfrm>
            <a:prstGeom prst="rect">
              <a:avLst/>
            </a:prstGeom>
          </p:spPr>
        </p:pic>
        <p:pic>
          <p:nvPicPr>
            <p:cNvPr id="166" name="Picture 165" descr="CFO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2946" y="3749982"/>
              <a:ext cx="831272" cy="822960"/>
            </a:xfrm>
            <a:prstGeom prst="rect">
              <a:avLst/>
            </a:prstGeom>
          </p:spPr>
        </p:pic>
        <p:pic>
          <p:nvPicPr>
            <p:cNvPr id="167" name="Picture 166" descr="CFO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5159" y="3749983"/>
              <a:ext cx="831271" cy="822959"/>
            </a:xfrm>
            <a:prstGeom prst="rect">
              <a:avLst/>
            </a:prstGeom>
          </p:spPr>
        </p:pic>
        <p:pic>
          <p:nvPicPr>
            <p:cNvPr id="168" name="Picture 167" descr="CFO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95" y="1660630"/>
              <a:ext cx="1366981" cy="135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TextBox 168"/>
            <p:cNvSpPr txBox="1"/>
            <p:nvPr/>
          </p:nvSpPr>
          <p:spPr>
            <a:xfrm>
              <a:off x="5094918" y="5898842"/>
              <a:ext cx="739917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275340" y="5898842"/>
              <a:ext cx="739917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Cost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557627" y="589884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Schedule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608678" y="589884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ERP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09658" y="589884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MRP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425814" y="589884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</a:t>
              </a:r>
            </a:p>
          </p:txBody>
        </p:sp>
        <p:pic>
          <p:nvPicPr>
            <p:cNvPr id="175" name="Picture 174" descr="sign_dollar_zoom_256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970" y="5167295"/>
              <a:ext cx="676656" cy="67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Picture 175" descr="M:\MARCOM\Design Team Files\PPT Presentations\Project Lifecycle - NEW\Graphics\Icons\calendar_month_256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28" y="5121513"/>
              <a:ext cx="864743" cy="864744"/>
            </a:xfrm>
            <a:prstGeom prst="rect">
              <a:avLst/>
            </a:prstGeom>
            <a:noFill/>
          </p:spPr>
        </p:pic>
        <p:pic>
          <p:nvPicPr>
            <p:cNvPr id="177" name="Picture 176" descr="alliance_refresh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5392" y="5103099"/>
              <a:ext cx="1142513" cy="934629"/>
            </a:xfrm>
            <a:prstGeom prst="rect">
              <a:avLst/>
            </a:prstGeom>
          </p:spPr>
        </p:pic>
        <p:pic>
          <p:nvPicPr>
            <p:cNvPr id="178" name="Picture 51" descr="M:\MARCOM\Design Team Files\PPT Presentations\Project Lifecycle - NEW\Graphics\Icons\time_frame_256.pn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369" y="5073287"/>
              <a:ext cx="810970" cy="810970"/>
            </a:xfrm>
            <a:prstGeom prst="rect">
              <a:avLst/>
            </a:prstGeom>
            <a:noFill/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2052" y="5225981"/>
              <a:ext cx="605649" cy="585200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144" y="5165846"/>
              <a:ext cx="933528" cy="9114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Support System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95246" y="2695424"/>
            <a:ext cx="127738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8349088" y="1466241"/>
            <a:ext cx="654502" cy="2610785"/>
            <a:chOff x="8401763" y="918339"/>
            <a:chExt cx="654502" cy="2699223"/>
          </a:xfrm>
        </p:grpSpPr>
        <p:pic>
          <p:nvPicPr>
            <p:cNvPr id="107" name="Picture 106" descr="ArrowUP.png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9909" y="918339"/>
              <a:ext cx="506356" cy="269922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 rot="16200000">
              <a:off x="8137690" y="1473749"/>
              <a:ext cx="805146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More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8394424" y="4025935"/>
            <a:ext cx="621484" cy="2201466"/>
            <a:chOff x="8318181" y="3552092"/>
            <a:chExt cx="773997" cy="2683811"/>
          </a:xfrm>
        </p:grpSpPr>
        <p:pic>
          <p:nvPicPr>
            <p:cNvPr id="110" name="Picture 109" descr="ArrowUP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487390" y="3552092"/>
              <a:ext cx="604788" cy="268381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 rot="16200000">
              <a:off x="8047888" y="4224561"/>
              <a:ext cx="817585" cy="27700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Less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181669" y="2269246"/>
            <a:ext cx="2115403" cy="1783281"/>
            <a:chOff x="6181669" y="2269246"/>
            <a:chExt cx="2115403" cy="1783281"/>
          </a:xfrm>
        </p:grpSpPr>
        <p:sp>
          <p:nvSpPr>
            <p:cNvPr id="8" name="Rectangle 7"/>
            <p:cNvSpPr/>
            <p:nvPr/>
          </p:nvSpPr>
          <p:spPr>
            <a:xfrm>
              <a:off x="6189502" y="2338798"/>
              <a:ext cx="419209" cy="17137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/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32364" y="2330921"/>
              <a:ext cx="419209" cy="17137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/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875227" y="2323044"/>
              <a:ext cx="419209" cy="17137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/>
                </a:gs>
              </a:gsLst>
              <a:lin ang="162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 algn="l"/>
              <a:endParaRPr lang="en-US" sz="2000" dirty="0" smtClean="0"/>
            </a:p>
          </p:txBody>
        </p:sp>
        <p:sp>
          <p:nvSpPr>
            <p:cNvPr id="97" name="TextBox 96"/>
            <p:cNvSpPr txBox="1"/>
            <p:nvPr/>
          </p:nvSpPr>
          <p:spPr>
            <a:xfrm rot="10800000">
              <a:off x="6181669" y="2343003"/>
              <a:ext cx="400110" cy="1630325"/>
            </a:xfrm>
            <a:prstGeom prst="rect">
              <a:avLst/>
            </a:prstGeom>
          </p:spPr>
          <p:txBody>
            <a:bodyPr vert="eaVert" wrap="square" rtlCol="0">
              <a:spAutoFit/>
            </a:bodyPr>
            <a:lstStyle/>
            <a:p>
              <a:pPr marL="228600" marR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 rot="10800000">
              <a:off x="7048327" y="2269246"/>
              <a:ext cx="400110" cy="1630325"/>
            </a:xfrm>
            <a:prstGeom prst="rect">
              <a:avLst/>
            </a:prstGeom>
          </p:spPr>
          <p:txBody>
            <a:bodyPr vert="eaVert" wrap="square" rtlCol="0">
              <a:spAutoFit/>
            </a:bodyPr>
            <a:lstStyle/>
            <a:p>
              <a:pPr marL="228600" marR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Rework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 rot="10800000">
              <a:off x="7896962" y="2343003"/>
              <a:ext cx="400110" cy="1630325"/>
            </a:xfrm>
            <a:prstGeom prst="rect">
              <a:avLst/>
            </a:prstGeom>
          </p:spPr>
          <p:txBody>
            <a:bodyPr vert="eaVert" wrap="square" rtlCol="0">
              <a:spAutoFit/>
            </a:bodyPr>
            <a:lstStyle/>
            <a:p>
              <a:pPr marL="228600" marR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</a:t>
              </a: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6626487" y="4011429"/>
            <a:ext cx="1253183" cy="1800225"/>
            <a:chOff x="6626487" y="4011429"/>
            <a:chExt cx="1253183" cy="1800225"/>
          </a:xfrm>
        </p:grpSpPr>
        <p:sp>
          <p:nvSpPr>
            <p:cNvPr id="186" name="Rectangle 185"/>
            <p:cNvSpPr/>
            <p:nvPr/>
          </p:nvSpPr>
          <p:spPr>
            <a:xfrm>
              <a:off x="7460461" y="4045678"/>
              <a:ext cx="419209" cy="17137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/>
              <a:endParaRPr lang="en-US" sz="2000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626487" y="4045678"/>
              <a:ext cx="419209" cy="171372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1"/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61913"/>
              <a:endParaRPr lang="en-US" sz="2000" dirty="0"/>
            </a:p>
          </p:txBody>
        </p:sp>
        <p:sp>
          <p:nvSpPr>
            <p:cNvPr id="103" name="TextBox 102"/>
            <p:cNvSpPr txBox="1"/>
            <p:nvPr/>
          </p:nvSpPr>
          <p:spPr>
            <a:xfrm rot="10800000">
              <a:off x="6635887" y="4011429"/>
              <a:ext cx="400110" cy="1800224"/>
            </a:xfrm>
            <a:prstGeom prst="rect">
              <a:avLst/>
            </a:prstGeom>
          </p:spPr>
          <p:txBody>
            <a:bodyPr vert="eaVert" wrap="square" rtlCol="0">
              <a:spAutoFit/>
            </a:bodyPr>
            <a:lstStyle/>
            <a:p>
              <a:pPr marL="228600" marR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Responsiveness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rot="10800000">
              <a:off x="7474617" y="4011430"/>
              <a:ext cx="400110" cy="1800224"/>
            </a:xfrm>
            <a:prstGeom prst="rect">
              <a:avLst/>
            </a:prstGeom>
          </p:spPr>
          <p:txBody>
            <a:bodyPr vert="eaVert" wrap="square" rtlCol="0">
              <a:spAutoFit/>
            </a:bodyPr>
            <a:lstStyle/>
            <a:p>
              <a:pPr marL="228600" marR="0" indent="-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Accuracy</a:t>
              </a:r>
            </a:p>
          </p:txBody>
        </p:sp>
      </p:grpSp>
      <p:sp>
        <p:nvSpPr>
          <p:cNvPr id="111" name="Arc 110"/>
          <p:cNvSpPr/>
          <p:nvPr/>
        </p:nvSpPr>
        <p:spPr>
          <a:xfrm rot="16863194">
            <a:off x="1124715" y="2875355"/>
            <a:ext cx="1385200" cy="2409747"/>
          </a:xfrm>
          <a:prstGeom prst="arc">
            <a:avLst>
              <a:gd name="adj1" fmla="val 15914860"/>
              <a:gd name="adj2" fmla="val 21580356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 rot="7887638">
            <a:off x="3909398" y="5376927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/>
        </p:nvSpPr>
        <p:spPr>
          <a:xfrm rot="18696490">
            <a:off x="3098517" y="5152862"/>
            <a:ext cx="715251" cy="826302"/>
          </a:xfrm>
          <a:prstGeom prst="arc">
            <a:avLst>
              <a:gd name="adj1" fmla="val 16715584"/>
              <a:gd name="adj2" fmla="val 20911027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/>
          <p:cNvSpPr/>
          <p:nvPr/>
        </p:nvSpPr>
        <p:spPr>
          <a:xfrm rot="7887638">
            <a:off x="4764452" y="5373407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/>
        </p:nvSpPr>
        <p:spPr>
          <a:xfrm rot="9215804">
            <a:off x="2328963" y="4008805"/>
            <a:ext cx="2856901" cy="1985550"/>
          </a:xfrm>
          <a:prstGeom prst="arc">
            <a:avLst>
              <a:gd name="adj1" fmla="val 15249083"/>
              <a:gd name="adj2" fmla="val 21491440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c 123"/>
          <p:cNvSpPr/>
          <p:nvPr/>
        </p:nvSpPr>
        <p:spPr>
          <a:xfrm rot="7887638">
            <a:off x="1302274" y="4007674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c 124"/>
          <p:cNvSpPr/>
          <p:nvPr/>
        </p:nvSpPr>
        <p:spPr>
          <a:xfrm rot="7887638">
            <a:off x="2167862" y="4007674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c 125"/>
          <p:cNvSpPr/>
          <p:nvPr/>
        </p:nvSpPr>
        <p:spPr>
          <a:xfrm rot="7887638">
            <a:off x="3033450" y="4007674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c 126"/>
          <p:cNvSpPr/>
          <p:nvPr/>
        </p:nvSpPr>
        <p:spPr>
          <a:xfrm rot="7887638">
            <a:off x="3899038" y="4007674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/>
          <p:cNvSpPr/>
          <p:nvPr/>
        </p:nvSpPr>
        <p:spPr>
          <a:xfrm rot="7887638">
            <a:off x="4764627" y="4007674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 rot="20035191">
            <a:off x="2405122" y="4581614"/>
            <a:ext cx="2456577" cy="1783022"/>
          </a:xfrm>
          <a:prstGeom prst="arc">
            <a:avLst>
              <a:gd name="adj1" fmla="val 15523236"/>
              <a:gd name="adj2" fmla="val 21401282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/>
        </p:nvSpPr>
        <p:spPr>
          <a:xfrm rot="13619963">
            <a:off x="828972" y="4196805"/>
            <a:ext cx="1160069" cy="1071411"/>
          </a:xfrm>
          <a:prstGeom prst="arc">
            <a:avLst>
              <a:gd name="adj1" fmla="val 15727753"/>
              <a:gd name="adj2" fmla="val 20440037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Arc 135"/>
          <p:cNvSpPr/>
          <p:nvPr/>
        </p:nvSpPr>
        <p:spPr>
          <a:xfrm rot="10300026">
            <a:off x="1363535" y="3865033"/>
            <a:ext cx="1331818" cy="1303820"/>
          </a:xfrm>
          <a:prstGeom prst="arc">
            <a:avLst>
              <a:gd name="adj1" fmla="val 15977202"/>
              <a:gd name="adj2" fmla="val 605826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/>
          <p:cNvSpPr/>
          <p:nvPr/>
        </p:nvSpPr>
        <p:spPr>
          <a:xfrm rot="10970828">
            <a:off x="2116353" y="3823272"/>
            <a:ext cx="1635109" cy="1445713"/>
          </a:xfrm>
          <a:prstGeom prst="arc">
            <a:avLst>
              <a:gd name="adj1" fmla="val 17526915"/>
              <a:gd name="adj2" fmla="val 223390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c 137"/>
          <p:cNvSpPr/>
          <p:nvPr/>
        </p:nvSpPr>
        <p:spPr>
          <a:xfrm rot="603018">
            <a:off x="2496843" y="4479637"/>
            <a:ext cx="1251048" cy="1306126"/>
          </a:xfrm>
          <a:prstGeom prst="arc">
            <a:avLst>
              <a:gd name="adj1" fmla="val 16029208"/>
              <a:gd name="adj2" fmla="val 21457335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/>
          <p:cNvSpPr/>
          <p:nvPr/>
        </p:nvSpPr>
        <p:spPr>
          <a:xfrm rot="12515898">
            <a:off x="2660536" y="4071026"/>
            <a:ext cx="1635109" cy="1445713"/>
          </a:xfrm>
          <a:prstGeom prst="arc">
            <a:avLst>
              <a:gd name="adj1" fmla="val 17756293"/>
              <a:gd name="adj2" fmla="val 21474316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rot="750598">
            <a:off x="2405796" y="4540222"/>
            <a:ext cx="2645837" cy="1429511"/>
          </a:xfrm>
          <a:prstGeom prst="arc">
            <a:avLst>
              <a:gd name="adj1" fmla="val 16029208"/>
              <a:gd name="adj2" fmla="val 20934189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rot="18726333">
            <a:off x="3922458" y="1990096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c 101"/>
          <p:cNvSpPr/>
          <p:nvPr/>
        </p:nvSpPr>
        <p:spPr>
          <a:xfrm rot="18726333">
            <a:off x="2237298" y="1997910"/>
            <a:ext cx="568329" cy="609600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c 107"/>
          <p:cNvSpPr/>
          <p:nvPr/>
        </p:nvSpPr>
        <p:spPr>
          <a:xfrm rot="19135375">
            <a:off x="3845476" y="3168308"/>
            <a:ext cx="1986924" cy="2972944"/>
          </a:xfrm>
          <a:prstGeom prst="arc">
            <a:avLst>
              <a:gd name="adj1" fmla="val 16704893"/>
              <a:gd name="adj2" fmla="val 20312227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 rot="1185180">
            <a:off x="3682486" y="4530388"/>
            <a:ext cx="1758432" cy="1297356"/>
          </a:xfrm>
          <a:prstGeom prst="arc">
            <a:avLst>
              <a:gd name="adj1" fmla="val 16029208"/>
              <a:gd name="adj2" fmla="val 20445287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 rot="8269654" flipH="1">
            <a:off x="2464199" y="4372297"/>
            <a:ext cx="1599322" cy="1455568"/>
          </a:xfrm>
          <a:prstGeom prst="arc">
            <a:avLst>
              <a:gd name="adj1" fmla="val 18732902"/>
              <a:gd name="adj2" fmla="val 21474316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Arc 105"/>
          <p:cNvSpPr/>
          <p:nvPr/>
        </p:nvSpPr>
        <p:spPr>
          <a:xfrm rot="20494959">
            <a:off x="399523" y="3839447"/>
            <a:ext cx="3095544" cy="3586498"/>
          </a:xfrm>
          <a:prstGeom prst="arc">
            <a:avLst>
              <a:gd name="adj1" fmla="val 16370655"/>
              <a:gd name="adj2" fmla="val 21401056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1505137" y="4421102"/>
            <a:ext cx="2933073" cy="844131"/>
          </a:xfrm>
          <a:custGeom>
            <a:avLst/>
            <a:gdLst>
              <a:gd name="connsiteX0" fmla="*/ 0 w 3543300"/>
              <a:gd name="connsiteY0" fmla="*/ 0 h 971550"/>
              <a:gd name="connsiteX1" fmla="*/ 3543300 w 3543300"/>
              <a:gd name="connsiteY1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43300" h="971550">
                <a:moveTo>
                  <a:pt x="0" y="0"/>
                </a:moveTo>
                <a:lnTo>
                  <a:pt x="3543300" y="971550"/>
                </a:lnTo>
              </a:path>
            </a:pathLst>
          </a:cu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Arc 116"/>
          <p:cNvSpPr/>
          <p:nvPr/>
        </p:nvSpPr>
        <p:spPr>
          <a:xfrm rot="6761833">
            <a:off x="3399281" y="3483589"/>
            <a:ext cx="2708615" cy="1429511"/>
          </a:xfrm>
          <a:prstGeom prst="arc">
            <a:avLst>
              <a:gd name="adj1" fmla="val 16233686"/>
              <a:gd name="adj2" fmla="val 21015598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2385679" y="3657551"/>
            <a:ext cx="655369" cy="250866"/>
          </a:xfrm>
          <a:custGeom>
            <a:avLst/>
            <a:gdLst>
              <a:gd name="connsiteX0" fmla="*/ 0 w 657225"/>
              <a:gd name="connsiteY0" fmla="*/ 200025 h 200025"/>
              <a:gd name="connsiteX1" fmla="*/ 238125 w 657225"/>
              <a:gd name="connsiteY1" fmla="*/ 66675 h 200025"/>
              <a:gd name="connsiteX2" fmla="*/ 657225 w 657225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200025">
                <a:moveTo>
                  <a:pt x="0" y="200025"/>
                </a:moveTo>
                <a:cubicBezTo>
                  <a:pt x="64294" y="150018"/>
                  <a:pt x="128588" y="100012"/>
                  <a:pt x="238125" y="66675"/>
                </a:cubicBezTo>
                <a:cubicBezTo>
                  <a:pt x="347662" y="33338"/>
                  <a:pt x="502443" y="16669"/>
                  <a:pt x="657225" y="0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3206614" y="3657551"/>
            <a:ext cx="560021" cy="195944"/>
          </a:xfrm>
          <a:custGeom>
            <a:avLst/>
            <a:gdLst>
              <a:gd name="connsiteX0" fmla="*/ 0 w 657225"/>
              <a:gd name="connsiteY0" fmla="*/ 200025 h 200025"/>
              <a:gd name="connsiteX1" fmla="*/ 238125 w 657225"/>
              <a:gd name="connsiteY1" fmla="*/ 66675 h 200025"/>
              <a:gd name="connsiteX2" fmla="*/ 657225 w 657225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200025">
                <a:moveTo>
                  <a:pt x="0" y="200025"/>
                </a:moveTo>
                <a:cubicBezTo>
                  <a:pt x="64294" y="150018"/>
                  <a:pt x="128588" y="100012"/>
                  <a:pt x="238125" y="66675"/>
                </a:cubicBezTo>
                <a:cubicBezTo>
                  <a:pt x="347662" y="33338"/>
                  <a:pt x="502443" y="16669"/>
                  <a:pt x="657225" y="0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3978595" y="3708109"/>
            <a:ext cx="432231" cy="79205"/>
          </a:xfrm>
          <a:custGeom>
            <a:avLst/>
            <a:gdLst>
              <a:gd name="connsiteX0" fmla="*/ 0 w 657225"/>
              <a:gd name="connsiteY0" fmla="*/ 200025 h 200025"/>
              <a:gd name="connsiteX1" fmla="*/ 238125 w 657225"/>
              <a:gd name="connsiteY1" fmla="*/ 66675 h 200025"/>
              <a:gd name="connsiteX2" fmla="*/ 657225 w 657225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200025">
                <a:moveTo>
                  <a:pt x="0" y="200025"/>
                </a:moveTo>
                <a:cubicBezTo>
                  <a:pt x="64294" y="150018"/>
                  <a:pt x="128588" y="100012"/>
                  <a:pt x="238125" y="66675"/>
                </a:cubicBezTo>
                <a:cubicBezTo>
                  <a:pt x="347662" y="33338"/>
                  <a:pt x="502443" y="16669"/>
                  <a:pt x="657225" y="0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1385554" y="3641717"/>
            <a:ext cx="3838575" cy="190500"/>
          </a:xfrm>
          <a:custGeom>
            <a:avLst/>
            <a:gdLst>
              <a:gd name="connsiteX0" fmla="*/ 0 w 3838575"/>
              <a:gd name="connsiteY0" fmla="*/ 165100 h 241300"/>
              <a:gd name="connsiteX1" fmla="*/ 2200275 w 3838575"/>
              <a:gd name="connsiteY1" fmla="*/ 12700 h 241300"/>
              <a:gd name="connsiteX2" fmla="*/ 3838575 w 3838575"/>
              <a:gd name="connsiteY2" fmla="*/ 2413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575" h="241300">
                <a:moveTo>
                  <a:pt x="0" y="165100"/>
                </a:moveTo>
                <a:cubicBezTo>
                  <a:pt x="780256" y="82550"/>
                  <a:pt x="1560513" y="0"/>
                  <a:pt x="2200275" y="12700"/>
                </a:cubicBezTo>
                <a:cubicBezTo>
                  <a:pt x="2840037" y="25400"/>
                  <a:pt x="3339306" y="133350"/>
                  <a:pt x="3838575" y="241300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4919329" y="3820906"/>
            <a:ext cx="279831" cy="45719"/>
          </a:xfrm>
          <a:custGeom>
            <a:avLst/>
            <a:gdLst>
              <a:gd name="connsiteX0" fmla="*/ 0 w 657225"/>
              <a:gd name="connsiteY0" fmla="*/ 200025 h 200025"/>
              <a:gd name="connsiteX1" fmla="*/ 238125 w 657225"/>
              <a:gd name="connsiteY1" fmla="*/ 66675 h 200025"/>
              <a:gd name="connsiteX2" fmla="*/ 657225 w 657225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225" h="200025">
                <a:moveTo>
                  <a:pt x="0" y="200025"/>
                </a:moveTo>
                <a:cubicBezTo>
                  <a:pt x="64294" y="150018"/>
                  <a:pt x="128588" y="100012"/>
                  <a:pt x="238125" y="66675"/>
                </a:cubicBezTo>
                <a:cubicBezTo>
                  <a:pt x="347662" y="33338"/>
                  <a:pt x="502443" y="16669"/>
                  <a:pt x="657225" y="0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c 114"/>
          <p:cNvSpPr/>
          <p:nvPr/>
        </p:nvSpPr>
        <p:spPr>
          <a:xfrm rot="15739182">
            <a:off x="3738321" y="2539150"/>
            <a:ext cx="1618319" cy="1454867"/>
          </a:xfrm>
          <a:prstGeom prst="arc">
            <a:avLst>
              <a:gd name="adj1" fmla="val 16856889"/>
              <a:gd name="adj2" fmla="val 21474316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/>
        </p:nvSpPr>
        <p:spPr>
          <a:xfrm rot="1618143">
            <a:off x="4094432" y="2396158"/>
            <a:ext cx="1618319" cy="1454867"/>
          </a:xfrm>
          <a:prstGeom prst="arc">
            <a:avLst>
              <a:gd name="adj1" fmla="val 17756293"/>
              <a:gd name="adj2" fmla="val 1136801"/>
            </a:avLst>
          </a:prstGeom>
          <a:ln w="19050"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62329" y="4045662"/>
            <a:ext cx="3124200" cy="280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10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598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02" grpId="0" animBg="1"/>
      <p:bldP spid="108" grpId="0" animBg="1"/>
      <p:bldP spid="84" grpId="0" animBg="1"/>
      <p:bldP spid="95" grpId="0" animBg="1"/>
      <p:bldP spid="106" grpId="0" animBg="1"/>
      <p:bldP spid="116" grpId="0" animBg="1"/>
      <p:bldP spid="117" grpId="0" animBg="1"/>
      <p:bldP spid="133" grpId="0" animBg="1"/>
      <p:bldP spid="141" grpId="0" animBg="1"/>
      <p:bldP spid="142" grpId="0" animBg="1"/>
      <p:bldP spid="132" grpId="0" animBg="1"/>
      <p:bldP spid="143" grpId="0" animBg="1"/>
      <p:bldP spid="115" grpId="0" animBg="1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Magnifying-Glass-Bi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635"/>
          <a:stretch/>
        </p:blipFill>
        <p:spPr>
          <a:xfrm>
            <a:off x="473173" y="1665506"/>
            <a:ext cx="3760605" cy="3699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41000" endA="300" endPos="24000" dir="5400000" sy="-100000" algn="bl" rotWithShape="0"/>
          </a:effectLst>
        </p:spPr>
      </p:pic>
      <p:pic>
        <p:nvPicPr>
          <p:cNvPr id="43" name="Picture 42" descr="Golden-Compass-need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906" t="-1398" r="-34971" b="-66467"/>
          <a:stretch>
            <a:fillRect/>
          </a:stretch>
        </p:blipFill>
        <p:spPr>
          <a:xfrm rot="15300000">
            <a:off x="906238" y="2091137"/>
            <a:ext cx="2910421" cy="289754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389938" y="1909924"/>
            <a:ext cx="441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PM Compass Benefits – </a:t>
            </a:r>
            <a:br>
              <a:rPr lang="en-US" sz="2400" b="1" dirty="0" smtClean="0"/>
            </a:br>
            <a:r>
              <a:rPr lang="en-US" sz="2400" b="1" dirty="0" smtClean="0"/>
              <a:t>Your IPM Command Center</a:t>
            </a:r>
          </a:p>
          <a:p>
            <a:pPr marL="230188" lvl="1" indent="-230188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Purpose Built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marL="230188" lvl="1" indent="-230188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Integrated Command Center</a:t>
            </a:r>
          </a:p>
          <a:p>
            <a:pPr marL="1588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Process Automation and Accountability</a:t>
            </a:r>
          </a:p>
          <a:p>
            <a:pPr marL="1588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Delivers Auditable and Accurate Data</a:t>
            </a:r>
          </a:p>
          <a:p>
            <a:pPr marL="1588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Improves Team Collaboration</a:t>
            </a:r>
          </a:p>
          <a:p>
            <a:pPr marL="1588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Reduces Surprises and Delays</a:t>
            </a:r>
          </a:p>
          <a:p>
            <a:pPr marL="1588" indent="-2286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6"/>
                </a:solidFill>
              </a:rPr>
              <a:t>Improves TCO</a:t>
            </a:r>
          </a:p>
          <a:p>
            <a:pPr marL="1588" indent="-228600">
              <a:spcBef>
                <a:spcPts val="6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PM Compass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400" dirty="0"/>
              <a:t>Delivering Integrated Program Management</a:t>
            </a:r>
            <a:endParaRPr lang="en-US" sz="240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526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 Side Corner Rectangle 17"/>
          <p:cNvSpPr/>
          <p:nvPr/>
        </p:nvSpPr>
        <p:spPr>
          <a:xfrm>
            <a:off x="342901" y="1400802"/>
            <a:ext cx="8539800" cy="4392749"/>
          </a:xfrm>
          <a:prstGeom prst="round2SameRect">
            <a:avLst>
              <a:gd name="adj1" fmla="val 4867"/>
              <a:gd name="adj2" fmla="val 0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6000">
                <a:schemeClr val="bg1">
                  <a:lumMod val="95000"/>
                  <a:alpha val="74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61913" algn="l"/>
            <a:endParaRPr lang="en-US" sz="2000" dirty="0" smtClean="0"/>
          </a:p>
        </p:txBody>
      </p:sp>
      <p:sp>
        <p:nvSpPr>
          <p:cNvPr id="213" name="TextBox 212"/>
          <p:cNvSpPr txBox="1"/>
          <p:nvPr/>
        </p:nvSpPr>
        <p:spPr>
          <a:xfrm>
            <a:off x="471631" y="1971634"/>
            <a:ext cx="211328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003E77"/>
                </a:solidFill>
                <a:latin typeface="Arial" pitchFamily="34" charset="0"/>
                <a:cs typeface="Arial" pitchFamily="34" charset="0"/>
              </a:rPr>
              <a:t>PM COMPASS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E7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Clarity Versus Chaos....</a:t>
            </a:r>
            <a:endParaRPr lang="en-US" dirty="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522681" y="3793808"/>
            <a:ext cx="5643563" cy="593725"/>
            <a:chOff x="2508170" y="3824287"/>
            <a:chExt cx="5073210" cy="1003425"/>
          </a:xfrm>
        </p:grpSpPr>
        <p:cxnSp>
          <p:nvCxnSpPr>
            <p:cNvPr id="106" name="Straight Connector 20"/>
            <p:cNvCxnSpPr>
              <a:cxnSpLocks noChangeShapeType="1"/>
            </p:cNvCxnSpPr>
            <p:nvPr/>
          </p:nvCxnSpPr>
          <p:spPr bwMode="auto">
            <a:xfrm>
              <a:off x="2508170" y="3824287"/>
              <a:ext cx="720693" cy="579728"/>
            </a:xfrm>
            <a:prstGeom prst="line">
              <a:avLst/>
            </a:prstGeom>
            <a:noFill/>
            <a:ln w="28575" algn="ctr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07" name="Straight Connector 28"/>
            <p:cNvCxnSpPr>
              <a:cxnSpLocks noChangeShapeType="1"/>
            </p:cNvCxnSpPr>
            <p:nvPr/>
          </p:nvCxnSpPr>
          <p:spPr bwMode="auto">
            <a:xfrm flipV="1">
              <a:off x="3570937" y="3901624"/>
              <a:ext cx="656545" cy="481784"/>
            </a:xfrm>
            <a:prstGeom prst="line">
              <a:avLst/>
            </a:prstGeom>
            <a:noFill/>
            <a:ln w="28575" algn="ctr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08" name="Straight Connector 63"/>
            <p:cNvCxnSpPr>
              <a:cxnSpLocks noChangeShapeType="1"/>
            </p:cNvCxnSpPr>
            <p:nvPr/>
          </p:nvCxnSpPr>
          <p:spPr bwMode="auto">
            <a:xfrm flipV="1">
              <a:off x="4576762" y="3857626"/>
              <a:ext cx="711911" cy="1587"/>
            </a:xfrm>
            <a:prstGeom prst="line">
              <a:avLst/>
            </a:prstGeom>
            <a:noFill/>
            <a:ln w="28575" algn="ctr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12" name="Straight Connector 64"/>
            <p:cNvCxnSpPr>
              <a:cxnSpLocks noChangeShapeType="1"/>
            </p:cNvCxnSpPr>
            <p:nvPr/>
          </p:nvCxnSpPr>
          <p:spPr bwMode="auto">
            <a:xfrm>
              <a:off x="5429028" y="4221003"/>
              <a:ext cx="848703" cy="606709"/>
            </a:xfrm>
            <a:prstGeom prst="line">
              <a:avLst/>
            </a:prstGeom>
            <a:noFill/>
            <a:ln w="28575" algn="ctr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15" name="Straight Connector 65"/>
            <p:cNvCxnSpPr>
              <a:cxnSpLocks noChangeShapeType="1"/>
            </p:cNvCxnSpPr>
            <p:nvPr/>
          </p:nvCxnSpPr>
          <p:spPr bwMode="auto">
            <a:xfrm flipV="1">
              <a:off x="6611099" y="4077212"/>
              <a:ext cx="970281" cy="750496"/>
            </a:xfrm>
            <a:prstGeom prst="line">
              <a:avLst/>
            </a:prstGeom>
            <a:noFill/>
            <a:ln w="28575" algn="ctr">
              <a:solidFill>
                <a:schemeClr val="accent3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524269" y="3473069"/>
            <a:ext cx="5540375" cy="952500"/>
            <a:chOff x="2511344" y="3254836"/>
            <a:chExt cx="4979484" cy="1606682"/>
          </a:xfrm>
        </p:grpSpPr>
        <p:cxnSp>
          <p:nvCxnSpPr>
            <p:cNvPr id="117" name="Straight Connector 21"/>
            <p:cNvCxnSpPr>
              <a:cxnSpLocks noChangeShapeType="1"/>
            </p:cNvCxnSpPr>
            <p:nvPr/>
          </p:nvCxnSpPr>
          <p:spPr bwMode="auto">
            <a:xfrm flipV="1">
              <a:off x="2511344" y="3254836"/>
              <a:ext cx="719001" cy="536116"/>
            </a:xfrm>
            <a:prstGeom prst="line">
              <a:avLst/>
            </a:prstGeom>
            <a:noFill/>
            <a:ln w="28575" algn="ctr">
              <a:solidFill>
                <a:srgbClr val="F2AF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18" name="Straight Connector 23"/>
            <p:cNvCxnSpPr>
              <a:cxnSpLocks noChangeShapeType="1"/>
            </p:cNvCxnSpPr>
            <p:nvPr/>
          </p:nvCxnSpPr>
          <p:spPr bwMode="auto">
            <a:xfrm>
              <a:off x="3514986" y="3254836"/>
              <a:ext cx="731382" cy="613936"/>
            </a:xfrm>
            <a:prstGeom prst="line">
              <a:avLst/>
            </a:prstGeom>
            <a:noFill/>
            <a:ln w="28575" algn="ctr">
              <a:solidFill>
                <a:srgbClr val="F2AF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19" name="Straight Connector 24"/>
            <p:cNvCxnSpPr>
              <a:cxnSpLocks noChangeShapeType="1"/>
            </p:cNvCxnSpPr>
            <p:nvPr/>
          </p:nvCxnSpPr>
          <p:spPr bwMode="auto">
            <a:xfrm flipV="1">
              <a:off x="4576762" y="3857624"/>
              <a:ext cx="744271" cy="1587"/>
            </a:xfrm>
            <a:prstGeom prst="line">
              <a:avLst/>
            </a:prstGeom>
            <a:noFill/>
            <a:ln w="28575" algn="ctr">
              <a:solidFill>
                <a:srgbClr val="F2AF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20" name="Straight Connector 26"/>
            <p:cNvCxnSpPr>
              <a:cxnSpLocks noChangeShapeType="1"/>
            </p:cNvCxnSpPr>
            <p:nvPr/>
          </p:nvCxnSpPr>
          <p:spPr bwMode="auto">
            <a:xfrm>
              <a:off x="5423544" y="4182270"/>
              <a:ext cx="870692" cy="666186"/>
            </a:xfrm>
            <a:prstGeom prst="line">
              <a:avLst/>
            </a:prstGeom>
            <a:noFill/>
            <a:ln w="28575" algn="ctr">
              <a:solidFill>
                <a:srgbClr val="F2AF00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21" name="Straight Connector 29"/>
            <p:cNvCxnSpPr>
              <a:cxnSpLocks noChangeShapeType="1"/>
            </p:cNvCxnSpPr>
            <p:nvPr/>
          </p:nvCxnSpPr>
          <p:spPr bwMode="auto">
            <a:xfrm flipV="1">
              <a:off x="6595134" y="4144047"/>
              <a:ext cx="895694" cy="717471"/>
            </a:xfrm>
            <a:prstGeom prst="line">
              <a:avLst/>
            </a:prstGeom>
            <a:noFill/>
            <a:ln w="28575" algn="ctr">
              <a:solidFill>
                <a:srgbClr val="F2AF00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482744" y="4715994"/>
            <a:ext cx="1508125" cy="13167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482744" y="3266824"/>
            <a:ext cx="1508125" cy="13096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Rectangle 3"/>
          <p:cNvSpPr>
            <a:spLocks noChangeArrowheads="1"/>
          </p:cNvSpPr>
          <p:nvPr/>
        </p:nvSpPr>
        <p:spPr bwMode="auto">
          <a:xfrm>
            <a:off x="482744" y="2389761"/>
            <a:ext cx="1508125" cy="7826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5" name="TextBox 42"/>
          <p:cNvSpPr txBox="1">
            <a:spLocks noChangeArrowheads="1"/>
          </p:cNvSpPr>
          <p:nvPr/>
        </p:nvSpPr>
        <p:spPr bwMode="auto">
          <a:xfrm>
            <a:off x="471631" y="3301619"/>
            <a:ext cx="1519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Business Process Management</a:t>
            </a:r>
          </a:p>
        </p:txBody>
      </p:sp>
      <p:sp>
        <p:nvSpPr>
          <p:cNvPr id="126" name="TextBox 42"/>
          <p:cNvSpPr txBox="1">
            <a:spLocks noChangeArrowheads="1"/>
          </p:cNvSpPr>
          <p:nvPr/>
        </p:nvSpPr>
        <p:spPr bwMode="auto">
          <a:xfrm>
            <a:off x="471631" y="2398460"/>
            <a:ext cx="1395413" cy="7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Program Visibility and Control</a:t>
            </a: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510377" y="3215005"/>
            <a:ext cx="8198603" cy="1588"/>
          </a:xfrm>
          <a:prstGeom prst="line">
            <a:avLst/>
          </a:prstGeom>
          <a:solidFill>
            <a:srgbClr val="486F2B"/>
          </a:solidFill>
          <a:ln w="31750" cap="flat" cmpd="sng" algn="ctr">
            <a:gradFill flip="none" rotWithShape="1">
              <a:gsLst>
                <a:gs pos="0">
                  <a:schemeClr val="tx1">
                    <a:alpha val="0"/>
                  </a:schemeClr>
                </a:gs>
                <a:gs pos="28000">
                  <a:schemeClr val="tx1"/>
                </a:gs>
                <a:gs pos="7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10377" y="4653346"/>
            <a:ext cx="8198603" cy="1588"/>
          </a:xfrm>
          <a:prstGeom prst="line">
            <a:avLst/>
          </a:prstGeom>
          <a:solidFill>
            <a:srgbClr val="486F2B"/>
          </a:solidFill>
          <a:ln w="31750" cap="flat" cmpd="sng" algn="ctr">
            <a:gradFill flip="none" rotWithShape="1">
              <a:gsLst>
                <a:gs pos="0">
                  <a:schemeClr val="tx1">
                    <a:alpha val="0"/>
                  </a:schemeClr>
                </a:gs>
                <a:gs pos="28000">
                  <a:schemeClr val="tx1"/>
                </a:gs>
                <a:gs pos="7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522681" y="3481768"/>
            <a:ext cx="5543550" cy="944562"/>
            <a:chOff x="2508170" y="924835"/>
            <a:chExt cx="4982658" cy="1593621"/>
          </a:xfrm>
        </p:grpSpPr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 flipV="1">
              <a:off x="2511344" y="924835"/>
              <a:ext cx="717519" cy="536115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2" name="Straight Connector 131"/>
            <p:cNvCxnSpPr>
              <a:cxnSpLocks noChangeShapeType="1"/>
            </p:cNvCxnSpPr>
            <p:nvPr/>
          </p:nvCxnSpPr>
          <p:spPr bwMode="auto">
            <a:xfrm>
              <a:off x="3534402" y="924835"/>
              <a:ext cx="682623" cy="600873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3" name="Straight Connector 132"/>
            <p:cNvCxnSpPr>
              <a:cxnSpLocks noChangeShapeType="1"/>
            </p:cNvCxnSpPr>
            <p:nvPr/>
          </p:nvCxnSpPr>
          <p:spPr bwMode="auto">
            <a:xfrm flipV="1">
              <a:off x="4576763" y="1527624"/>
              <a:ext cx="474662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4" name="Straight Connector 84"/>
            <p:cNvCxnSpPr>
              <a:cxnSpLocks noChangeShapeType="1"/>
            </p:cNvCxnSpPr>
            <p:nvPr/>
          </p:nvCxnSpPr>
          <p:spPr bwMode="auto">
            <a:xfrm>
              <a:off x="5374577" y="1864343"/>
              <a:ext cx="903155" cy="633395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5" name="Straight Connector 85"/>
            <p:cNvCxnSpPr>
              <a:cxnSpLocks noChangeShapeType="1"/>
            </p:cNvCxnSpPr>
            <p:nvPr/>
          </p:nvCxnSpPr>
          <p:spPr bwMode="auto">
            <a:xfrm flipV="1">
              <a:off x="6593653" y="1814046"/>
              <a:ext cx="897175" cy="704410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6" name="Straight Connector 87"/>
            <p:cNvCxnSpPr>
              <a:cxnSpLocks noChangeShapeType="1"/>
            </p:cNvCxnSpPr>
            <p:nvPr/>
          </p:nvCxnSpPr>
          <p:spPr bwMode="auto">
            <a:xfrm flipV="1">
              <a:off x="5672142" y="1496703"/>
              <a:ext cx="1545826" cy="13460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7" name="Straight Connector 88"/>
            <p:cNvCxnSpPr>
              <a:cxnSpLocks noChangeShapeType="1"/>
            </p:cNvCxnSpPr>
            <p:nvPr/>
          </p:nvCxnSpPr>
          <p:spPr bwMode="auto">
            <a:xfrm>
              <a:off x="2508170" y="1533447"/>
              <a:ext cx="694188" cy="520610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8" name="Straight Connector 89"/>
            <p:cNvCxnSpPr>
              <a:cxnSpLocks noChangeShapeType="1"/>
            </p:cNvCxnSpPr>
            <p:nvPr/>
          </p:nvCxnSpPr>
          <p:spPr bwMode="auto">
            <a:xfrm flipV="1">
              <a:off x="3535725" y="1533117"/>
              <a:ext cx="691757" cy="481754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9" name="Straight Connector 90"/>
            <p:cNvCxnSpPr>
              <a:cxnSpLocks noChangeShapeType="1"/>
            </p:cNvCxnSpPr>
            <p:nvPr/>
          </p:nvCxnSpPr>
          <p:spPr bwMode="auto">
            <a:xfrm flipV="1">
              <a:off x="4576763" y="1527600"/>
              <a:ext cx="474662" cy="1588"/>
            </a:xfrm>
            <a:prstGeom prst="line">
              <a:avLst/>
            </a:prstGeom>
            <a:noFill/>
            <a:ln w="28575" algn="ctr">
              <a:solidFill>
                <a:schemeClr val="accent4"/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2522681" y="3802508"/>
            <a:ext cx="5375275" cy="342900"/>
            <a:chOff x="2508169" y="3824265"/>
            <a:chExt cx="4638514" cy="580268"/>
          </a:xfrm>
        </p:grpSpPr>
        <p:cxnSp>
          <p:nvCxnSpPr>
            <p:cNvPr id="141" name="Straight Connector 27"/>
            <p:cNvCxnSpPr>
              <a:cxnSpLocks noChangeShapeType="1"/>
            </p:cNvCxnSpPr>
            <p:nvPr/>
          </p:nvCxnSpPr>
          <p:spPr bwMode="auto">
            <a:xfrm flipV="1">
              <a:off x="5438099" y="3826705"/>
              <a:ext cx="1708584" cy="13460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2" name="Straight Connector 74"/>
            <p:cNvCxnSpPr>
              <a:cxnSpLocks noChangeShapeType="1"/>
            </p:cNvCxnSpPr>
            <p:nvPr/>
          </p:nvCxnSpPr>
          <p:spPr bwMode="auto">
            <a:xfrm>
              <a:off x="2508169" y="3824265"/>
              <a:ext cx="691867" cy="580268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3" name="Straight Connector 75"/>
            <p:cNvCxnSpPr>
              <a:cxnSpLocks noChangeShapeType="1"/>
            </p:cNvCxnSpPr>
            <p:nvPr/>
          </p:nvCxnSpPr>
          <p:spPr bwMode="auto">
            <a:xfrm flipV="1">
              <a:off x="3479980" y="3901671"/>
              <a:ext cx="678731" cy="502853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  <p:cxnSp>
          <p:nvCxnSpPr>
            <p:cNvPr id="144" name="Straight Connector 76"/>
            <p:cNvCxnSpPr>
              <a:cxnSpLocks noChangeShapeType="1"/>
            </p:cNvCxnSpPr>
            <p:nvPr/>
          </p:nvCxnSpPr>
          <p:spPr bwMode="auto">
            <a:xfrm flipV="1">
              <a:off x="4469773" y="3857602"/>
              <a:ext cx="714500" cy="1589"/>
            </a:xfrm>
            <a:prstGeom prst="line">
              <a:avLst/>
            </a:prstGeom>
            <a:noFill/>
            <a:ln w="28575" algn="ctr">
              <a:solidFill>
                <a:schemeClr val="accent2">
                  <a:lumMod val="75000"/>
                </a:schemeClr>
              </a:solidFill>
              <a:prstDash val="sysDash"/>
              <a:round/>
              <a:headEnd/>
              <a:tailEnd/>
            </a:ln>
          </p:spPr>
        </p:cxnSp>
      </p:grpSp>
      <p:grpSp>
        <p:nvGrpSpPr>
          <p:cNvPr id="6" name="Freeform 45"/>
          <p:cNvGrpSpPr>
            <a:grpSpLocks/>
          </p:cNvGrpSpPr>
          <p:nvPr/>
        </p:nvGrpSpPr>
        <p:grpSpPr bwMode="auto">
          <a:xfrm>
            <a:off x="2081356" y="2299274"/>
            <a:ext cx="6503988" cy="877887"/>
            <a:chOff x="1302" y="1075"/>
            <a:chExt cx="4097" cy="553"/>
          </a:xfrm>
        </p:grpSpPr>
        <p:pic>
          <p:nvPicPr>
            <p:cNvPr id="146" name="Freeform 4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2" y="1075"/>
              <a:ext cx="4097" cy="553"/>
            </a:xfrm>
            <a:prstGeom prst="rect">
              <a:avLst/>
            </a:prstGeom>
            <a:noFill/>
          </p:spPr>
        </p:pic>
        <p:sp>
          <p:nvSpPr>
            <p:cNvPr id="147" name="Text Box 139"/>
            <p:cNvSpPr txBox="1">
              <a:spLocks noChangeArrowheads="1"/>
            </p:cNvSpPr>
            <p:nvPr/>
          </p:nvSpPr>
          <p:spPr bwMode="auto">
            <a:xfrm>
              <a:off x="1314" y="1088"/>
              <a:ext cx="4079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8" name="Picture 39" descr="E:\Docs\Documents\WORK\Current jobs\Software AG2\Job Ref 694 - Corporate Presentation Refresh\developed\dia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8556" y="2316736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481" y="2356424"/>
            <a:ext cx="7508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40" descr="E:\Docs\Documents\WORK\Current jobs\Software AG2\Job Ref 694 - Corporate Presentation Refresh\developed\dial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931" y="2316736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856" y="2356424"/>
            <a:ext cx="7508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16" descr="server_256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007" y="3551113"/>
            <a:ext cx="567185" cy="5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13" descr="connect_256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841" y="3573475"/>
            <a:ext cx="521893" cy="521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Picture 15" descr="M:\MARCOM\Design Team Files\PPT Presentations\Project Lifecycle - NEW\Graphics\Icons\customers_256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859" y="3880521"/>
            <a:ext cx="574503" cy="574503"/>
          </a:xfrm>
          <a:prstGeom prst="rect">
            <a:avLst/>
          </a:prstGeom>
          <a:noFill/>
        </p:spPr>
      </p:pic>
      <p:pic>
        <p:nvPicPr>
          <p:cNvPr id="167" name="Picture 24" descr="M:\MARCOM\Design Team Files\PPT Presentations\Project Lifecycle - NEW\Graphics\Icons\group_data_256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0" y="3266735"/>
            <a:ext cx="527173" cy="5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7"/>
          <p:cNvGrpSpPr/>
          <p:nvPr/>
        </p:nvGrpSpPr>
        <p:grpSpPr>
          <a:xfrm>
            <a:off x="7872451" y="3629545"/>
            <a:ext cx="483569" cy="409752"/>
            <a:chOff x="5257800" y="1565742"/>
            <a:chExt cx="2083133" cy="1765141"/>
          </a:xfrm>
        </p:grpSpPr>
        <p:pic>
          <p:nvPicPr>
            <p:cNvPr id="169" name="Picture 8" descr="database_256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133" y="1565742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0" name="Picture 8" descr="database_256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6002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8" descr="database_256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7656" y="1883083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1"/>
          <p:cNvGrpSpPr/>
          <p:nvPr/>
        </p:nvGrpSpPr>
        <p:grpSpPr>
          <a:xfrm>
            <a:off x="6599157" y="3458879"/>
            <a:ext cx="577106" cy="577106"/>
            <a:chOff x="3776567" y="565030"/>
            <a:chExt cx="1447800" cy="1447800"/>
          </a:xfrm>
        </p:grpSpPr>
        <p:pic>
          <p:nvPicPr>
            <p:cNvPr id="173" name="Picture 4" descr="M:\MARCOM\Design Team Files\Design Files\Icons Library\SuperVista Icons Collection\SV - General\png\NORMAL\256\monitor_256.pn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567" y="56503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" name="Picture 173" descr="woman_blond-128-01.png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419" t="11808" r="18772"/>
            <a:stretch/>
          </p:blipFill>
          <p:spPr>
            <a:xfrm>
              <a:off x="4088162" y="705159"/>
              <a:ext cx="1035088" cy="1307671"/>
            </a:xfrm>
            <a:prstGeom prst="rect">
              <a:avLst/>
            </a:prstGeom>
          </p:spPr>
        </p:pic>
      </p:grpSp>
      <p:pic>
        <p:nvPicPr>
          <p:cNvPr id="175" name="Picture 174" descr="gears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650" y="3431292"/>
            <a:ext cx="814402" cy="806259"/>
          </a:xfrm>
          <a:prstGeom prst="rect">
            <a:avLst/>
          </a:prstGeom>
        </p:spPr>
      </p:pic>
      <p:grpSp>
        <p:nvGrpSpPr>
          <p:cNvPr id="10" name="Group 175"/>
          <p:cNvGrpSpPr/>
          <p:nvPr/>
        </p:nvGrpSpPr>
        <p:grpSpPr>
          <a:xfrm>
            <a:off x="6637554" y="4065306"/>
            <a:ext cx="500313" cy="556304"/>
            <a:chOff x="8433425" y="1680621"/>
            <a:chExt cx="500313" cy="556304"/>
          </a:xfrm>
        </p:grpSpPr>
        <p:pic>
          <p:nvPicPr>
            <p:cNvPr id="177" name="Picture 16" descr="server_256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425" y="1680621"/>
              <a:ext cx="500313" cy="49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8" name="Picture 8" descr="database_256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5296" y="1913945"/>
              <a:ext cx="322980" cy="32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9" name="TextBox 43"/>
          <p:cNvSpPr txBox="1">
            <a:spLocks noChangeArrowheads="1"/>
          </p:cNvSpPr>
          <p:nvPr/>
        </p:nvSpPr>
        <p:spPr bwMode="auto">
          <a:xfrm>
            <a:off x="471631" y="4762679"/>
            <a:ext cx="1416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Systems</a:t>
            </a:r>
          </a:p>
        </p:txBody>
      </p:sp>
      <p:pic>
        <p:nvPicPr>
          <p:cNvPr id="180" name="Picture 179" descr="pie_chart_256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199" y="2223061"/>
            <a:ext cx="901699" cy="9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3" descr="M:\MARCOM\Design Team Files\PPT Presentations\Project Lifecycle - NEW\Graphics\Icons\area_chart_256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963" y="2138393"/>
            <a:ext cx="948267" cy="948267"/>
          </a:xfrm>
          <a:prstGeom prst="rect">
            <a:avLst/>
          </a:prstGeom>
          <a:noFill/>
        </p:spPr>
      </p:pic>
      <p:pic>
        <p:nvPicPr>
          <p:cNvPr id="186" name="Picture 4" descr="M:\MARCOM\Design Team Files\Design Files\Icons Library\SuperVista Icons Collection\SV - Business\png\NORMAL\256\column_chart_256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865" y="2138393"/>
            <a:ext cx="950975" cy="950975"/>
          </a:xfrm>
          <a:prstGeom prst="rect">
            <a:avLst/>
          </a:prstGeom>
          <a:noFill/>
        </p:spPr>
      </p:pic>
      <p:grpSp>
        <p:nvGrpSpPr>
          <p:cNvPr id="11" name="Group 19"/>
          <p:cNvGrpSpPr/>
          <p:nvPr/>
        </p:nvGrpSpPr>
        <p:grpSpPr>
          <a:xfrm>
            <a:off x="1887268" y="4710612"/>
            <a:ext cx="6705837" cy="1359134"/>
            <a:chOff x="1872837" y="4710612"/>
            <a:chExt cx="6705837" cy="1359134"/>
          </a:xfrm>
        </p:grpSpPr>
        <p:sp>
          <p:nvSpPr>
            <p:cNvPr id="187" name="TextBox 186"/>
            <p:cNvSpPr txBox="1"/>
            <p:nvPr/>
          </p:nvSpPr>
          <p:spPr>
            <a:xfrm>
              <a:off x="7618763" y="5808136"/>
              <a:ext cx="959911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Active Risk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27055" y="5808136"/>
              <a:ext cx="1105633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Cobra &amp; MPM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303124" y="5808136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Open Plan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186539" y="5808136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Costpoint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872837" y="5795178"/>
              <a:ext cx="1418678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Project Mgmt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198055" y="5808136"/>
              <a:ext cx="1410893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 &amp; Expense</a:t>
              </a:r>
            </a:p>
          </p:txBody>
        </p:sp>
        <p:pic>
          <p:nvPicPr>
            <p:cNvPr id="193" name="Picture 192" descr="sign_dollar_zoom_256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8419" y="5089547"/>
              <a:ext cx="676656" cy="67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Picture 195" descr="M:\MARCOM\Design Team Files\PPT Presentations\Project Lifecycle - NEW\Graphics\Icons\calendar_month_256.png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817" y="5004891"/>
              <a:ext cx="864743" cy="864744"/>
            </a:xfrm>
            <a:prstGeom prst="rect">
              <a:avLst/>
            </a:prstGeom>
            <a:noFill/>
          </p:spPr>
        </p:pic>
        <p:pic>
          <p:nvPicPr>
            <p:cNvPr id="197" name="Picture 196" descr="alliance_refresh.pn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9317" y="5025351"/>
              <a:ext cx="1142513" cy="934629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028" y="4974785"/>
              <a:ext cx="983228" cy="959961"/>
            </a:xfrm>
            <a:prstGeom prst="rect">
              <a:avLst/>
            </a:prstGeom>
          </p:spPr>
        </p:pic>
        <p:pic>
          <p:nvPicPr>
            <p:cNvPr id="199" name="Picture 51" descr="M:\MARCOM\Design Team Files\PPT Presentations\Project Lifecycle - NEW\Graphics\Icons\time_frame_256.png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016" y="4982581"/>
              <a:ext cx="810970" cy="810970"/>
            </a:xfrm>
            <a:prstGeom prst="rect">
              <a:avLst/>
            </a:prstGeom>
            <a:noFill/>
          </p:spPr>
        </p:pic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2673" y="5096401"/>
              <a:ext cx="605649" cy="585200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7722434" y="4710612"/>
              <a:ext cx="739917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643684" y="4710612"/>
              <a:ext cx="739917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Cost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303124" y="471061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Schedule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186539" y="471061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ERP</a:t>
              </a: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093136" y="471061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MRP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5433437" y="4710612"/>
              <a:ext cx="940129" cy="2616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</a:t>
              </a:r>
            </a:p>
          </p:txBody>
        </p:sp>
      </p:grpSp>
      <p:sp>
        <p:nvSpPr>
          <p:cNvPr id="87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8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036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00"/>
                            </p:stCondLst>
                            <p:childTnLst>
                              <p:par>
                                <p:cTn id="1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440000">
                                      <p:cBhvr>
                                        <p:cTn id="153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8160000">
                                      <p:cBhvr>
                                        <p:cTn id="155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6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1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3" grpId="0"/>
      <p:bldP spid="122" grpId="0" animBg="1"/>
      <p:bldP spid="123" grpId="0" animBg="1"/>
      <p:bldP spid="124" grpId="0" animBg="1"/>
      <p:bldP spid="125" grpId="0"/>
      <p:bldP spid="126" grpId="0"/>
      <p:bldP spid="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Reports and Review on Demand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684421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61913" algn="l"/>
            <a:endParaRPr lang="en-US" sz="2000" dirty="0" smtClean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2971" y="466344"/>
            <a:ext cx="7915655" cy="6208776"/>
            <a:chOff x="1326442" y="1574531"/>
            <a:chExt cx="6492203" cy="5092268"/>
          </a:xfrm>
        </p:grpSpPr>
        <p:pic>
          <p:nvPicPr>
            <p:cNvPr id="9" name="Picture 8" descr="monito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442" y="1574531"/>
              <a:ext cx="6492203" cy="5092268"/>
            </a:xfrm>
            <a:prstGeom prst="rect">
              <a:avLst/>
            </a:prstGeom>
          </p:spPr>
        </p:pic>
        <p:grpSp>
          <p:nvGrpSpPr>
            <p:cNvPr id="4" name="Group 16"/>
            <p:cNvGrpSpPr>
              <a:grpSpLocks noChangeAspect="1"/>
            </p:cNvGrpSpPr>
            <p:nvPr/>
          </p:nvGrpSpPr>
          <p:grpSpPr>
            <a:xfrm>
              <a:off x="2230337" y="1892337"/>
              <a:ext cx="4646540" cy="3062159"/>
              <a:chOff x="-12700" y="-12700"/>
              <a:chExt cx="9144000" cy="6026070"/>
            </a:xfrm>
          </p:grpSpPr>
          <p:pic>
            <p:nvPicPr>
              <p:cNvPr id="18" name="Picture 17" descr="PPT3E4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2700" y="-12700"/>
                <a:ext cx="9144000" cy="6026070"/>
              </a:xfrm>
              <a:prstGeom prst="rect">
                <a:avLst/>
              </a:prstGeom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800600" y="4648200"/>
                <a:ext cx="4114800" cy="128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172200" y="4572000"/>
                <a:ext cx="1485900" cy="30480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monitor_shadow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403" y="1834276"/>
              <a:ext cx="6019724" cy="3136733"/>
            </a:xfrm>
            <a:prstGeom prst="rect">
              <a:avLst/>
            </a:prstGeom>
          </p:spPr>
        </p:pic>
      </p:grpSp>
      <p:grpSp>
        <p:nvGrpSpPr>
          <p:cNvPr id="5" name="Group 25"/>
          <p:cNvGrpSpPr/>
          <p:nvPr/>
        </p:nvGrpSpPr>
        <p:grpSpPr>
          <a:xfrm>
            <a:off x="3493591" y="3494643"/>
            <a:ext cx="949726" cy="471404"/>
            <a:chOff x="2676601" y="3289175"/>
            <a:chExt cx="949726" cy="471404"/>
          </a:xfrm>
        </p:grpSpPr>
        <p:sp>
          <p:nvSpPr>
            <p:cNvPr id="27" name="Rectangular Callout 26"/>
            <p:cNvSpPr/>
            <p:nvPr/>
          </p:nvSpPr>
          <p:spPr>
            <a:xfrm rot="5400000">
              <a:off x="2915762" y="3050014"/>
              <a:ext cx="471404" cy="949726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9091" y="3351962"/>
              <a:ext cx="909218" cy="3439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From </a:t>
              </a:r>
              <a:r>
                <a:rPr lang="en-US" sz="900" dirty="0" smtClean="0">
                  <a:solidFill>
                    <a:schemeClr val="accent6">
                      <a:lumMod val="50000"/>
                    </a:schemeClr>
                  </a:solidFill>
                </a:rPr>
                <a:t>Costpoint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6671371" y="3236989"/>
            <a:ext cx="949726" cy="471404"/>
            <a:chOff x="2676601" y="3289175"/>
            <a:chExt cx="949726" cy="471404"/>
          </a:xfrm>
        </p:grpSpPr>
        <p:sp>
          <p:nvSpPr>
            <p:cNvPr id="30" name="Rectangular Callout 29"/>
            <p:cNvSpPr/>
            <p:nvPr/>
          </p:nvSpPr>
          <p:spPr>
            <a:xfrm rot="5400000">
              <a:off x="2915762" y="3050014"/>
              <a:ext cx="471404" cy="949726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9091" y="3351962"/>
              <a:ext cx="909218" cy="3439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From</a:t>
              </a:r>
              <a:b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 Risk Tool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2798796" y="1119289"/>
            <a:ext cx="949726" cy="471404"/>
            <a:chOff x="2676601" y="3289175"/>
            <a:chExt cx="949726" cy="471404"/>
          </a:xfrm>
        </p:grpSpPr>
        <p:sp>
          <p:nvSpPr>
            <p:cNvPr id="33" name="Rectangular Callout 32"/>
            <p:cNvSpPr/>
            <p:nvPr/>
          </p:nvSpPr>
          <p:spPr>
            <a:xfrm rot="5400000">
              <a:off x="2915762" y="3050014"/>
              <a:ext cx="471404" cy="949726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89091" y="3351962"/>
              <a:ext cx="909218" cy="3439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From</a:t>
              </a:r>
              <a:b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 PM Compass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5866714" y="1263181"/>
            <a:ext cx="949726" cy="471404"/>
            <a:chOff x="2676601" y="3289175"/>
            <a:chExt cx="949726" cy="471404"/>
          </a:xfrm>
        </p:grpSpPr>
        <p:sp>
          <p:nvSpPr>
            <p:cNvPr id="36" name="Rectangular Callout 35"/>
            <p:cNvSpPr/>
            <p:nvPr/>
          </p:nvSpPr>
          <p:spPr>
            <a:xfrm rot="5400000">
              <a:off x="2915762" y="3050014"/>
              <a:ext cx="471404" cy="949726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89091" y="3351962"/>
              <a:ext cx="909218" cy="3439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From</a:t>
              </a:r>
              <a:b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900" dirty="0" smtClean="0">
                  <a:solidFill>
                    <a:schemeClr val="accent6">
                      <a:lumMod val="50000"/>
                    </a:schemeClr>
                  </a:solidFill>
                </a:rPr>
                <a:t>wInsight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3301237" y="2518072"/>
            <a:ext cx="949726" cy="471404"/>
            <a:chOff x="2676601" y="3289175"/>
            <a:chExt cx="949726" cy="471404"/>
          </a:xfrm>
        </p:grpSpPr>
        <p:sp>
          <p:nvSpPr>
            <p:cNvPr id="39" name="Rectangular Callout 38"/>
            <p:cNvSpPr/>
            <p:nvPr/>
          </p:nvSpPr>
          <p:spPr>
            <a:xfrm rot="5400000">
              <a:off x="2915762" y="3050014"/>
              <a:ext cx="471404" cy="949726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89091" y="3351962"/>
              <a:ext cx="909218" cy="34394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From Cobra or MPM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852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3687" y="163606"/>
            <a:ext cx="7267413" cy="914400"/>
          </a:xfrm>
        </p:spPr>
        <p:txBody>
          <a:bodyPr/>
          <a:lstStyle/>
          <a:p>
            <a:r>
              <a:rPr lang="en-US"/>
              <a:t>Screenshot 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1684421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61913" algn="l"/>
            <a:endParaRPr lang="en-US" sz="2000" dirty="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>
          <a:xfrm>
            <a:off x="682971" y="469930"/>
            <a:ext cx="7915655" cy="6208776"/>
            <a:chOff x="1326442" y="1574531"/>
            <a:chExt cx="6492203" cy="5092268"/>
          </a:xfrm>
        </p:grpSpPr>
        <p:pic>
          <p:nvPicPr>
            <p:cNvPr id="9" name="Picture 8" descr="monito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442" y="1574531"/>
              <a:ext cx="6492203" cy="5092268"/>
            </a:xfrm>
            <a:prstGeom prst="rect">
              <a:avLst/>
            </a:prstGeom>
          </p:spPr>
        </p:pic>
        <p:pic>
          <p:nvPicPr>
            <p:cNvPr id="19" name="Picture 4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337" y="1905165"/>
              <a:ext cx="4622101" cy="306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monitor_shad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403" y="1834276"/>
              <a:ext cx="6019724" cy="3136733"/>
            </a:xfrm>
            <a:prstGeom prst="rect">
              <a:avLst/>
            </a:prstGeom>
          </p:spPr>
        </p:pic>
      </p:grpSp>
      <p:grpSp>
        <p:nvGrpSpPr>
          <p:cNvPr id="4" name="Group 44"/>
          <p:cNvGrpSpPr/>
          <p:nvPr/>
        </p:nvGrpSpPr>
        <p:grpSpPr>
          <a:xfrm>
            <a:off x="2865722" y="1187523"/>
            <a:ext cx="1272995" cy="476264"/>
            <a:chOff x="9459205" y="3363859"/>
            <a:chExt cx="1276047" cy="639906"/>
          </a:xfrm>
        </p:grpSpPr>
        <p:sp>
          <p:nvSpPr>
            <p:cNvPr id="38" name="Rectangular Callout 37"/>
            <p:cNvSpPr/>
            <p:nvPr/>
          </p:nvSpPr>
          <p:spPr>
            <a:xfrm rot="5400000">
              <a:off x="9779862" y="3043202"/>
              <a:ext cx="634733" cy="1276047"/>
            </a:xfrm>
            <a:prstGeom prst="wedgeRectCallout">
              <a:avLst>
                <a:gd name="adj1" fmla="val 79739"/>
                <a:gd name="adj2" fmla="val 4353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93678" y="3374170"/>
              <a:ext cx="1221621" cy="62959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Alerts can be emailed or appear in a special window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2321001" y="2855881"/>
            <a:ext cx="949726" cy="471404"/>
            <a:chOff x="2676601" y="3289175"/>
            <a:chExt cx="949726" cy="471404"/>
          </a:xfrm>
        </p:grpSpPr>
        <p:sp>
          <p:nvSpPr>
            <p:cNvPr id="36" name="Rectangular Callout 35"/>
            <p:cNvSpPr/>
            <p:nvPr/>
          </p:nvSpPr>
          <p:spPr>
            <a:xfrm rot="5400000">
              <a:off x="2915762" y="3050014"/>
              <a:ext cx="471404" cy="949726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89091" y="3420237"/>
              <a:ext cx="909218" cy="21929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The Project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4333952" y="2447054"/>
            <a:ext cx="1129666" cy="472810"/>
            <a:chOff x="2671811" y="3287769"/>
            <a:chExt cx="1129666" cy="472810"/>
          </a:xfrm>
        </p:grpSpPr>
        <p:sp>
          <p:nvSpPr>
            <p:cNvPr id="27" name="Rectangular Callout 26"/>
            <p:cNvSpPr/>
            <p:nvPr/>
          </p:nvSpPr>
          <p:spPr>
            <a:xfrm rot="5400000">
              <a:off x="3003337" y="2962438"/>
              <a:ext cx="471404" cy="1124877"/>
            </a:xfrm>
            <a:prstGeom prst="wedgeRectCallout">
              <a:avLst>
                <a:gd name="adj1" fmla="val 91966"/>
                <a:gd name="adj2" fmla="val 47793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71811" y="3287769"/>
              <a:ext cx="1087038" cy="46859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The area affected and responsible individual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4282317" y="3810278"/>
            <a:ext cx="949726" cy="471404"/>
            <a:chOff x="4637917" y="4209705"/>
            <a:chExt cx="949726" cy="471404"/>
          </a:xfrm>
        </p:grpSpPr>
        <p:sp>
          <p:nvSpPr>
            <p:cNvPr id="30" name="Rectangular Callout 29"/>
            <p:cNvSpPr/>
            <p:nvPr/>
          </p:nvSpPr>
          <p:spPr>
            <a:xfrm rot="5400000">
              <a:off x="4877078" y="3970544"/>
              <a:ext cx="471404" cy="949726"/>
            </a:xfrm>
            <a:prstGeom prst="wedgeRectCallout">
              <a:avLst>
                <a:gd name="adj1" fmla="val -93074"/>
                <a:gd name="adj2" fmla="val -41362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eaLnBrk="0" hangingPunct="0"/>
              <a:endParaRPr lang="en-US" sz="9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59047" y="4327936"/>
              <a:ext cx="909218" cy="21929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</a:rPr>
                <a:t>The Problem</a:t>
              </a:r>
              <a:endParaRPr kumimoji="0" lang="en-US" sz="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84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Confident Decision-making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684421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61913" algn="l"/>
            <a:endParaRPr lang="en-US" sz="2000" dirty="0" smtClean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2971" y="466344"/>
            <a:ext cx="7915655" cy="6208776"/>
            <a:chOff x="1326442" y="1574531"/>
            <a:chExt cx="6492203" cy="5092268"/>
          </a:xfrm>
        </p:grpSpPr>
        <p:pic>
          <p:nvPicPr>
            <p:cNvPr id="9" name="Picture 8" descr="monitor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442" y="1574531"/>
              <a:ext cx="6492203" cy="5092268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289" y="1892337"/>
              <a:ext cx="4617512" cy="306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monitor_shado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403" y="1834276"/>
              <a:ext cx="6019724" cy="3136733"/>
            </a:xfrm>
            <a:prstGeom prst="rect">
              <a:avLst/>
            </a:prstGeom>
          </p:spPr>
        </p:pic>
      </p:grp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286500"/>
            <a:ext cx="914400" cy="236855"/>
          </a:xfrm>
        </p:spPr>
        <p:txBody>
          <a:bodyPr/>
          <a:lstStyle/>
          <a:p>
            <a:fld id="{A483188A-EB42-9C49-A15C-5551D8DFC492}" type="datetime1">
              <a:rPr lang="en-US" smtClean="0"/>
              <a:pPr/>
              <a:t>1/23/2013</a:t>
            </a:fld>
            <a:endParaRPr lang="en-US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42901" y="6286500"/>
            <a:ext cx="457200" cy="236855"/>
          </a:xfrm>
        </p:spPr>
        <p:txBody>
          <a:bodyPr/>
          <a:lstStyle/>
          <a:p>
            <a:fld id="{DF606E48-B07B-224A-BF96-D19E67346A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943100" y="6286500"/>
            <a:ext cx="4941253" cy="236855"/>
          </a:xfrm>
        </p:spPr>
        <p:txBody>
          <a:bodyPr/>
          <a:lstStyle/>
          <a:p>
            <a:r>
              <a:rPr lang="en-US" dirty="0" smtClean="0"/>
              <a:t>©2012 Deltek, Inc. 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1585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CDF162-506C-4B82-A4FC-C47AD009D1A7}" type="datetime1">
              <a:rPr lang="en-US" smtClean="0">
                <a:solidFill>
                  <a:srgbClr val="525556"/>
                </a:solidFill>
              </a:rPr>
              <a:pPr/>
              <a:t>1/23/2013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7ACBAAD-ACB4-40F1-9789-B6B9FC8B29FC}" type="slidenum">
              <a:rPr lang="en-US" smtClean="0">
                <a:solidFill>
                  <a:srgbClr val="525556"/>
                </a:solidFill>
              </a:rPr>
              <a:pPr>
                <a:defRPr/>
              </a:pPr>
              <a:t>9</a:t>
            </a:fld>
            <a:endParaRPr lang="en-US">
              <a:solidFill>
                <a:srgbClr val="5255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25556"/>
                </a:solidFill>
              </a:rPr>
              <a:t>©2011 Deltek, Inc. All Rights Reserved</a:t>
            </a:r>
            <a:endParaRPr lang="en-US" dirty="0">
              <a:solidFill>
                <a:srgbClr val="52555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342901" y="1608455"/>
            <a:ext cx="8458200" cy="4914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Thank You!</a:t>
            </a:r>
            <a:endParaRPr lang="en-US" sz="4400" dirty="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2924&quot;&gt;&lt;object type=&quot;3&quot; unique_id=&quot;12925&quot;&gt;&lt;property id=&quot;20148&quot; value=&quot;5&quot;/&gt;&lt;property id=&quot;20300&quot; value=&quot;Slide 1 - &amp;quot;Achieving Visibility and Control with Business Performance Management&amp;quot;&quot;/&gt;&lt;property id=&quot;20307&quot; value=&quot;369&quot;/&gt;&lt;/object&gt;&lt;object type=&quot;3&quot; unique_id=&quot;12926&quot;&gt;&lt;property id=&quot;20148&quot; value=&quot;5&quot;/&gt;&lt;property id=&quot;20300&quot; value=&quot;Slide 2 - &amp;quot;World-Class Technology Tailored to the User &amp;quot;&quot;/&gt;&lt;property id=&quot;20307&quot; value=&quot;416&quot;/&gt;&lt;/object&gt;&lt;object type=&quot;3&quot; unique_id=&quot;12927&quot;&gt;&lt;property id=&quot;20148&quot; value=&quot;5&quot;/&gt;&lt;property id=&quot;20300&quot; value=&quot;Slide 3 - &amp;quot;Proven Solutions&amp;quot;&quot;/&gt;&lt;property id=&quot;20307&quot; value=&quot;427&quot;/&gt;&lt;/object&gt;&lt;object type=&quot;3&quot; unique_id=&quot;12928&quot;&gt;&lt;property id=&quot;20148&quot; value=&quot;5&quot;/&gt;&lt;property id=&quot;20300&quot; value=&quot;Slide 4 - &amp;quot;Why Visibility &amp;amp; Control?&amp;quot;&quot;/&gt;&lt;property id=&quot;20307&quot; value=&quot;440&quot;/&gt;&lt;/object&gt;&lt;object type=&quot;3&quot; unique_id=&quot;12929&quot;&gt;&lt;property id=&quot;20148&quot; value=&quot;5&quot;/&gt;&lt;property id=&quot;20300&quot; value=&quot;Slide 5 - &amp;quot;We understand our customers’ challenges  &amp;quot;&quot;/&gt;&lt;property id=&quot;20307&quot; value=&quot;441&quot;/&gt;&lt;/object&gt;&lt;object type=&quot;3&quot; unique_id=&quot;12930&quot;&gt;&lt;property id=&quot;20148&quot; value=&quot;5&quot;/&gt;&lt;property id=&quot;20300&quot; value=&quot;Slide 6 - &amp;quot;We Solve Today’s Critical Challenges&amp;quot;&quot;/&gt;&lt;property id=&quot;20307&quot; value=&quot;419&quot;/&gt;&lt;/object&gt;&lt;object type=&quot;3&quot; unique_id=&quot;12931&quot;&gt;&lt;property id=&quot;20148&quot; value=&quot;5&quot;/&gt;&lt;property id=&quot;20300&quot; value=&quot;Slide 7 - &amp;quot;Why Business Performance Management?&amp;quot;&quot;/&gt;&lt;property id=&quot;20307&quot; value=&quot;413&quot;/&gt;&lt;/object&gt;&lt;object type=&quot;3&quot; unique_id=&quot;12932&quot;&gt;&lt;property id=&quot;20148&quot; value=&quot;5&quot;/&gt;&lt;property id=&quot;20300&quot; value=&quot;Slide 8 - &amp;quot;Why Business Intelligence?&amp;quot;&quot;/&gt;&lt;property id=&quot;20307&quot; value=&quot;412&quot;/&gt;&lt;/object&gt;&lt;object type=&quot;3&quot; unique_id=&quot;12933&quot;&gt;&lt;property id=&quot;20148&quot; value=&quot;5&quot;/&gt;&lt;property id=&quot;20300&quot; value=&quot;Slide 9 - &amp;quot;Criticality of Business Intelligence and Analytics&amp;quot;&quot;/&gt;&lt;property id=&quot;20307&quot; value=&quot;414&quot;/&gt;&lt;/object&gt;&lt;object type=&quot;3&quot; unique_id=&quot;12934&quot;&gt;&lt;property id=&quot;20148&quot; value=&quot;5&quot;/&gt;&lt;property id=&quot;20300&quot; value=&quot;Slide 10 - &amp;quot;Recommendations&amp;quot;&quot;/&gt;&lt;property id=&quot;20307&quot; value=&quot;415&quot;/&gt;&lt;/object&gt;&lt;object type=&quot;3&quot; unique_id=&quot;12935&quot;&gt;&lt;property id=&quot;20148&quot; value=&quot;5&quot;/&gt;&lt;property id=&quot;20300&quot; value=&quot;Slide 11 - &amp;quot;Recommendations&amp;quot;&quot;/&gt;&lt;property id=&quot;20307&quot; value=&quot;417&quot;/&gt;&lt;/object&gt;&lt;object type=&quot;3&quot; unique_id=&quot;12936&quot;&gt;&lt;property id=&quot;20148&quot; value=&quot;5&quot;/&gt;&lt;property id=&quot;20300&quot; value=&quot;Slide 12 - &amp;quot;By Utilizing BPM&amp;quot;&quot;/&gt;&lt;property id=&quot;20307&quot; value=&quot;420&quot;/&gt;&lt;/object&gt;&lt;object type=&quot;3&quot; unique_id=&quot;12937&quot;&gt;&lt;property id=&quot;20148&quot; value=&quot;5&quot;/&gt;&lt;property id=&quot;20300&quot; value=&quot;Slide 13 - &amp;quot;A Closer Look at BPM – &amp;#x0D;&amp;#x0A;And Why It Is important &amp;quot;&quot;/&gt;&lt;property id=&quot;20307&quot; value=&quot;442&quot;/&gt;&lt;/object&gt;&lt;object type=&quot;3&quot; unique_id=&quot;12938&quot;&gt;&lt;property id=&quot;20148&quot; value=&quot;5&quot;/&gt;&lt;property id=&quot;20300&quot; value=&quot;Slide 14 - &amp;quot;Budgeting &amp;amp; Planning&amp;quot;&quot;/&gt;&lt;property id=&quot;20307&quot; value=&quot;443&quot;/&gt;&lt;/object&gt;&lt;object type=&quot;3&quot; unique_id=&quot;12939&quot;&gt;&lt;property id=&quot;20148&quot; value=&quot;5&quot;/&gt;&lt;property id=&quot;20300&quot; value=&quot;Slide 15 - &amp;quot;Costpoint Budgeting and Planning Overview&amp;quot;&quot;/&gt;&lt;property id=&quot;20307&quot; value=&quot;430&quot;/&gt;&lt;/object&gt;&lt;object type=&quot;3&quot; unique_id=&quot;12940&quot;&gt;&lt;property id=&quot;20148&quot; value=&quot;5&quot;/&gt;&lt;property id=&quot;20300&quot; value=&quot;Slide 16 - &amp;quot;Visibility and Control&amp;quot;&quot;/&gt;&lt;property id=&quot;20307&quot; value=&quot;433&quot;/&gt;&lt;/object&gt;&lt;object type=&quot;3&quot; unique_id=&quot;12941&quot;&gt;&lt;property id=&quot;20148&quot; value=&quot;5&quot;/&gt;&lt;property id=&quot;20300&quot; value=&quot;Slide 17 - &amp;quot;Take Corrective Actions&amp;quot;&quot;/&gt;&lt;property id=&quot;20307&quot; value=&quot;435&quot;/&gt;&lt;/object&gt;&lt;object type=&quot;3&quot; unique_id=&quot;12942&quot;&gt;&lt;property id=&quot;20148&quot; value=&quot;5&quot;/&gt;&lt;property id=&quot;20300&quot; value=&quot;Slide 18 - &amp;quot;Customer Success &amp;quot;&quot;/&gt;&lt;property id=&quot;20307&quot; value=&quot;432&quot;/&gt;&lt;/object&gt;&lt;object type=&quot;3&quot; unique_id=&quot;12943&quot;&gt;&lt;property id=&quot;20148&quot; value=&quot;5&quot;/&gt;&lt;property id=&quot;20300&quot; value=&quot;Slide 19 - &amp;quot;Solutions Footprint&amp;quot;&quot;/&gt;&lt;property id=&quot;20307&quot; value=&quot;426&quot;/&gt;&lt;/object&gt;&lt;object type=&quot;3&quot; unique_id=&quot;12944&quot;&gt;&lt;property id=&quot;20148&quot; value=&quot;5&quot;/&gt;&lt;property id=&quot;20300&quot; value=&quot;Slide 20 - &amp;quot;Know more.  Do More.&amp;#x0D;&amp;#x0A;Your Processes&amp;quot;&quot;/&gt;&lt;property id=&quot;20307&quot; value=&quot;438&quot;/&gt;&lt;/object&gt;&lt;object type=&quot;3&quot; unique_id=&quot;12945&quot;&gt;&lt;property id=&quot;20148&quot; value=&quot;5&quot;/&gt;&lt;property id=&quot;20300&quot; value=&quot;Slide 21 - &amp;quot;Know more.&amp;#x0D;&amp;#x0A;Do more.™&amp;quot;&quot;/&gt;&lt;property id=&quot;20307&quot; value=&quot;436&quot;/&gt;&lt;/object&gt;&lt;/object&gt;&lt;object type=&quot;8&quot; unique_id=&quot;12968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Deltek2011-registered">
  <a:themeElements>
    <a:clrScheme name="Deltek Theme Colors">
      <a:dk1>
        <a:srgbClr val="003E77"/>
      </a:dk1>
      <a:lt1>
        <a:srgbClr val="FFFFFF"/>
      </a:lt1>
      <a:dk2>
        <a:srgbClr val="00549F"/>
      </a:dk2>
      <a:lt2>
        <a:srgbClr val="E3EAF1"/>
      </a:lt2>
      <a:accent1>
        <a:srgbClr val="739ABC"/>
      </a:accent1>
      <a:accent2>
        <a:srgbClr val="3DB7E4"/>
      </a:accent2>
      <a:accent3>
        <a:srgbClr val="0ABE28"/>
      </a:accent3>
      <a:accent4>
        <a:srgbClr val="F2AF00"/>
      </a:accent4>
      <a:accent5>
        <a:srgbClr val="7577C0"/>
      </a:accent5>
      <a:accent6>
        <a:srgbClr val="52555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headEnd type="none" w="med" len="med"/>
          <a:tailEnd type="none" w="med" len="med"/>
        </a:ln>
      </a:spPr>
      <a:bodyPr wrap="square" rtlCol="0" anchor="ctr">
        <a:noAutofit/>
      </a:bodyPr>
      <a:lstStyle>
        <a:defPPr marL="61913" algn="l">
          <a:defRPr sz="2000" dirty="0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txDef>
      <a:spPr/>
      <a:bodyPr/>
      <a:lstStyle>
        <a:defPPr marL="228600" marR="0" indent="-22860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 typeface="Wingdings" pitchFamily="2" charset="2"/>
          <a:buChar char="§"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accent6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0B5AF411B9F43A791AE87FBCB0CCF" ma:contentTypeVersion="5" ma:contentTypeDescription="Create a new document." ma:contentTypeScope="" ma:versionID="a07428e1e86abfb92c13e40c6d87ac6b">
  <xsd:schema xmlns:xsd="http://www.w3.org/2001/XMLSchema" xmlns:p="http://schemas.microsoft.com/office/2006/metadata/properties" xmlns:ns1="http://schemas.microsoft.com/sharepoint/v3" xmlns:ns2="818ab197-d140-402e-b8de-97cd7fd16373" xmlns:ns3="8781b459-35d1-4874-a8a7-354b71085f54" targetNamespace="http://schemas.microsoft.com/office/2006/metadata/properties" ma:root="true" ma:fieldsID="b142ebc7ab5e1caa001ebac0546f0008" ns1:_="" ns2:_="" ns3:_="">
    <xsd:import namespace="http://schemas.microsoft.com/sharepoint/v3"/>
    <xsd:import namespace="818ab197-d140-402e-b8de-97cd7fd16373"/>
    <xsd:import namespace="8781b459-35d1-4874-a8a7-354b71085f54"/>
    <xsd:element name="properties">
      <xsd:complexType>
        <xsd:sequence>
          <xsd:element name="documentManagement">
            <xsd:complexType>
              <xsd:all>
                <xsd:element ref="ns2:ContentId" minOccurs="0"/>
                <xsd:element ref="ns2:NavMenuId" minOccurs="0"/>
                <xsd:element ref="ns2:ContentFileId" minOccurs="0"/>
                <xsd:element ref="ns3:Taxonomy" minOccurs="0"/>
                <xsd:element ref="ns2:SortOrder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818ab197-d140-402e-b8de-97cd7fd16373" elementFormDefault="qualified">
    <xsd:import namespace="http://schemas.microsoft.com/office/2006/documentManagement/types"/>
    <xsd:element name="ContentId" ma:index="8" nillable="true" ma:displayName="ContentId" ma:internalName="ContentId">
      <xsd:simpleType>
        <xsd:restriction base="dms:Text">
          <xsd:maxLength value="255"/>
        </xsd:restriction>
      </xsd:simpleType>
    </xsd:element>
    <xsd:element name="NavMenuId" ma:index="9" nillable="true" ma:displayName="NavMenuId" ma:internalName="NavMenuId">
      <xsd:simpleType>
        <xsd:restriction base="dms:Text">
          <xsd:maxLength value="255"/>
        </xsd:restriction>
      </xsd:simpleType>
    </xsd:element>
    <xsd:element name="ContentFileId" ma:index="10" nillable="true" ma:displayName="ContentFileId" ma:internalName="ContentFileId">
      <xsd:simpleType>
        <xsd:restriction base="dms:Text">
          <xsd:maxLength value="255"/>
        </xsd:restriction>
      </xsd:simpleType>
    </xsd:element>
    <xsd:element name="SortOrder" ma:index="12" nillable="true" ma:displayName="Homepage Sort Order" ma:internalName="SortOrder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8781b459-35d1-4874-a8a7-354b71085f54" elementFormDefault="qualified">
    <xsd:import namespace="http://schemas.microsoft.com/office/2006/documentManagement/types"/>
    <xsd:element name="Taxonomy" ma:index="11" nillable="true" ma:displayName="Taxonomy" ma:internalName="SusQtechTaxonomy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NavMenuId xmlns="818ab197-d140-402e-b8de-97cd7fd16373" xsi:nil="true"/>
    <ContentId xmlns="818ab197-d140-402e-b8de-97cd7fd16373" xsi:nil="true"/>
    <SortOrder xmlns="818ab197-d140-402e-b8de-97cd7fd16373" xsi:nil="true"/>
    <PublishingExpirationDate xmlns="http://schemas.microsoft.com/sharepoint/v3" xsi:nil="true"/>
    <Taxonomy xmlns="8781b459-35d1-4874-a8a7-354b71085f54" xsi:nil="true"/>
    <PublishingStartDate xmlns="http://schemas.microsoft.com/sharepoint/v3" xsi:nil="true"/>
    <ContentFileId xmlns="818ab197-d140-402e-b8de-97cd7fd163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AE9737-753D-42CC-85EA-125A77706F34}"/>
</file>

<file path=customXml/itemProps2.xml><?xml version="1.0" encoding="utf-8"?>
<ds:datastoreItem xmlns:ds="http://schemas.openxmlformats.org/officeDocument/2006/customXml" ds:itemID="{C9998F30-F7C1-4CE7-9A5A-C54749B8BA9B}"/>
</file>

<file path=customXml/itemProps3.xml><?xml version="1.0" encoding="utf-8"?>
<ds:datastoreItem xmlns:ds="http://schemas.openxmlformats.org/officeDocument/2006/customXml" ds:itemID="{95911651-24B7-495D-ADD9-38892D641A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13258</TotalTime>
  <Words>306</Words>
  <Application>Microsoft Office PowerPoint</Application>
  <PresentationFormat>On-screen Show (4:3)</PresentationFormat>
  <Paragraphs>128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Deltek2011-registered</vt:lpstr>
      <vt:lpstr>Integrated Program Management</vt:lpstr>
      <vt:lpstr>A Day In The Life…</vt:lpstr>
      <vt:lpstr>The Support System</vt:lpstr>
      <vt:lpstr>Introducing PM Compass  Delivering Integrated Program Management</vt:lpstr>
      <vt:lpstr>Clarity Versus Chaos....</vt:lpstr>
      <vt:lpstr>Reports and Review on Demand</vt:lpstr>
      <vt:lpstr>Screenshot 2</vt:lpstr>
      <vt:lpstr>Confident Decision-making</vt:lpstr>
      <vt:lpstr>PowerPoint Presentation</vt:lpstr>
    </vt:vector>
  </TitlesOfParts>
  <Company>Deltek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Deltek Presentation Guidelines</dc:title>
  <dc:creator>ChristianCarrero</dc:creator>
  <cp:lastModifiedBy>Deltek</cp:lastModifiedBy>
  <cp:revision>709</cp:revision>
  <cp:lastPrinted>2006-10-19T20:48:39Z</cp:lastPrinted>
  <dcterms:created xsi:type="dcterms:W3CDTF">2011-09-29T17:46:21Z</dcterms:created>
  <dcterms:modified xsi:type="dcterms:W3CDTF">2013-01-23T14:33:51Z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0x01010004A0B5AF411B9F43A791AE87FBCB0CCF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PublishingContact">
    <vt:lpwstr/>
  </property>
  <property fmtid="{D5CDD505-2E9C-101B-9397-08002B2CF9AE}" pid="9" name="PublishingPageContent">
    <vt:lpwstr/>
  </property>
  <property fmtid="{D5CDD505-2E9C-101B-9397-08002B2CF9AE}" pid="11" name="PublishingRollupImage">
    <vt:lpwstr/>
  </property>
  <property fmtid="{D5CDD505-2E9C-101B-9397-08002B2CF9AE}" pid="12" name="ArticleByLine">
    <vt:lpwstr/>
  </property>
  <property fmtid="{D5CDD505-2E9C-101B-9397-08002B2CF9AE}" pid="13" name="PublishingContactEmail">
    <vt:lpwstr/>
  </property>
  <property fmtid="{D5CDD505-2E9C-101B-9397-08002B2CF9AE}" pid="14" name="PublishingPageImage">
    <vt:lpwstr/>
  </property>
  <property fmtid="{D5CDD505-2E9C-101B-9397-08002B2CF9AE}" pid="15" name="SummaryLinks">
    <vt:lpwstr/>
  </property>
  <property fmtid="{D5CDD505-2E9C-101B-9397-08002B2CF9AE}" pid="16" name="PublishingContactPicture">
    <vt:lpwstr/>
  </property>
  <property fmtid="{D5CDD505-2E9C-101B-9397-08002B2CF9AE}" pid="17" name="PublishingVariationGroupID">
    <vt:lpwstr/>
  </property>
  <property fmtid="{D5CDD505-2E9C-101B-9397-08002B2CF9AE}" pid="18" name="SummaryLinks2">
    <vt:lpwstr/>
  </property>
  <property fmtid="{D5CDD505-2E9C-101B-9397-08002B2CF9AE}" pid="19" name="NDIAKeywords">
    <vt:lpwstr/>
  </property>
  <property fmtid="{D5CDD505-2E9C-101B-9397-08002B2CF9AE}" pid="20" name="NDIA Long Description">
    <vt:lpwstr/>
  </property>
  <property fmtid="{D5CDD505-2E9C-101B-9397-08002B2CF9AE}" pid="21" name="PageHeading">
    <vt:lpwstr/>
  </property>
  <property fmtid="{D5CDD505-2E9C-101B-9397-08002B2CF9AE}" pid="22" name="PublishingContactName">
    <vt:lpwstr/>
  </property>
  <property fmtid="{D5CDD505-2E9C-101B-9397-08002B2CF9AE}" pid="23" name="PublishingVariationRelationshipLinkFieldID">
    <vt:lpwstr/>
  </property>
  <property fmtid="{D5CDD505-2E9C-101B-9397-08002B2CF9AE}" pid="24" name="Comments">
    <vt:lpwstr/>
  </property>
  <property fmtid="{D5CDD505-2E9C-101B-9397-08002B2CF9AE}" pid="25" name="PublishingPageLayout">
    <vt:lpwstr/>
  </property>
  <property fmtid="{D5CDD505-2E9C-101B-9397-08002B2CF9AE}" pid="26" name="ForceSSL">
    <vt:bool>false</vt:bool>
  </property>
  <property fmtid="{D5CDD505-2E9C-101B-9397-08002B2CF9AE}" pid="27" name="Audience">
    <vt:lpwstr/>
  </property>
  <property fmtid="{D5CDD505-2E9C-101B-9397-08002B2CF9AE}" pid="28" name="PublishingImageCaption">
    <vt:lpwstr/>
  </property>
</Properties>
</file>