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16" r:id="rId2"/>
    <p:sldId id="470" r:id="rId3"/>
    <p:sldId id="471" r:id="rId4"/>
    <p:sldId id="472" r:id="rId5"/>
    <p:sldId id="469" r:id="rId6"/>
    <p:sldId id="455" r:id="rId7"/>
    <p:sldId id="459" r:id="rId8"/>
  </p:sldIdLst>
  <p:sldSz cx="9144000" cy="6858000" type="screen4x3"/>
  <p:notesSz cx="69469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CCFF"/>
    <a:srgbClr val="006699"/>
    <a:srgbClr val="336699"/>
    <a:srgbClr val="009999"/>
    <a:srgbClr val="0099CC"/>
    <a:srgbClr val="003399"/>
    <a:srgbClr val="FDE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94" autoAdjust="0"/>
    <p:restoredTop sz="86466" autoAdjust="0"/>
  </p:normalViewPr>
  <p:slideViewPr>
    <p:cSldViewPr snapToGrid="0">
      <p:cViewPr varScale="1">
        <p:scale>
          <a:sx n="76" d="100"/>
          <a:sy n="76" d="100"/>
        </p:scale>
        <p:origin x="-330" y="-84"/>
      </p:cViewPr>
      <p:guideLst>
        <p:guide orient="horz" pos="496"/>
        <p:guide orient="horz" pos="3147"/>
        <p:guide orient="horz" pos="2544"/>
        <p:guide orient="horz" pos="1662"/>
        <p:guide orient="horz" pos="3439"/>
        <p:guide pos="2880"/>
        <p:guide pos="512"/>
        <p:guide pos="5377"/>
      </p:guideLst>
    </p:cSldViewPr>
  </p:slideViewPr>
  <p:outlineViewPr>
    <p:cViewPr>
      <p:scale>
        <a:sx n="33" d="100"/>
        <a:sy n="33" d="100"/>
      </p:scale>
      <p:origin x="0" y="140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88" y="1872"/>
      </p:cViewPr>
      <p:guideLst>
        <p:guide orient="horz" pos="2920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08CAE-F4C3-40CE-9F5A-26A5EEA87EC4}" type="doc">
      <dgm:prSet loTypeId="urn:microsoft.com/office/officeart/2005/8/layout/arrow2" loCatId="process" qsTypeId="urn:microsoft.com/office/officeart/2005/8/quickstyle/simple1#1" qsCatId="simple" csTypeId="urn:microsoft.com/office/officeart/2005/8/colors/accent1_2#1" csCatId="accent1" phldr="1"/>
      <dgm:spPr/>
    </dgm:pt>
    <dgm:pt modelId="{EEE397C8-046A-4335-9BC9-C4F1260C6440}">
      <dgm:prSet phldrT="[Text]" custT="1"/>
      <dgm:spPr/>
      <dgm:t>
        <a:bodyPr/>
        <a:lstStyle/>
        <a:p>
          <a:r>
            <a:rPr lang="en-US" sz="1600" dirty="0" smtClean="0"/>
            <a:t>Data Collection and Analysis</a:t>
          </a:r>
          <a:endParaRPr lang="en-US" sz="1600" dirty="0"/>
        </a:p>
      </dgm:t>
    </dgm:pt>
    <dgm:pt modelId="{742AEFCE-0789-4644-912F-DA96B508C502}" type="parTrans" cxnId="{CFD39248-CC7C-4BF0-B1AA-C73C624D2AD1}">
      <dgm:prSet/>
      <dgm:spPr/>
      <dgm:t>
        <a:bodyPr/>
        <a:lstStyle/>
        <a:p>
          <a:endParaRPr lang="en-US"/>
        </a:p>
      </dgm:t>
    </dgm:pt>
    <dgm:pt modelId="{C124622A-FBCF-4DFC-94E6-C8D136D919A7}" type="sibTrans" cxnId="{CFD39248-CC7C-4BF0-B1AA-C73C624D2AD1}">
      <dgm:prSet/>
      <dgm:spPr/>
      <dgm:t>
        <a:bodyPr/>
        <a:lstStyle/>
        <a:p>
          <a:endParaRPr lang="en-US"/>
        </a:p>
      </dgm:t>
    </dgm:pt>
    <dgm:pt modelId="{F951879C-2924-4B19-800A-1D4F692EA6D9}">
      <dgm:prSet phldrT="[Text]" custT="1"/>
      <dgm:spPr/>
      <dgm:t>
        <a:bodyPr/>
        <a:lstStyle/>
        <a:p>
          <a:r>
            <a:rPr lang="en-US" sz="1600" dirty="0" smtClean="0"/>
            <a:t>Recommendations to Working Group</a:t>
          </a:r>
          <a:endParaRPr lang="en-US" sz="1600" dirty="0"/>
        </a:p>
      </dgm:t>
    </dgm:pt>
    <dgm:pt modelId="{5FB2D269-CF64-49DD-9788-52366FA0E8A3}" type="parTrans" cxnId="{F65B08A4-C84F-4396-B2C3-4198755B776C}">
      <dgm:prSet/>
      <dgm:spPr/>
      <dgm:t>
        <a:bodyPr/>
        <a:lstStyle/>
        <a:p>
          <a:endParaRPr lang="en-US"/>
        </a:p>
      </dgm:t>
    </dgm:pt>
    <dgm:pt modelId="{2B948FF3-64C5-4B7E-8979-183BA459DE75}" type="sibTrans" cxnId="{F65B08A4-C84F-4396-B2C3-4198755B776C}">
      <dgm:prSet/>
      <dgm:spPr/>
      <dgm:t>
        <a:bodyPr/>
        <a:lstStyle/>
        <a:p>
          <a:endParaRPr lang="en-US"/>
        </a:p>
      </dgm:t>
    </dgm:pt>
    <dgm:pt modelId="{7D1FDA70-4389-4BCA-B082-4041333117EE}">
      <dgm:prSet phldrT="[Text]" custT="1"/>
      <dgm:spPr/>
      <dgm:t>
        <a:bodyPr/>
        <a:lstStyle/>
        <a:p>
          <a:r>
            <a:rPr lang="en-US" sz="1600" dirty="0" smtClean="0"/>
            <a:t>Development of techniques, guidance, training, successful practices, etc.</a:t>
          </a:r>
          <a:endParaRPr lang="en-US" sz="1600" dirty="0"/>
        </a:p>
      </dgm:t>
    </dgm:pt>
    <dgm:pt modelId="{859BD256-4AD7-4B69-919D-3AA9DEBDB2C1}" type="parTrans" cxnId="{A1B79E86-D7A3-427D-92F4-148D879406D6}">
      <dgm:prSet/>
      <dgm:spPr/>
      <dgm:t>
        <a:bodyPr/>
        <a:lstStyle/>
        <a:p>
          <a:endParaRPr lang="en-US"/>
        </a:p>
      </dgm:t>
    </dgm:pt>
    <dgm:pt modelId="{0A9FC2A4-9FC8-4BCE-8990-1C86680BE2B9}" type="sibTrans" cxnId="{A1B79E86-D7A3-427D-92F4-148D879406D6}">
      <dgm:prSet/>
      <dgm:spPr/>
      <dgm:t>
        <a:bodyPr/>
        <a:lstStyle/>
        <a:p>
          <a:endParaRPr lang="en-US"/>
        </a:p>
      </dgm:t>
    </dgm:pt>
    <dgm:pt modelId="{2CC40835-D9DC-4266-B2B8-454696076EA9}" type="pres">
      <dgm:prSet presAssocID="{20B08CAE-F4C3-40CE-9F5A-26A5EEA87EC4}" presName="arrowDiagram" presStyleCnt="0">
        <dgm:presLayoutVars>
          <dgm:chMax val="5"/>
          <dgm:dir/>
          <dgm:resizeHandles val="exact"/>
        </dgm:presLayoutVars>
      </dgm:prSet>
      <dgm:spPr/>
    </dgm:pt>
    <dgm:pt modelId="{D6B60F01-914A-4DEC-8393-9737BA6F601B}" type="pres">
      <dgm:prSet presAssocID="{20B08CAE-F4C3-40CE-9F5A-26A5EEA87EC4}" presName="arrow" presStyleLbl="bgShp" presStyleIdx="0" presStyleCnt="1"/>
      <dgm:spPr>
        <a:solidFill>
          <a:srgbClr val="006699"/>
        </a:solidFill>
      </dgm:spPr>
    </dgm:pt>
    <dgm:pt modelId="{7FD5A0E1-44F7-4A10-AE5F-04312B9CA56B}" type="pres">
      <dgm:prSet presAssocID="{20B08CAE-F4C3-40CE-9F5A-26A5EEA87EC4}" presName="arrowDiagram3" presStyleCnt="0"/>
      <dgm:spPr/>
    </dgm:pt>
    <dgm:pt modelId="{3DADBDFD-29D5-4172-9696-77C07401CB7D}" type="pres">
      <dgm:prSet presAssocID="{EEE397C8-046A-4335-9BC9-C4F1260C6440}" presName="bullet3a" presStyleLbl="node1" presStyleIdx="0" presStyleCnt="3"/>
      <dgm:spPr/>
    </dgm:pt>
    <dgm:pt modelId="{4EF04F8A-284E-4914-A17A-BC1EE124D153}" type="pres">
      <dgm:prSet presAssocID="{EEE397C8-046A-4335-9BC9-C4F1260C6440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FF08D-E00F-4AED-BBA3-E23AA5C5F828}" type="pres">
      <dgm:prSet presAssocID="{F951879C-2924-4B19-800A-1D4F692EA6D9}" presName="bullet3b" presStyleLbl="node1" presStyleIdx="1" presStyleCnt="3"/>
      <dgm:spPr/>
    </dgm:pt>
    <dgm:pt modelId="{63A02433-729A-4620-B5BD-20BE92D51922}" type="pres">
      <dgm:prSet presAssocID="{F951879C-2924-4B19-800A-1D4F692EA6D9}" presName="textBox3b" presStyleLbl="revTx" presStyleIdx="1" presStyleCnt="3" custScaleX="132681" custLinFactNeighborX="177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2A21D-0F57-4AA0-8CF0-A696A29F2DD2}" type="pres">
      <dgm:prSet presAssocID="{7D1FDA70-4389-4BCA-B082-4041333117EE}" presName="bullet3c" presStyleLbl="node1" presStyleIdx="2" presStyleCnt="3" custLinFactNeighborX="62678"/>
      <dgm:spPr/>
    </dgm:pt>
    <dgm:pt modelId="{8449C709-965E-4CE7-851D-B41613F225DF}" type="pres">
      <dgm:prSet presAssocID="{7D1FDA70-4389-4BCA-B082-4041333117EE}" presName="textBox3c" presStyleLbl="revTx" presStyleIdx="2" presStyleCnt="3" custScaleX="112808" custLinFactNeighborX="24695" custLinFactNeighborY="-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B79E86-D7A3-427D-92F4-148D879406D6}" srcId="{20B08CAE-F4C3-40CE-9F5A-26A5EEA87EC4}" destId="{7D1FDA70-4389-4BCA-B082-4041333117EE}" srcOrd="2" destOrd="0" parTransId="{859BD256-4AD7-4B69-919D-3AA9DEBDB2C1}" sibTransId="{0A9FC2A4-9FC8-4BCE-8990-1C86680BE2B9}"/>
    <dgm:cxn modelId="{AFB61585-6608-4D60-A193-F8E05743AC48}" type="presOf" srcId="{20B08CAE-F4C3-40CE-9F5A-26A5EEA87EC4}" destId="{2CC40835-D9DC-4266-B2B8-454696076EA9}" srcOrd="0" destOrd="0" presId="urn:microsoft.com/office/officeart/2005/8/layout/arrow2"/>
    <dgm:cxn modelId="{53C10DB1-9B93-4053-8872-119CF7DB2EA5}" type="presOf" srcId="{7D1FDA70-4389-4BCA-B082-4041333117EE}" destId="{8449C709-965E-4CE7-851D-B41613F225DF}" srcOrd="0" destOrd="0" presId="urn:microsoft.com/office/officeart/2005/8/layout/arrow2"/>
    <dgm:cxn modelId="{F65B08A4-C84F-4396-B2C3-4198755B776C}" srcId="{20B08CAE-F4C3-40CE-9F5A-26A5EEA87EC4}" destId="{F951879C-2924-4B19-800A-1D4F692EA6D9}" srcOrd="1" destOrd="0" parTransId="{5FB2D269-CF64-49DD-9788-52366FA0E8A3}" sibTransId="{2B948FF3-64C5-4B7E-8979-183BA459DE75}"/>
    <dgm:cxn modelId="{6A6AD00E-544A-47EE-BECA-76B4A0077132}" type="presOf" srcId="{EEE397C8-046A-4335-9BC9-C4F1260C6440}" destId="{4EF04F8A-284E-4914-A17A-BC1EE124D153}" srcOrd="0" destOrd="0" presId="urn:microsoft.com/office/officeart/2005/8/layout/arrow2"/>
    <dgm:cxn modelId="{CFD39248-CC7C-4BF0-B1AA-C73C624D2AD1}" srcId="{20B08CAE-F4C3-40CE-9F5A-26A5EEA87EC4}" destId="{EEE397C8-046A-4335-9BC9-C4F1260C6440}" srcOrd="0" destOrd="0" parTransId="{742AEFCE-0789-4644-912F-DA96B508C502}" sibTransId="{C124622A-FBCF-4DFC-94E6-C8D136D919A7}"/>
    <dgm:cxn modelId="{DA0C299D-2C60-4FA6-A207-9441B95213BA}" type="presOf" srcId="{F951879C-2924-4B19-800A-1D4F692EA6D9}" destId="{63A02433-729A-4620-B5BD-20BE92D51922}" srcOrd="0" destOrd="0" presId="urn:microsoft.com/office/officeart/2005/8/layout/arrow2"/>
    <dgm:cxn modelId="{E0922107-84E2-436F-8C65-7FDB8612E5A2}" type="presParOf" srcId="{2CC40835-D9DC-4266-B2B8-454696076EA9}" destId="{D6B60F01-914A-4DEC-8393-9737BA6F601B}" srcOrd="0" destOrd="0" presId="urn:microsoft.com/office/officeart/2005/8/layout/arrow2"/>
    <dgm:cxn modelId="{A9EA1C1D-66CF-4A83-A8D2-4263C49E2410}" type="presParOf" srcId="{2CC40835-D9DC-4266-B2B8-454696076EA9}" destId="{7FD5A0E1-44F7-4A10-AE5F-04312B9CA56B}" srcOrd="1" destOrd="0" presId="urn:microsoft.com/office/officeart/2005/8/layout/arrow2"/>
    <dgm:cxn modelId="{C3A50075-44E5-445D-95F2-CDDB608FA067}" type="presParOf" srcId="{7FD5A0E1-44F7-4A10-AE5F-04312B9CA56B}" destId="{3DADBDFD-29D5-4172-9696-77C07401CB7D}" srcOrd="0" destOrd="0" presId="urn:microsoft.com/office/officeart/2005/8/layout/arrow2"/>
    <dgm:cxn modelId="{D7E070DB-1194-4734-B71C-C8E7EE3B4C54}" type="presParOf" srcId="{7FD5A0E1-44F7-4A10-AE5F-04312B9CA56B}" destId="{4EF04F8A-284E-4914-A17A-BC1EE124D153}" srcOrd="1" destOrd="0" presId="urn:microsoft.com/office/officeart/2005/8/layout/arrow2"/>
    <dgm:cxn modelId="{A63D3478-E84D-4D39-9690-473BFF8BA6D4}" type="presParOf" srcId="{7FD5A0E1-44F7-4A10-AE5F-04312B9CA56B}" destId="{015FF08D-E00F-4AED-BBA3-E23AA5C5F828}" srcOrd="2" destOrd="0" presId="urn:microsoft.com/office/officeart/2005/8/layout/arrow2"/>
    <dgm:cxn modelId="{4BDD6E9C-59F5-4CAE-844F-D14E7A77A721}" type="presParOf" srcId="{7FD5A0E1-44F7-4A10-AE5F-04312B9CA56B}" destId="{63A02433-729A-4620-B5BD-20BE92D51922}" srcOrd="3" destOrd="0" presId="urn:microsoft.com/office/officeart/2005/8/layout/arrow2"/>
    <dgm:cxn modelId="{36B79E99-E98C-474C-BD7B-7226181F3E52}" type="presParOf" srcId="{7FD5A0E1-44F7-4A10-AE5F-04312B9CA56B}" destId="{9832A21D-0F57-4AA0-8CF0-A696A29F2DD2}" srcOrd="4" destOrd="0" presId="urn:microsoft.com/office/officeart/2005/8/layout/arrow2"/>
    <dgm:cxn modelId="{B1966A85-EFCB-4211-9C83-E5B9EF290CFC}" type="presParOf" srcId="{7FD5A0E1-44F7-4A10-AE5F-04312B9CA56B}" destId="{8449C709-965E-4CE7-851D-B41613F225DF}" srcOrd="5" destOrd="0" presId="urn:microsoft.com/office/officeart/2005/8/layout/arrow2"/>
  </dgm:cxnLst>
  <dgm:bg>
    <a:noFill/>
  </dgm:bg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E3C69D-F960-4DBE-B731-374D2DB9A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03725"/>
            <a:ext cx="55562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D8935F03-367B-4A39-B1EA-EA265CA48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86D62-300B-4727-8846-6E20D1CB2D4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363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3364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336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EEC73D-ABA6-4E3B-9193-B35860FEB3D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5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5411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5412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5413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05331A-6956-470F-98E2-EC00B394CDB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574675" y="6645275"/>
            <a:ext cx="6153150" cy="141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4" tIns="9144" rIns="9144" bIns="9144">
            <a:spAutoFit/>
          </a:bodyPr>
          <a:lstStyle/>
          <a:p>
            <a:pPr defTabSz="820738" eaLnBrk="0" hangingPunct="0">
              <a:defRPr/>
            </a:pPr>
            <a:r>
              <a:rPr lang="en-US" sz="700"/>
              <a:t>Copyright @ 2010 National Defense Industrial Association -  Program Management Systems Committee (NDIA PMSC).  All rights reserved.</a:t>
            </a:r>
          </a:p>
          <a:p>
            <a:pPr defTabSz="820738" eaLnBrk="0" hangingPunct="0">
              <a:defRPr/>
            </a:pPr>
            <a:r>
              <a:rPr lang="en-US" sz="100"/>
              <a:t>.</a:t>
            </a:r>
          </a:p>
        </p:txBody>
      </p:sp>
      <p:graphicFrame>
        <p:nvGraphicFramePr>
          <p:cNvPr id="5" name="Object 17"/>
          <p:cNvGraphicFramePr>
            <a:graphicFrameLocks noChangeAspect="1"/>
          </p:cNvGraphicFramePr>
          <p:nvPr/>
        </p:nvGraphicFramePr>
        <p:xfrm>
          <a:off x="0" y="0"/>
          <a:ext cx="9144000" cy="1363663"/>
        </p:xfrm>
        <a:graphic>
          <a:graphicData uri="http://schemas.openxmlformats.org/presentationml/2006/ole">
            <p:oleObj spid="_x0000_s157697" name="Image" r:id="rId3" imgW="9790476" imgH="1460317" progId="">
              <p:embed/>
            </p:oleObj>
          </a:graphicData>
        </a:graphic>
      </p:graphicFrame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0038" y="1752600"/>
            <a:ext cx="8542337" cy="631825"/>
          </a:xfrm>
        </p:spPr>
        <p:txBody>
          <a:bodyPr/>
          <a:lstStyle>
            <a:lvl1pPr algn="r">
              <a:lnSpc>
                <a:spcPct val="75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5715000"/>
            <a:ext cx="5410200" cy="9144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b="1" i="1">
                <a:solidFill>
                  <a:srgbClr val="0038A8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313A6-5642-483E-9865-9CFB65599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0"/>
            <a:ext cx="213518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56338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DAC4-6155-4C6E-9185-6975F3CA2F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47700" y="6530975"/>
            <a:ext cx="8340725" cy="1555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C1B6A-A5D1-40BE-8569-E1A4A8FC16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815C5-09E4-459D-9F74-799FA8A22B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588" y="1417638"/>
            <a:ext cx="418147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9463" y="1417638"/>
            <a:ext cx="418306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249C7-D7BA-41B3-B26F-84A411B370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BDFB0-A758-489C-AEC8-090E2660DB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27AB4-D902-4A53-BD95-C3FA80D757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39166-EAA9-42AC-93AB-17329C69F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12BFA-E754-4538-83B0-BF2F214011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3555A-329D-48AB-B839-8F1762375C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574675" y="6645275"/>
            <a:ext cx="7272338" cy="141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4" tIns="9144" rIns="9144" bIns="9144">
            <a:spAutoFit/>
          </a:bodyPr>
          <a:lstStyle/>
          <a:p>
            <a:pPr defTabSz="820738" eaLnBrk="0" hangingPunct="0">
              <a:defRPr/>
            </a:pPr>
            <a:r>
              <a:rPr lang="en-US" sz="700"/>
              <a:t>Copyright @ 2010 National Defense Industrial Association -  Program Management Systems Committee (NDIA PMSC).  All rights reserved.</a:t>
            </a:r>
          </a:p>
          <a:p>
            <a:pPr defTabSz="820738" eaLnBrk="0" hangingPunct="0">
              <a:defRPr/>
            </a:pPr>
            <a:r>
              <a:rPr lang="en-US" sz="100"/>
              <a:t>.</a:t>
            </a:r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4763" y="0"/>
            <a:ext cx="9140825" cy="685800"/>
          </a:xfrm>
          <a:prstGeom prst="rect">
            <a:avLst/>
          </a:prstGeom>
          <a:solidFill>
            <a:srgbClr val="7B002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588" y="1417638"/>
            <a:ext cx="85169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5762625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CCBC8F12-D6D7-4E43-AB67-08C5ED9A5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42" name="Line 18"/>
          <p:cNvSpPr>
            <a:spLocks noChangeShapeType="1"/>
          </p:cNvSpPr>
          <p:nvPr userDrawn="1"/>
        </p:nvSpPr>
        <p:spPr bwMode="auto">
          <a:xfrm>
            <a:off x="574675" y="6553200"/>
            <a:ext cx="799465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>
              <a:defRPr/>
            </a:pPr>
            <a:endParaRPr lang="en-US"/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5257800" y="6553200"/>
            <a:ext cx="327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 sz="1400" i="1">
              <a:solidFill>
                <a:srgbClr val="0038A8"/>
              </a:solidFill>
              <a:latin typeface="Helvetica 45 Ligh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21"/>
        </a:buClr>
        <a:buSzPct val="8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8A8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8A8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8A8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8A8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42100" y="5105400"/>
            <a:ext cx="1943100" cy="133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sz="1600" smtClean="0"/>
              <a:t>Mary Ann Hale</a:t>
            </a:r>
          </a:p>
          <a:p>
            <a:pPr algn="ctr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136194" name="Rectangle 6"/>
          <p:cNvSpPr>
            <a:spLocks noChangeArrowheads="1"/>
          </p:cNvSpPr>
          <p:nvPr/>
        </p:nvSpPr>
        <p:spPr bwMode="auto">
          <a:xfrm>
            <a:off x="1592263" y="2632075"/>
            <a:ext cx="5738812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NDIA PMSC </a:t>
            </a:r>
          </a:p>
          <a:p>
            <a:pPr algn="ctr"/>
            <a:r>
              <a:rPr lang="en-US" sz="3200" b="1"/>
              <a:t>Risk and Opportunity Management Working Group</a:t>
            </a:r>
          </a:p>
          <a:p>
            <a:pPr algn="ctr"/>
            <a:endParaRPr lang="en-US" sz="3200" b="1"/>
          </a:p>
          <a:p>
            <a:pPr algn="ctr"/>
            <a:r>
              <a:rPr lang="en-US" sz="2400" b="1"/>
              <a:t>26 August 2010</a:t>
            </a:r>
          </a:p>
          <a:p>
            <a:pPr algn="ctr"/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Charter</a:t>
            </a:r>
          </a:p>
        </p:txBody>
      </p:sp>
      <p:sp>
        <p:nvSpPr>
          <p:cNvPr id="138242" name="Content Placeholder 5"/>
          <p:cNvSpPr>
            <a:spLocks noGrp="1"/>
          </p:cNvSpPr>
          <p:nvPr>
            <p:ph idx="1"/>
          </p:nvPr>
        </p:nvSpPr>
        <p:spPr>
          <a:xfrm>
            <a:off x="255588" y="763588"/>
            <a:ext cx="8516937" cy="4525962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Review, document, and communicate government and industry “successful practices” for effective Risk and Opportunity (R/O) Management throughout the acquisition life cycle of any Government program.   </a:t>
            </a:r>
          </a:p>
          <a:p>
            <a:pPr lvl="1"/>
            <a:r>
              <a:rPr lang="en-US" smtClean="0">
                <a:cs typeface="Arial" charset="0"/>
              </a:rPr>
              <a:t>Includes quantitative and qualitative processes for planning, identifying, assessing, handling, and monitoring events that could have a potential for causing a positive (Opportunity) or negative (Risk) impact to program objectives. </a:t>
            </a:r>
          </a:p>
          <a:p>
            <a:r>
              <a:rPr lang="en-US" smtClean="0">
                <a:cs typeface="Arial" charset="0"/>
              </a:rPr>
              <a:t>Consider and recommend changes to applicable Government policies, practices and processes which, if implemented, would enable or enhance the implementation of effective R/O Management.</a:t>
            </a:r>
          </a:p>
          <a:p>
            <a:r>
              <a:rPr lang="en-US" smtClean="0">
                <a:cs typeface="Arial" charset="0"/>
              </a:rPr>
              <a:t>Define the approach for effective integration of R/O Management with other program management processes including, but not limited to, Planning, Scheduling</a:t>
            </a:r>
            <a:r>
              <a:rPr lang="en-US" sz="2200" smtClean="0">
                <a:cs typeface="Arial" charset="0"/>
              </a:rPr>
              <a:t>, EAC development, and Cost Estimation.</a:t>
            </a:r>
          </a:p>
        </p:txBody>
      </p:sp>
      <p:sp>
        <p:nvSpPr>
          <p:cNvPr id="138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114EC73-F38E-46DF-94BC-962F3333CEFD}" type="slidenum">
              <a:rPr lang="en-US" smtClean="0"/>
              <a:pPr/>
              <a:t>2</a:t>
            </a:fld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Objectives</a:t>
            </a:r>
          </a:p>
        </p:txBody>
      </p:sp>
      <p:sp>
        <p:nvSpPr>
          <p:cNvPr id="139266" name="Content Placeholder 5"/>
          <p:cNvSpPr>
            <a:spLocks noGrp="1"/>
          </p:cNvSpPr>
          <p:nvPr>
            <p:ph idx="1"/>
          </p:nvPr>
        </p:nvSpPr>
        <p:spPr>
          <a:xfrm>
            <a:off x="255588" y="785813"/>
            <a:ext cx="8516937" cy="4525962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Establish a PMSC Risk &amp; Opportunity Management Working Group.</a:t>
            </a:r>
          </a:p>
          <a:p>
            <a:pPr lvl="1"/>
            <a:r>
              <a:rPr lang="en-US" smtClean="0">
                <a:cs typeface="Arial" charset="0"/>
              </a:rPr>
              <a:t>Include both Industry and Government participation (PARCA, DCMA, OSD sys engr, services, GAO rep) in the Risk &amp; Opportunity Management Working Group.</a:t>
            </a:r>
          </a:p>
          <a:p>
            <a:pPr lvl="1"/>
            <a:r>
              <a:rPr lang="en-US" smtClean="0">
                <a:cs typeface="Arial" charset="0"/>
              </a:rPr>
              <a:t>Integrate other industry working groups (Risk SIG, PMI risk virtual group, INCOSE group)</a:t>
            </a:r>
          </a:p>
          <a:p>
            <a:r>
              <a:rPr lang="en-US" smtClean="0">
                <a:cs typeface="Arial" charset="0"/>
              </a:rPr>
              <a:t>Provide Industry and Government SMEs on Risk &amp; Opportunity Management to give presentations on “successful practices”.</a:t>
            </a:r>
          </a:p>
          <a:p>
            <a:r>
              <a:rPr lang="en-US" smtClean="0">
                <a:cs typeface="Arial" charset="0"/>
              </a:rPr>
              <a:t>Develop and recommend integrating techniques, guidance, successful practices, and training that supports the integration of Risk &amp; Opportunity Management with other Program Management functions. </a:t>
            </a:r>
          </a:p>
        </p:txBody>
      </p:sp>
      <p:sp>
        <p:nvSpPr>
          <p:cNvPr id="1392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B35A785-A529-446B-A114-4A953B17BF69}" type="slidenum">
              <a:rPr lang="en-US" smtClean="0"/>
              <a:pPr/>
              <a:t>3</a:t>
            </a:fld>
            <a:endParaRPr lang="en-US" smtClean="0"/>
          </a:p>
          <a:p>
            <a:endParaRPr lang="en-US" smtClean="0"/>
          </a:p>
        </p:txBody>
      </p:sp>
      <p:sp>
        <p:nvSpPr>
          <p:cNvPr id="139268" name="TextBox 8"/>
          <p:cNvSpPr txBox="1">
            <a:spLocks noChangeArrowheads="1"/>
          </p:cNvSpPr>
          <p:nvPr/>
        </p:nvSpPr>
        <p:spPr bwMode="auto">
          <a:xfrm>
            <a:off x="330200" y="5435600"/>
            <a:ext cx="8407400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cs typeface="Arial" charset="0"/>
              </a:rPr>
              <a:t>Output: update to the existing Whitepaper, a potential new whitepaper, and successful practices on this subject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and Timeline</a:t>
            </a:r>
          </a:p>
        </p:txBody>
      </p:sp>
      <p:sp>
        <p:nvSpPr>
          <p:cNvPr id="140290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57200" y="6056313"/>
            <a:ext cx="8229600" cy="701675"/>
          </a:xfrm>
          <a:noFill/>
        </p:spPr>
        <p:txBody>
          <a:bodyPr/>
          <a:lstStyle/>
          <a:p>
            <a:fld id="{850CE045-34F5-4B76-9162-86829574C87B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140291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0" y="2192338"/>
            <a:ext cx="103505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Documents"/>
          <p:cNvSpPr>
            <a:spLocks noEditPoints="1" noChangeArrowheads="1"/>
          </p:cNvSpPr>
          <p:nvPr/>
        </p:nvSpPr>
        <p:spPr bwMode="auto">
          <a:xfrm>
            <a:off x="6862763" y="692150"/>
            <a:ext cx="1146175" cy="14636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200" dirty="0"/>
              <a:t>New  and/or updated White Paper</a:t>
            </a:r>
            <a:endParaRPr lang="en-US" sz="1200" dirty="0"/>
          </a:p>
        </p:txBody>
      </p:sp>
      <p:graphicFrame>
        <p:nvGraphicFramePr>
          <p:cNvPr id="16" name="Diagram 15"/>
          <p:cNvGraphicFramePr/>
          <p:nvPr/>
        </p:nvGraphicFramePr>
        <p:xfrm>
          <a:off x="778934" y="105832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0294" name="TextBox 16"/>
          <p:cNvSpPr txBox="1">
            <a:spLocks noChangeArrowheads="1"/>
          </p:cNvSpPr>
          <p:nvPr/>
        </p:nvSpPr>
        <p:spPr bwMode="auto">
          <a:xfrm>
            <a:off x="7666038" y="3217863"/>
            <a:ext cx="13239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Successful Practices </a:t>
            </a:r>
          </a:p>
          <a:p>
            <a:pPr algn="ctr"/>
            <a:r>
              <a:rPr lang="en-US" sz="1400"/>
              <a:t>and  SME Presentations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262289" y="5960533"/>
            <a:ext cx="8701087" cy="737690"/>
          </a:xfrm>
          <a:prstGeom prst="rightArrow">
            <a:avLst>
              <a:gd name="adj1" fmla="val 50000"/>
              <a:gd name="adj2" fmla="val 62371"/>
            </a:avLst>
          </a:prstGeom>
          <a:gradFill flip="none" rotWithShape="1">
            <a:gsLst>
              <a:gs pos="0">
                <a:srgbClr val="005F8E"/>
              </a:gs>
              <a:gs pos="50000">
                <a:srgbClr val="005F8E"/>
              </a:gs>
              <a:gs pos="100000">
                <a:srgbClr val="005F8E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1825" y="5019675"/>
            <a:ext cx="2382838" cy="800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5F5F5F"/>
                </a:solidFill>
              </a:rPr>
              <a:t>Jul 2010  </a:t>
            </a:r>
          </a:p>
          <a:p>
            <a:pPr marL="225425">
              <a:defRPr/>
            </a:pPr>
            <a:r>
              <a:rPr lang="en-US" sz="1400" dirty="0"/>
              <a:t>Working Group formed; kickoff held</a:t>
            </a:r>
            <a:endParaRPr lang="en-US" sz="1400" dirty="0"/>
          </a:p>
        </p:txBody>
      </p:sp>
      <p:cxnSp>
        <p:nvCxnSpPr>
          <p:cNvPr id="140299" name="Straight Connector 13"/>
          <p:cNvCxnSpPr>
            <a:cxnSpLocks noChangeShapeType="1"/>
          </p:cNvCxnSpPr>
          <p:nvPr/>
        </p:nvCxnSpPr>
        <p:spPr bwMode="auto">
          <a:xfrm rot="5400000">
            <a:off x="432594" y="5717381"/>
            <a:ext cx="825500" cy="1588"/>
          </a:xfrm>
          <a:prstGeom prst="line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25" name="Rectangle 24"/>
          <p:cNvSpPr/>
          <p:nvPr/>
        </p:nvSpPr>
        <p:spPr>
          <a:xfrm>
            <a:off x="5299075" y="4997450"/>
            <a:ext cx="197167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5F5F5F"/>
                </a:solidFill>
              </a:rPr>
              <a:t>May 2011</a:t>
            </a:r>
            <a:endParaRPr lang="en-US" b="1" dirty="0">
              <a:solidFill>
                <a:srgbClr val="5F5F5F"/>
              </a:solidFill>
            </a:endParaRPr>
          </a:p>
          <a:p>
            <a:pPr marL="228600">
              <a:defRPr/>
            </a:pPr>
            <a:r>
              <a:rPr lang="en-US" sz="1400" dirty="0"/>
              <a:t>Draft white paper presented to NDIA PMSC board</a:t>
            </a:r>
            <a:endParaRPr lang="en-US" sz="1600" dirty="0"/>
          </a:p>
        </p:txBody>
      </p:sp>
      <p:cxnSp>
        <p:nvCxnSpPr>
          <p:cNvPr id="140301" name="Straight Connector 13"/>
          <p:cNvCxnSpPr>
            <a:cxnSpLocks noChangeShapeType="1"/>
          </p:cNvCxnSpPr>
          <p:nvPr/>
        </p:nvCxnSpPr>
        <p:spPr bwMode="auto">
          <a:xfrm rot="5400000">
            <a:off x="5134769" y="5745956"/>
            <a:ext cx="825500" cy="1588"/>
          </a:xfrm>
          <a:prstGeom prst="line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40" name="Rectangle 39"/>
          <p:cNvSpPr/>
          <p:nvPr/>
        </p:nvSpPr>
        <p:spPr>
          <a:xfrm>
            <a:off x="7178675" y="4991100"/>
            <a:ext cx="1592263" cy="12319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5F5F5F"/>
                </a:solidFill>
              </a:rPr>
              <a:t>Sep 2011</a:t>
            </a:r>
            <a:endParaRPr lang="en-US" b="1" dirty="0">
              <a:solidFill>
                <a:srgbClr val="5F5F5F"/>
              </a:solidFill>
            </a:endParaRPr>
          </a:p>
          <a:p>
            <a:pPr marL="228600">
              <a:defRPr/>
            </a:pPr>
            <a:r>
              <a:rPr lang="en-US" sz="1400" dirty="0"/>
              <a:t>White paper submitted to NDIA PMSC board</a:t>
            </a:r>
            <a:endParaRPr lang="en-US" sz="1600" dirty="0"/>
          </a:p>
        </p:txBody>
      </p:sp>
      <p:cxnSp>
        <p:nvCxnSpPr>
          <p:cNvPr id="140303" name="Straight Connector 13"/>
          <p:cNvCxnSpPr>
            <a:cxnSpLocks noChangeShapeType="1"/>
          </p:cNvCxnSpPr>
          <p:nvPr/>
        </p:nvCxnSpPr>
        <p:spPr bwMode="auto">
          <a:xfrm rot="5400000">
            <a:off x="7014369" y="5739606"/>
            <a:ext cx="825500" cy="1588"/>
          </a:xfrm>
          <a:prstGeom prst="line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140304" name="TextBox 41"/>
          <p:cNvSpPr txBox="1">
            <a:spLocks noChangeArrowheads="1"/>
          </p:cNvSpPr>
          <p:nvPr/>
        </p:nvSpPr>
        <p:spPr bwMode="auto">
          <a:xfrm rot="-1620989">
            <a:off x="322263" y="2246313"/>
            <a:ext cx="5541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Risk &amp; Opportunity Mgmt Working Group Sub-teams</a:t>
            </a:r>
          </a:p>
        </p:txBody>
      </p:sp>
      <p:sp>
        <p:nvSpPr>
          <p:cNvPr id="140305" name="Slide Number Placeholder 3"/>
          <p:cNvSpPr txBox="1">
            <a:spLocks/>
          </p:cNvSpPr>
          <p:nvPr/>
        </p:nvSpPr>
        <p:spPr bwMode="auto">
          <a:xfrm>
            <a:off x="647700" y="6530975"/>
            <a:ext cx="834072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393C586-8E75-461E-87D7-FC4273A81AC0}" type="slidenum">
              <a:rPr lang="en-US" sz="800"/>
              <a:pPr algn="r"/>
              <a:t>4</a:t>
            </a:fld>
            <a:endParaRPr lang="en-US" sz="800"/>
          </a:p>
          <a:p>
            <a:pPr algn="r"/>
            <a:endParaRPr lang="en-US" sz="800"/>
          </a:p>
        </p:txBody>
      </p:sp>
      <p:sp>
        <p:nvSpPr>
          <p:cNvPr id="140306" name="TextBox 43"/>
          <p:cNvSpPr txBox="1">
            <a:spLocks noChangeArrowheads="1"/>
          </p:cNvSpPr>
          <p:nvPr/>
        </p:nvSpPr>
        <p:spPr bwMode="auto">
          <a:xfrm>
            <a:off x="1400175" y="6138863"/>
            <a:ext cx="38909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Sub-teams focus on identified topics</a:t>
            </a:r>
          </a:p>
        </p:txBody>
      </p:sp>
      <p:sp>
        <p:nvSpPr>
          <p:cNvPr id="140307" name="TextBox 44"/>
          <p:cNvSpPr txBox="1">
            <a:spLocks noChangeArrowheads="1"/>
          </p:cNvSpPr>
          <p:nvPr/>
        </p:nvSpPr>
        <p:spPr bwMode="auto">
          <a:xfrm>
            <a:off x="5718175" y="6138863"/>
            <a:ext cx="2557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Summarize and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</a:t>
            </a:r>
          </a:p>
        </p:txBody>
      </p:sp>
      <p:sp>
        <p:nvSpPr>
          <p:cNvPr id="141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CB83AD-6F82-4F27-BEDB-6372152891F7}" type="slidenum">
              <a:rPr lang="en-US" smtClean="0"/>
              <a:pPr/>
              <a:t>5</a:t>
            </a:fld>
            <a:endParaRPr lang="en-US" smtClean="0"/>
          </a:p>
          <a:p>
            <a:endParaRPr lang="en-US" smtClean="0"/>
          </a:p>
        </p:txBody>
      </p:sp>
      <p:sp>
        <p:nvSpPr>
          <p:cNvPr id="6" name="Rectangle 5"/>
          <p:cNvSpPr/>
          <p:nvPr/>
        </p:nvSpPr>
        <p:spPr bwMode="auto">
          <a:xfrm>
            <a:off x="3670300" y="1479550"/>
            <a:ext cx="1749425" cy="914400"/>
          </a:xfrm>
          <a:prstGeom prst="rect">
            <a:avLst/>
          </a:prstGeom>
          <a:ln cmpd="dbl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Risk and Opportunity Mgmt Working Group</a:t>
            </a:r>
          </a:p>
          <a:p>
            <a:pPr algn="ctr">
              <a:defRPr/>
            </a:pPr>
            <a:r>
              <a:rPr lang="en-US" sz="1200" dirty="0"/>
              <a:t>Mary Ann Hale</a:t>
            </a:r>
          </a:p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Lead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17538" y="2774950"/>
            <a:ext cx="1751012" cy="715963"/>
          </a:xfrm>
          <a:prstGeom prst="rect">
            <a:avLst/>
          </a:prstGeom>
          <a:ln cmpd="dbl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Integration with IMS and PMB</a:t>
            </a:r>
            <a:endParaRPr lang="en-US" sz="1200" dirty="0"/>
          </a:p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Lead - Retter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67000" y="2774950"/>
            <a:ext cx="1749425" cy="715963"/>
          </a:xfrm>
          <a:prstGeom prst="rect">
            <a:avLst/>
          </a:prstGeom>
          <a:ln cmpd="dbl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Risk Quantification Guidance</a:t>
            </a:r>
            <a:endParaRPr lang="en-US" sz="1200" dirty="0"/>
          </a:p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Lead - Breidenbach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699250" y="2774950"/>
            <a:ext cx="1749425" cy="715963"/>
          </a:xfrm>
          <a:prstGeom prst="rect">
            <a:avLst/>
          </a:prstGeom>
          <a:ln cmpd="dbl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Future Topics</a:t>
            </a:r>
            <a:endParaRPr lang="en-US" sz="1200" dirty="0"/>
          </a:p>
        </p:txBody>
      </p:sp>
      <p:cxnSp>
        <p:nvCxnSpPr>
          <p:cNvPr id="141319" name="Straight Connector 10"/>
          <p:cNvCxnSpPr>
            <a:cxnSpLocks noChangeShapeType="1"/>
          </p:cNvCxnSpPr>
          <p:nvPr/>
        </p:nvCxnSpPr>
        <p:spPr bwMode="auto">
          <a:xfrm>
            <a:off x="1511300" y="2565400"/>
            <a:ext cx="6062663" cy="7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1320" name="Straight Connector 16"/>
          <p:cNvCxnSpPr>
            <a:cxnSpLocks noChangeShapeType="1"/>
            <a:endCxn id="7" idx="0"/>
          </p:cNvCxnSpPr>
          <p:nvPr/>
        </p:nvCxnSpPr>
        <p:spPr bwMode="auto">
          <a:xfrm rot="16200000" flipH="1">
            <a:off x="1385887" y="2668588"/>
            <a:ext cx="2127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1321" name="Straight Connector 21"/>
          <p:cNvCxnSpPr>
            <a:cxnSpLocks noChangeShapeType="1"/>
          </p:cNvCxnSpPr>
          <p:nvPr/>
        </p:nvCxnSpPr>
        <p:spPr bwMode="auto">
          <a:xfrm rot="16200000" flipH="1">
            <a:off x="7468394" y="2685257"/>
            <a:ext cx="2111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Rectangle 11"/>
          <p:cNvSpPr/>
          <p:nvPr/>
        </p:nvSpPr>
        <p:spPr bwMode="auto">
          <a:xfrm>
            <a:off x="4699000" y="2774950"/>
            <a:ext cx="1749425" cy="715963"/>
          </a:xfrm>
          <a:prstGeom prst="rect">
            <a:avLst/>
          </a:prstGeom>
          <a:ln cmpd="dbl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/>
              <a:t>White Paper Development</a:t>
            </a:r>
          </a:p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Lead - Driessnack</a:t>
            </a:r>
          </a:p>
        </p:txBody>
      </p:sp>
      <p:cxnSp>
        <p:nvCxnSpPr>
          <p:cNvPr id="141323" name="Straight Connector 13"/>
          <p:cNvCxnSpPr>
            <a:cxnSpLocks noChangeShapeType="1"/>
          </p:cNvCxnSpPr>
          <p:nvPr/>
        </p:nvCxnSpPr>
        <p:spPr bwMode="auto">
          <a:xfrm rot="16200000" flipH="1">
            <a:off x="3435350" y="2681288"/>
            <a:ext cx="2127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1324" name="Straight Connector 14"/>
          <p:cNvCxnSpPr>
            <a:cxnSpLocks noChangeShapeType="1"/>
          </p:cNvCxnSpPr>
          <p:nvPr/>
        </p:nvCxnSpPr>
        <p:spPr bwMode="auto">
          <a:xfrm rot="16200000" flipH="1">
            <a:off x="5467350" y="2693988"/>
            <a:ext cx="2127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1325" name="Straight Connector 15"/>
          <p:cNvCxnSpPr>
            <a:cxnSpLocks noChangeShapeType="1"/>
          </p:cNvCxnSpPr>
          <p:nvPr/>
        </p:nvCxnSpPr>
        <p:spPr bwMode="auto">
          <a:xfrm rot="16200000" flipH="1">
            <a:off x="4425950" y="2439988"/>
            <a:ext cx="2127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AFE7884-7D0E-4A0F-B04E-E5E3E9246F3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42338" name="Rectangle 2"/>
          <p:cNvSpPr>
            <a:spLocks noGrp="1"/>
          </p:cNvSpPr>
          <p:nvPr>
            <p:ph type="title"/>
          </p:nvPr>
        </p:nvSpPr>
        <p:spPr>
          <a:xfrm>
            <a:off x="334963" y="0"/>
            <a:ext cx="7620000" cy="838200"/>
          </a:xfrm>
        </p:spPr>
        <p:txBody>
          <a:bodyPr/>
          <a:lstStyle/>
          <a:p>
            <a:r>
              <a:rPr lang="en-US" smtClean="0"/>
              <a:t>Team Members</a:t>
            </a:r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533400" y="4368800"/>
            <a:ext cx="37639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ct val="20000"/>
              </a:spcBef>
              <a:spcAft>
                <a:spcPts val="600"/>
              </a:spcAft>
              <a:buClr>
                <a:srgbClr val="7B0021"/>
              </a:buClr>
              <a:buSzPct val="85000"/>
              <a:buFont typeface="Wingdings" pitchFamily="2" charset="2"/>
              <a:buChar char="l"/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142340" name="TextBox 9"/>
          <p:cNvSpPr txBox="1">
            <a:spLocks noChangeArrowheads="1"/>
          </p:cNvSpPr>
          <p:nvPr/>
        </p:nvSpPr>
        <p:spPr bwMode="auto">
          <a:xfrm>
            <a:off x="571500" y="822325"/>
            <a:ext cx="2660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Industry Participants</a:t>
            </a:r>
          </a:p>
        </p:txBody>
      </p:sp>
      <p:sp>
        <p:nvSpPr>
          <p:cNvPr id="142341" name="TextBox 10"/>
          <p:cNvSpPr txBox="1">
            <a:spLocks noChangeArrowheads="1"/>
          </p:cNvSpPr>
          <p:nvPr/>
        </p:nvSpPr>
        <p:spPr bwMode="auto">
          <a:xfrm>
            <a:off x="4633913" y="868363"/>
            <a:ext cx="2941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Government Participants</a:t>
            </a:r>
          </a:p>
        </p:txBody>
      </p:sp>
      <p:pic>
        <p:nvPicPr>
          <p:cNvPr id="14234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9638" y="1216025"/>
            <a:ext cx="3589337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34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3413" y="1162050"/>
            <a:ext cx="3597275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144386" name="Content Placeholder 2"/>
          <p:cNvSpPr>
            <a:spLocks noGrp="1"/>
          </p:cNvSpPr>
          <p:nvPr>
            <p:ph idx="1"/>
          </p:nvPr>
        </p:nvSpPr>
        <p:spPr>
          <a:xfrm>
            <a:off x="658813" y="882650"/>
            <a:ext cx="8116887" cy="53736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Obtain approval on proposed Charter and Objectives</a:t>
            </a:r>
          </a:p>
          <a:p>
            <a:pPr>
              <a:buFont typeface="Arial" charset="0"/>
              <a:buChar char="•"/>
            </a:pPr>
            <a:r>
              <a:rPr lang="en-US" smtClean="0"/>
              <a:t>Identify additional government representatives</a:t>
            </a:r>
          </a:p>
          <a:p>
            <a:pPr>
              <a:buFont typeface="Arial" charset="0"/>
              <a:buChar char="•"/>
            </a:pPr>
            <a:r>
              <a:rPr lang="en-US" smtClean="0"/>
              <a:t>Finalize sub-teams to work first set of topics</a:t>
            </a:r>
          </a:p>
          <a:p>
            <a:pPr>
              <a:buFont typeface="Arial" charset="0"/>
              <a:buChar char="•"/>
            </a:pPr>
            <a:r>
              <a:rPr lang="en-US" smtClean="0"/>
              <a:t>Establish repository for working group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Arial" charset="0"/>
              <a:buChar char="•"/>
            </a:pPr>
            <a:endParaRPr lang="en-US" smtClean="0"/>
          </a:p>
          <a:p>
            <a:pPr>
              <a:buFont typeface="Arial" charset="0"/>
              <a:buChar char="•"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443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92EA19-4F4D-43EA-85DA-5969FEF493C6}" type="slidenum">
              <a:rPr lang="en-US" smtClean="0"/>
              <a:pPr/>
              <a:t>7</a:t>
            </a:fld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0B5AF411B9F43A791AE87FBCB0CCF" ma:contentTypeVersion="5" ma:contentTypeDescription="Create a new document." ma:contentTypeScope="" ma:versionID="a07428e1e86abfb92c13e40c6d87ac6b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b142ebc7ab5e1caa001ebac0546f0008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PublishingStartDate xmlns="http://schemas.microsoft.com/sharepoint/v3" xsi:nil="true"/>
    <ContentFileId xmlns="818ab197-d140-402e-b8de-97cd7fd16373" xsi:nil="true"/>
    <Taxonomy xmlns="8781b459-35d1-4874-a8a7-354b71085f54" xsi:nil="true"/>
  </documentManagement>
</p:properties>
</file>

<file path=customXml/itemProps1.xml><?xml version="1.0" encoding="utf-8"?>
<ds:datastoreItem xmlns:ds="http://schemas.openxmlformats.org/officeDocument/2006/customXml" ds:itemID="{C16F0B0A-03BF-4775-839B-7449643EA527}"/>
</file>

<file path=customXml/itemProps2.xml><?xml version="1.0" encoding="utf-8"?>
<ds:datastoreItem xmlns:ds="http://schemas.openxmlformats.org/officeDocument/2006/customXml" ds:itemID="{C1B172D8-10FD-4817-8FCF-EC2D5A6E9718}"/>
</file>

<file path=customXml/itemProps3.xml><?xml version="1.0" encoding="utf-8"?>
<ds:datastoreItem xmlns:ds="http://schemas.openxmlformats.org/officeDocument/2006/customXml" ds:itemID="{39C40973-C502-4C8A-812C-A01F1277E625}"/>
</file>

<file path=docProps/app.xml><?xml version="1.0" encoding="utf-8"?>
<Properties xmlns="http://schemas.openxmlformats.org/officeDocument/2006/extended-properties" xmlns:vt="http://schemas.openxmlformats.org/officeDocument/2006/docPropsVTypes">
  <TotalTime>10858</TotalTime>
  <Words>344</Words>
  <Application>Microsoft Office PowerPoint</Application>
  <PresentationFormat>On-screen Show (4:3)</PresentationFormat>
  <Paragraphs>65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Wingdings</vt:lpstr>
      <vt:lpstr>Helvetica 45 Light</vt:lpstr>
      <vt:lpstr>Default Design</vt:lpstr>
      <vt:lpstr>Default Design</vt:lpstr>
      <vt:lpstr>Default Design</vt:lpstr>
      <vt:lpstr>Image</vt:lpstr>
      <vt:lpstr>Slide 1</vt:lpstr>
      <vt:lpstr>Proposed Charter</vt:lpstr>
      <vt:lpstr>Proposed Objectives</vt:lpstr>
      <vt:lpstr>Process and Timeline</vt:lpstr>
      <vt:lpstr>Organization</vt:lpstr>
      <vt:lpstr>Team Members</vt:lpstr>
      <vt:lpstr>Next Steps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Risk_Update_PMSC_8-25-10.pptx</dc:title>
  <dc:creator>xd906b</dc:creator>
  <cp:lastModifiedBy>Mike Martin</cp:lastModifiedBy>
  <cp:revision>535</cp:revision>
  <cp:lastPrinted>2004-01-15T19:31:18Z</cp:lastPrinted>
  <dcterms:created xsi:type="dcterms:W3CDTF">2004-01-14T15:13:38Z</dcterms:created>
  <dcterms:modified xsi:type="dcterms:W3CDTF">2010-08-26T14:18:53Z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ACCT04\rloop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lpwstr>-1</vt:lpwstr>
  </property>
  <property fmtid="{D5CDD505-2E9C-101B-9397-08002B2CF9AE}" pid="8" name="Allow Footer Overwrite">
    <vt:lpwstr>-1</vt:lpwstr>
  </property>
  <property fmtid="{D5CDD505-2E9C-101B-9397-08002B2CF9AE}" pid="9" name="Multiple Selected">
    <vt:lpwstr>-1</vt:lpwstr>
  </property>
  <property fmtid="{D5CDD505-2E9C-101B-9397-08002B2CF9AE}" pid="10" name="ContentTypeId">
    <vt:lpwstr>0x01010004A0B5AF411B9F43A791AE87FBCB0CCF</vt:lpwstr>
  </property>
  <property fmtid="{D5CDD505-2E9C-101B-9397-08002B2CF9AE}" pid="11" name="TemplateUrl">
    <vt:lpwstr/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_SourceUrl">
    <vt:lpwstr/>
  </property>
  <property fmtid="{D5CDD505-2E9C-101B-9397-08002B2CF9AE}" pid="15" name="_SharedFileIndex">
    <vt:lpwstr/>
  </property>
</Properties>
</file>