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351" r:id="rId2"/>
    <p:sldId id="352" r:id="rId3"/>
    <p:sldId id="458" r:id="rId4"/>
    <p:sldId id="463" r:id="rId5"/>
    <p:sldId id="461" r:id="rId6"/>
    <p:sldId id="466" r:id="rId7"/>
    <p:sldId id="467" r:id="rId8"/>
    <p:sldId id="468" r:id="rId9"/>
  </p:sldIdLst>
  <p:sldSz cx="9144000" cy="6858000" type="letter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CC00"/>
    <a:srgbClr val="FFFF00"/>
    <a:srgbClr val="996633"/>
    <a:srgbClr val="CC9900"/>
    <a:srgbClr val="0033CC"/>
    <a:srgbClr val="0000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505" autoAdjust="0"/>
    <p:restoredTop sz="98243" autoAdjust="0"/>
  </p:normalViewPr>
  <p:slideViewPr>
    <p:cSldViewPr snapToGrid="0">
      <p:cViewPr varScale="1">
        <p:scale>
          <a:sx n="71" d="100"/>
          <a:sy n="71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518" y="60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3388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3388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32850"/>
            <a:ext cx="29733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33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fld id="{9871544E-F521-49EC-9DCE-56DEB15AB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-3175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3175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8832850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49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11" tIns="0" rIns="1931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i="1"/>
            </a:lvl1pPr>
          </a:lstStyle>
          <a:p>
            <a:pPr>
              <a:defRPr/>
            </a:pPr>
            <a:fld id="{BEDAC790-8A80-4C43-BCAA-580ED7014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6425"/>
            <a:ext cx="5029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8" tIns="46669" rIns="93338" bIns="466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700088"/>
            <a:ext cx="4640262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65C3B-5318-4695-898B-B5DF387390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4BFB5-6465-4482-AF1D-4EE556527F6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241300"/>
            <a:ext cx="21336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675" y="241300"/>
            <a:ext cx="62484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079500"/>
            <a:ext cx="4191000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079500"/>
            <a:ext cx="4191000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92150" y="1065213"/>
            <a:ext cx="77676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 userDrawn="1"/>
        </p:nvSpPr>
        <p:spPr bwMode="auto">
          <a:xfrm>
            <a:off x="449263" y="914400"/>
            <a:ext cx="8318500" cy="0"/>
          </a:xfrm>
          <a:prstGeom prst="line">
            <a:avLst/>
          </a:prstGeom>
          <a:noFill/>
          <a:ln w="57150">
            <a:solidFill>
              <a:srgbClr val="3366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241300"/>
            <a:ext cx="81883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079500"/>
            <a:ext cx="85344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44" name="Rectangle 28"/>
          <p:cNvSpPr>
            <a:spLocks noChangeArrowheads="1"/>
          </p:cNvSpPr>
          <p:nvPr userDrawn="1"/>
        </p:nvSpPr>
        <p:spPr bwMode="auto">
          <a:xfrm>
            <a:off x="8445500" y="6610350"/>
            <a:ext cx="798513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ctr"/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endParaRPr lang="en-US" sz="600" dirty="0">
              <a:latin typeface="Arial" charset="0"/>
            </a:endParaRP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fld id="{1A106ACB-FEF1-4218-946C-A38F28795E6B}" type="slidenum">
              <a:rPr lang="en-US" sz="1200">
                <a:solidFill>
                  <a:schemeClr val="folHlink"/>
                </a:solidFill>
                <a:latin typeface="Arial" charset="0"/>
              </a:rPr>
              <a:pPr algn="ctr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latin typeface="Arial" charset="0"/>
            </a:endParaRPr>
          </a:p>
          <a:p>
            <a:pPr algn="ctr" eaLnBrk="0" hangingPunct="0">
              <a:defRPr/>
            </a:pPr>
            <a:endParaRPr lang="en-US" sz="1200" dirty="0"/>
          </a:p>
        </p:txBody>
      </p:sp>
      <p:sp>
        <p:nvSpPr>
          <p:cNvPr id="34848" name="Line 32"/>
          <p:cNvSpPr>
            <a:spLocks noChangeShapeType="1"/>
          </p:cNvSpPr>
          <p:nvPr userDrawn="1"/>
        </p:nvSpPr>
        <p:spPr bwMode="auto">
          <a:xfrm>
            <a:off x="344488" y="6343650"/>
            <a:ext cx="8585200" cy="0"/>
          </a:xfrm>
          <a:prstGeom prst="line">
            <a:avLst/>
          </a:prstGeom>
          <a:noFill/>
          <a:ln w="28575">
            <a:solidFill>
              <a:srgbClr val="3366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40"/>
          <p:cNvGraphicFramePr>
            <a:graphicFrameLocks noChangeAspect="1"/>
          </p:cNvGraphicFramePr>
          <p:nvPr/>
        </p:nvGraphicFramePr>
        <p:xfrm>
          <a:off x="6802438" y="6059488"/>
          <a:ext cx="1790700" cy="571500"/>
        </p:xfrm>
        <a:graphic>
          <a:graphicData uri="http://schemas.openxmlformats.org/presentationml/2006/ole">
            <p:oleObj spid="_x0000_s1026" name="Photo Editor Photo" r:id="rId14" imgW="6095238" imgH="2409524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3000" b="1">
          <a:solidFill>
            <a:srgbClr val="99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rgbClr val="0B3D9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436563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Program Management Systems Committee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4638" y="3825875"/>
            <a:ext cx="5980112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200" smtClean="0"/>
          </a:p>
          <a:p>
            <a:pPr eaLnBrk="1" hangingPunct="1">
              <a:lnSpc>
                <a:spcPct val="80000"/>
              </a:lnSpc>
            </a:pPr>
            <a:r>
              <a:rPr lang="en-US" sz="3200" smtClean="0"/>
              <a:t>August 2010 Progress Report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11213" y="2514600"/>
            <a:ext cx="7375525" cy="1230313"/>
          </a:xfrm>
          <a:prstGeom prst="rect">
            <a:avLst/>
          </a:prstGeom>
          <a:solidFill>
            <a:srgbClr val="B5B5B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 algn="ctr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4000" b="1">
                <a:latin typeface="Calibri" pitchFamily="34" charset="0"/>
              </a:rPr>
              <a:t>Program Management Outreach Working 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4838" y="5099050"/>
            <a:ext cx="29638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Jane Spriggs, Co-Lead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Bill Altman, Co-Lead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22288" y="265113"/>
            <a:ext cx="8105775" cy="474662"/>
          </a:xfrm>
        </p:spPr>
        <p:txBody>
          <a:bodyPr/>
          <a:lstStyle/>
          <a:p>
            <a:pPr algn="ctr"/>
            <a:r>
              <a:rPr lang="en-US" sz="2800" smtClean="0"/>
              <a:t>PM Outreach Working Group Charter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50875" y="1182688"/>
            <a:ext cx="8229600" cy="51895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u="sng" smtClean="0">
                <a:solidFill>
                  <a:schemeClr val="tx1"/>
                </a:solidFill>
              </a:rPr>
              <a:t>Mission: </a:t>
            </a:r>
            <a:r>
              <a:rPr lang="en-US" smtClean="0">
                <a:solidFill>
                  <a:schemeClr val="tx1"/>
                </a:solidFill>
              </a:rPr>
              <a:t> Broaden the focus and membership of the PMSC to influence acquisition policy and share best practices among program management professionals.</a:t>
            </a:r>
          </a:p>
          <a:p>
            <a:pPr marL="0" indent="0">
              <a:buFontTx/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u="sng" smtClean="0">
                <a:solidFill>
                  <a:schemeClr val="tx1"/>
                </a:solidFill>
              </a:rPr>
              <a:t>Objectives:</a:t>
            </a:r>
          </a:p>
          <a:p>
            <a:pPr marL="0" indent="0">
              <a:buFontTx/>
              <a:buAutoNum type="arabicPeriod"/>
            </a:pPr>
            <a:r>
              <a:rPr lang="en-US" smtClean="0">
                <a:solidFill>
                  <a:schemeClr val="tx1"/>
                </a:solidFill>
              </a:rPr>
              <a:t>Modify PMSC charter and objectives to reflect broader focus.</a:t>
            </a:r>
          </a:p>
          <a:p>
            <a:pPr marL="0" indent="0">
              <a:buFontTx/>
              <a:buAutoNum type="arabicPeriod"/>
            </a:pPr>
            <a:r>
              <a:rPr lang="en-US" smtClean="0">
                <a:solidFill>
                  <a:schemeClr val="tx1"/>
                </a:solidFill>
              </a:rPr>
              <a:t>Promote the formation of additional PMSC working groups to address a range of topics essential to successful program execution.</a:t>
            </a:r>
          </a:p>
          <a:p>
            <a:pPr marL="0" indent="0">
              <a:buFontTx/>
              <a:buAutoNum type="arabicPeriod"/>
            </a:pPr>
            <a:r>
              <a:rPr lang="en-US" smtClean="0">
                <a:solidFill>
                  <a:schemeClr val="tx1"/>
                </a:solidFill>
              </a:rPr>
              <a:t>Initiate a campaign to increase program manager participation in PMSC.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00013" y="3224213"/>
            <a:ext cx="5572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795338" y="85725"/>
            <a:ext cx="8116887" cy="8620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Objective #2: Additional PMSC Agenda Topics </a:t>
            </a:r>
            <a:br>
              <a:rPr lang="en-US" sz="2800" smtClean="0"/>
            </a:br>
            <a:r>
              <a:rPr lang="en-US" sz="2800" smtClean="0"/>
              <a:t>		     and Working Groups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8" y="900113"/>
            <a:ext cx="8696325" cy="5597525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en-US" sz="2000" dirty="0" smtClean="0"/>
              <a:t>PMSC Agenda Topics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600" dirty="0" smtClean="0"/>
              <a:t>May 2010 Meeting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Risk and Opportunity Management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DAU Program Management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600" dirty="0" smtClean="0"/>
              <a:t>August 2010 Meeting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NAVAIR Scheduling and Data Consolidation (Dave Burgess)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600" dirty="0" smtClean="0"/>
              <a:t>February 2011 Meeting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Joint </a:t>
            </a:r>
            <a:r>
              <a:rPr lang="en-US" sz="1600" dirty="0" err="1" smtClean="0"/>
              <a:t>Gov’t</a:t>
            </a:r>
            <a:r>
              <a:rPr lang="en-US" sz="1600" dirty="0" smtClean="0"/>
              <a:t>/Industry Panel Discussion: Integrated Baseline Review Process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Managing Agile Development Programs (Carnegie Mellon)</a:t>
            </a:r>
            <a:endParaRPr lang="en-US" sz="1600" dirty="0" smtClean="0"/>
          </a:p>
          <a:p>
            <a:pPr lvl="1">
              <a:spcBef>
                <a:spcPts val="300"/>
              </a:spcBef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Ideas for Future Topics (and Potential Working Groups)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Probability of Program Success (POPS)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Subcontractor Flow-Downs and </a:t>
            </a:r>
            <a:r>
              <a:rPr lang="en-US" sz="1600" dirty="0" err="1" smtClean="0"/>
              <a:t>Gov’t</a:t>
            </a:r>
            <a:r>
              <a:rPr lang="en-US" sz="1600" dirty="0" smtClean="0"/>
              <a:t> Skip-Level Involvement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Cross Training of Program Performance Team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What Constitutes a Good Program Management Office?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Affordability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 smtClean="0"/>
              <a:t>Working Groups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600" dirty="0" smtClean="0"/>
              <a:t>Risk and Opportunity Management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spcBef>
                <a:spcPts val="300"/>
              </a:spcBef>
              <a:defRPr/>
            </a:pPr>
            <a:r>
              <a:rPr lang="en-US" sz="1600" dirty="0" smtClean="0"/>
              <a:t>26 Participants; 9 Are </a:t>
            </a:r>
            <a:r>
              <a:rPr lang="en-US" sz="1600" smtClean="0"/>
              <a:t>New to </a:t>
            </a:r>
            <a:r>
              <a:rPr lang="en-US" sz="1600" dirty="0" smtClean="0"/>
              <a:t>PMSC; 2 </a:t>
            </a:r>
            <a:r>
              <a:rPr lang="en-US" sz="1600" dirty="0" err="1" smtClean="0"/>
              <a:t>Gov’t</a:t>
            </a:r>
            <a:r>
              <a:rPr lang="en-US" sz="1600" dirty="0" smtClean="0"/>
              <a:t> Reps (NASA and Air Force)</a:t>
            </a:r>
            <a:endParaRPr lang="en-US" sz="1800" dirty="0" smtClean="0"/>
          </a:p>
          <a:p>
            <a:pPr lvl="2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07988" y="273050"/>
            <a:ext cx="8736012" cy="473075"/>
          </a:xfrm>
        </p:spPr>
        <p:txBody>
          <a:bodyPr/>
          <a:lstStyle/>
          <a:p>
            <a:r>
              <a:rPr lang="en-US" sz="2800" smtClean="0"/>
              <a:t>Objective #3: Increase PM Participation in PMSC</a:t>
            </a:r>
            <a:endParaRPr lang="en-US" sz="320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27050" y="1001713"/>
            <a:ext cx="8453438" cy="46624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smtClean="0"/>
              <a:t>Electronic On-Line Registration Used for August Meeting!</a:t>
            </a:r>
          </a:p>
          <a:p>
            <a:pPr lvl="1">
              <a:spcBef>
                <a:spcPct val="0"/>
              </a:spcBef>
            </a:pPr>
            <a:r>
              <a:rPr lang="en-US" sz="1800" smtClean="0"/>
              <a:t>Minimize Administrative Burden on PMSC Leaders and Participants</a:t>
            </a:r>
          </a:p>
          <a:p>
            <a:pPr lvl="1">
              <a:spcBef>
                <a:spcPct val="0"/>
              </a:spcBef>
            </a:pPr>
            <a:r>
              <a:rPr lang="en-US" sz="1800" smtClean="0"/>
              <a:t>Gathering Additional Info to Understand  Individual’s Organizational Role, Thus Understand Their Needs</a:t>
            </a:r>
          </a:p>
          <a:p>
            <a:pPr lvl="1">
              <a:spcBef>
                <a:spcPct val="0"/>
              </a:spcBef>
            </a:pPr>
            <a:r>
              <a:rPr lang="en-US" sz="1800" smtClean="0"/>
              <a:t>Measure Effectiveness of PM Outreach Efforts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Assessed Composition of Participants*: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0425" y="5849938"/>
            <a:ext cx="2879725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i="1" dirty="0">
                <a:latin typeface="+mn-lt"/>
              </a:rPr>
              <a:t>* data based on registrations through August 19</a:t>
            </a:r>
            <a:endParaRPr lang="en-US" sz="1000" i="1" dirty="0">
              <a:latin typeface="+mn-lt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650" y="2851150"/>
            <a:ext cx="530383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07988" y="273050"/>
            <a:ext cx="8736012" cy="473075"/>
          </a:xfrm>
        </p:spPr>
        <p:txBody>
          <a:bodyPr/>
          <a:lstStyle/>
          <a:p>
            <a:r>
              <a:rPr lang="en-US" sz="2800" smtClean="0"/>
              <a:t>Objective #3: Increase PM Participation in PMSC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01713"/>
            <a:ext cx="8366125" cy="5335587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lang="en-US" sz="2000" dirty="0" smtClean="0"/>
              <a:t>PMSC Brochure Developed and Published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 smtClean="0"/>
              <a:t>Additional URL Shortcut to PMSC Website </a:t>
            </a:r>
            <a:r>
              <a:rPr lang="en-US" sz="1800" i="1" dirty="0" smtClean="0"/>
              <a:t>(www.ndia.org/pmsc)</a:t>
            </a:r>
            <a:endParaRPr lang="en-US" sz="2000" i="1" dirty="0" smtClean="0"/>
          </a:p>
          <a:p>
            <a:pPr>
              <a:spcBef>
                <a:spcPts val="300"/>
              </a:spcBef>
              <a:defRPr/>
            </a:pPr>
            <a:r>
              <a:rPr lang="en-US" sz="2000" dirty="0" smtClean="0"/>
              <a:t>PMSC Article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 smtClean="0"/>
              <a:t>Published in </a:t>
            </a:r>
            <a:r>
              <a:rPr lang="en-US" sz="1800" i="1" dirty="0" smtClean="0"/>
              <a:t>National Defense </a:t>
            </a:r>
            <a:r>
              <a:rPr lang="en-US" sz="1800" dirty="0" smtClean="0"/>
              <a:t>in May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 smtClean="0"/>
              <a:t>Published in </a:t>
            </a:r>
            <a:r>
              <a:rPr lang="en-US" sz="1800" i="1" dirty="0" smtClean="0"/>
              <a:t>Measurable News</a:t>
            </a:r>
            <a:r>
              <a:rPr lang="en-US" sz="1800" dirty="0" smtClean="0"/>
              <a:t> in July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 smtClean="0"/>
              <a:t>Scheduled to be Published in </a:t>
            </a:r>
            <a:r>
              <a:rPr lang="en-US" sz="1800" i="1" dirty="0" smtClean="0"/>
              <a:t>Defense AT&amp;L </a:t>
            </a:r>
            <a:r>
              <a:rPr lang="en-US" sz="1800" dirty="0" smtClean="0"/>
              <a:t>in Sept-Oct Issue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 smtClean="0"/>
              <a:t>Efforts to Increase Government PM Participation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 smtClean="0"/>
              <a:t>Invited Government Participation in Working Groups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800" dirty="0" smtClean="0"/>
              <a:t>Two </a:t>
            </a:r>
            <a:r>
              <a:rPr lang="en-US" sz="1800" dirty="0" err="1" smtClean="0"/>
              <a:t>Gov’t</a:t>
            </a:r>
            <a:r>
              <a:rPr lang="en-US" sz="1800" dirty="0" smtClean="0"/>
              <a:t> Reps Joined Risk &amp; Opportunity Working Group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800" dirty="0" smtClean="0"/>
              <a:t>Booth and Workshop Planned for November IPM Conference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 smtClean="0"/>
              <a:t>Established “Rules of Engagement” to Promote Open Communication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 smtClean="0"/>
              <a:t>Solicit Suggested Agenda Items from Our Government Customers</a:t>
            </a:r>
          </a:p>
          <a:p>
            <a:pPr lvl="2">
              <a:spcBef>
                <a:spcPts val="300"/>
              </a:spcBef>
              <a:defRPr/>
            </a:pPr>
            <a:r>
              <a:rPr lang="en-US" sz="1800" dirty="0" smtClean="0"/>
              <a:t>Focus of the PM Outreach Workshop at November IPM Conference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smtClean="0">
                <a:ea typeface="+mn-ea"/>
                <a:cs typeface="+mn-cs"/>
              </a:rPr>
              <a:t>Electronic </a:t>
            </a:r>
            <a:r>
              <a:rPr lang="en-US" sz="1800" dirty="0" smtClean="0">
                <a:ea typeface="+mn-ea"/>
                <a:cs typeface="+mn-cs"/>
              </a:rPr>
              <a:t>Agenda with Brief Description of Topics and Speaker Titles</a:t>
            </a:r>
            <a:endParaRPr lang="en-US" sz="1400" dirty="0" smtClean="0"/>
          </a:p>
          <a:p>
            <a:pPr lvl="2">
              <a:defRPr/>
            </a:pPr>
            <a:endParaRPr lang="en-US" sz="1800" dirty="0" smtClean="0"/>
          </a:p>
          <a:p>
            <a:pPr lvl="2"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6"/>
          <p:cNvGraphicFramePr>
            <a:graphicFrameLocks/>
          </p:cNvGraphicFramePr>
          <p:nvPr/>
        </p:nvGraphicFramePr>
        <p:xfrm>
          <a:off x="319088" y="963613"/>
          <a:ext cx="8532812" cy="5295900"/>
        </p:xfrm>
        <a:graphic>
          <a:graphicData uri="http://schemas.openxmlformats.org/drawingml/2006/table">
            <a:tbl>
              <a:tblPr/>
              <a:tblGrid>
                <a:gridCol w="4098925"/>
                <a:gridCol w="4433888"/>
              </a:tblGrid>
              <a:tr h="338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Don’t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Participate, participate, participate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Acquiesce when you feel something doesn’t agree with 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Offer solutions vs. complaints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Raise questions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 full implementation 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Consider best interest of PMs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Focus only on your 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Suggest best practice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Dwell on word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smithing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 out missing/inaccurate information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 comments to individuals/ organizations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open-minded - Treat everyone with respect and trust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Assume one way is only 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Suspend judgment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Dwell on topics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 everyone a chance to speak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Monopolize the meeting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1488" y="233363"/>
            <a:ext cx="8229600" cy="584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Rules of Engagement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07988" y="273050"/>
            <a:ext cx="8736012" cy="404813"/>
          </a:xfrm>
        </p:spPr>
        <p:txBody>
          <a:bodyPr/>
          <a:lstStyle/>
          <a:p>
            <a:r>
              <a:rPr lang="en-US" sz="2400" smtClean="0"/>
              <a:t>Draft Questions for November IPM Conference Workshop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27050" y="1001713"/>
            <a:ext cx="8534400" cy="5335587"/>
          </a:xfrm>
        </p:spPr>
        <p:txBody>
          <a:bodyPr/>
          <a:lstStyle/>
          <a:p>
            <a:r>
              <a:rPr lang="en-US" sz="1800" smtClean="0"/>
              <a:t>What is the government’s perception of the PMSC’s mission and membership?</a:t>
            </a:r>
          </a:p>
          <a:p>
            <a:r>
              <a:rPr lang="en-US" sz="1800" smtClean="0"/>
              <a:t>Is the PMSC well known in the aerospace community (industry and government)?</a:t>
            </a:r>
          </a:p>
          <a:p>
            <a:r>
              <a:rPr lang="en-US" sz="1800" smtClean="0"/>
              <a:t>What are some of the more critical issues that the industry would like to see the PMSC address?</a:t>
            </a:r>
          </a:p>
          <a:p>
            <a:r>
              <a:rPr lang="en-US" sz="1800" smtClean="0"/>
              <a:t>What are some of the more critical issues that the government would like to see the PMSC address?</a:t>
            </a:r>
          </a:p>
          <a:p>
            <a:r>
              <a:rPr lang="en-US" sz="1800" smtClean="0"/>
              <a:t>What type of government leaders should we be trying to attract to the PMSC – i.e. PCOs, Program Managers, heads of agencies, etc.?</a:t>
            </a:r>
          </a:p>
          <a:p>
            <a:r>
              <a:rPr lang="en-US" sz="1800" smtClean="0"/>
              <a:t>What are the barriers to government participation – i.e. travel cost, lack of time, value of the meetings, fraternization concerns,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07988" y="273050"/>
            <a:ext cx="8736012" cy="374650"/>
          </a:xfrm>
        </p:spPr>
        <p:txBody>
          <a:bodyPr/>
          <a:lstStyle/>
          <a:p>
            <a:r>
              <a:rPr lang="en-US" sz="2400" smtClean="0"/>
              <a:t>Draft Questions for February IBR Panel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27050" y="1001713"/>
            <a:ext cx="8534400" cy="5335587"/>
          </a:xfrm>
        </p:spPr>
        <p:txBody>
          <a:bodyPr/>
          <a:lstStyle/>
          <a:p>
            <a:r>
              <a:rPr lang="en-US" sz="1800" smtClean="0"/>
              <a:t>Have you noticed any recent improvements in the conduct or outcome of IBRs?</a:t>
            </a:r>
          </a:p>
          <a:p>
            <a:r>
              <a:rPr lang="en-US" sz="1800" smtClean="0"/>
              <a:t>Are you aware of any IBR improvement initiatives being worked by your organization or elsewhere within the government?</a:t>
            </a:r>
          </a:p>
          <a:p>
            <a:r>
              <a:rPr lang="en-US" sz="1800" smtClean="0"/>
              <a:t>What are your more significant concerns with the IBR process as it is being executed today? </a:t>
            </a:r>
          </a:p>
          <a:p>
            <a:r>
              <a:rPr lang="en-US" sz="1800" smtClean="0"/>
              <a:t>Is there a particular aspect of the IBR process that you feel the PMSC should focus attention on in future IBR Guide updates?</a:t>
            </a:r>
          </a:p>
          <a:p>
            <a:r>
              <a:rPr lang="en-US" sz="1800" smtClean="0"/>
              <a:t>Are pre-award IBRs being considered for future acquisitions?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is_ppt_format_8_21_01">
  <a:themeElements>
    <a:clrScheme name="iis_ppt_format_8_21_0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is_ppt_format_8_21_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is_ppt_format_8_21_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s_ppt_format_8_21_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s_ppt_format_8_21_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09E8124B-39F5-4E5C-941A-62BE07B2C4EC}"/>
</file>

<file path=customXml/itemProps2.xml><?xml version="1.0" encoding="utf-8"?>
<ds:datastoreItem xmlns:ds="http://schemas.openxmlformats.org/officeDocument/2006/customXml" ds:itemID="{7F7276AB-CD02-415B-8031-443C7E37CE15}"/>
</file>

<file path=customXml/itemProps3.xml><?xml version="1.0" encoding="utf-8"?>
<ds:datastoreItem xmlns:ds="http://schemas.openxmlformats.org/officeDocument/2006/customXml" ds:itemID="{CCA43EA0-4C39-40EA-97CB-AE302B712900}"/>
</file>

<file path=docProps/app.xml><?xml version="1.0" encoding="utf-8"?>
<Properties xmlns="http://schemas.openxmlformats.org/officeDocument/2006/extended-properties" xmlns:vt="http://schemas.openxmlformats.org/officeDocument/2006/docPropsVTypes">
  <Template>D:\jobs 2001\IIS Homepage\8_21\iis_ppt_format_8_21_01.ppt</Template>
  <TotalTime>1984</TotalTime>
  <Pages>5</Pages>
  <Words>620</Words>
  <Application>Microsoft Office PowerPoint</Application>
  <PresentationFormat>Letter Paper (8.5x11 in)</PresentationFormat>
  <Paragraphs>91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Calibri</vt:lpstr>
      <vt:lpstr>Wingdings</vt:lpstr>
      <vt:lpstr>iis_ppt_format_8_21_01</vt:lpstr>
      <vt:lpstr>Photo Editor Photo</vt:lpstr>
      <vt:lpstr>Program Management Systems Committee</vt:lpstr>
      <vt:lpstr>PM Outreach Working Group Charter</vt:lpstr>
      <vt:lpstr>Objective #2: Additional PMSC Agenda Topics         and Working Groups</vt:lpstr>
      <vt:lpstr>Objective #3: Increase PM Participation in PMSC</vt:lpstr>
      <vt:lpstr>Objective #3: Increase PM Participation in PMSC</vt:lpstr>
      <vt:lpstr>Rules of Engagement </vt:lpstr>
      <vt:lpstr>Draft Questions for November IPM Conference Workshop</vt:lpstr>
      <vt:lpstr>Draft Questions for February IBR Panel</vt:lpstr>
    </vt:vector>
  </TitlesOfParts>
  <Company>Northrop Grumman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PM_Outreach_Working_Group_Aug_2010.pptx</dc:title>
  <dc:subject/>
  <dc:creator>Gay Infanti</dc:creator>
  <cp:keywords/>
  <dc:description/>
  <cp:lastModifiedBy>Mike Martin</cp:lastModifiedBy>
  <cp:revision>442</cp:revision>
  <cp:lastPrinted>1999-09-02T23:50:16Z</cp:lastPrinted>
  <dcterms:created xsi:type="dcterms:W3CDTF">1995-09-29T11:57:08Z</dcterms:created>
  <dcterms:modified xsi:type="dcterms:W3CDTF">2010-08-26T18:35:29Z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