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7" r:id="rId1"/>
  </p:sldMasterIdLst>
  <p:notesMasterIdLst>
    <p:notesMasterId r:id="rId5"/>
  </p:notesMasterIdLst>
  <p:handoutMasterIdLst>
    <p:handoutMasterId r:id="rId6"/>
  </p:handoutMasterIdLst>
  <p:sldIdLst>
    <p:sldId id="427" r:id="rId2"/>
    <p:sldId id="425" r:id="rId3"/>
    <p:sldId id="426" r:id="rId4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6699FF"/>
    <a:srgbClr val="00CCFF"/>
    <a:srgbClr val="FF0000"/>
    <a:srgbClr val="006666"/>
    <a:srgbClr val="0066FF"/>
    <a:srgbClr val="B2B2B2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5068" autoAdjust="0"/>
  </p:normalViewPr>
  <p:slideViewPr>
    <p:cSldViewPr snapToGrid="0">
      <p:cViewPr varScale="1">
        <p:scale>
          <a:sx n="101" d="100"/>
          <a:sy n="101" d="100"/>
        </p:scale>
        <p:origin x="-84" y="-192"/>
      </p:cViewPr>
      <p:guideLst>
        <p:guide orient="horz" pos="21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notesViewPr>
    <p:cSldViewPr snapToGrid="0">
      <p:cViewPr>
        <p:scale>
          <a:sx n="75" d="100"/>
          <a:sy n="75" d="100"/>
        </p:scale>
        <p:origin x="-1284" y="90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82" tIns="44941" rIns="89882" bIns="44941" numCol="1" anchor="t" anchorCtr="0" compatLnSpc="1">
            <a:prstTxWarp prst="textNoShape">
              <a:avLst/>
            </a:prstTxWarp>
          </a:bodyPr>
          <a:lstStyle>
            <a:lvl1pPr algn="l" defTabSz="898525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82" tIns="44941" rIns="89882" bIns="44941" numCol="1" anchor="t" anchorCtr="0" compatLnSpc="1">
            <a:prstTxWarp prst="textNoShape">
              <a:avLst/>
            </a:prstTxWarp>
          </a:bodyPr>
          <a:lstStyle>
            <a:lvl1pPr algn="r" defTabSz="898525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82" tIns="44941" rIns="89882" bIns="44941" numCol="1" anchor="b" anchorCtr="0" compatLnSpc="1">
            <a:prstTxWarp prst="textNoShape">
              <a:avLst/>
            </a:prstTxWarp>
          </a:bodyPr>
          <a:lstStyle>
            <a:lvl1pPr algn="l" defTabSz="898525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82" tIns="44941" rIns="89882" bIns="44941" numCol="1" anchor="b" anchorCtr="0" compatLnSpc="1">
            <a:prstTxWarp prst="textNoShape">
              <a:avLst/>
            </a:prstTxWarp>
          </a:bodyPr>
          <a:lstStyle>
            <a:lvl1pPr algn="r" defTabSz="898525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1200" b="1"/>
            </a:lvl1pPr>
          </a:lstStyle>
          <a:p>
            <a:pPr>
              <a:defRPr/>
            </a:pPr>
            <a:fld id="{F5BFD6A3-B721-47F2-BE84-6D6969194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82" tIns="44941" rIns="89882" bIns="44941" numCol="1" anchor="t" anchorCtr="0" compatLnSpc="1">
            <a:prstTxWarp prst="textNoShape">
              <a:avLst/>
            </a:prstTxWarp>
          </a:bodyPr>
          <a:lstStyle>
            <a:lvl1pPr algn="l" defTabSz="898525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82" tIns="44941" rIns="89882" bIns="44941" numCol="1" anchor="t" anchorCtr="0" compatLnSpc="1">
            <a:prstTxWarp prst="textNoShape">
              <a:avLst/>
            </a:prstTxWarp>
          </a:bodyPr>
          <a:lstStyle>
            <a:lvl1pPr algn="r" defTabSz="898525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82" tIns="44941" rIns="89882" bIns="44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82" tIns="44941" rIns="89882" bIns="44941" numCol="1" anchor="b" anchorCtr="0" compatLnSpc="1">
            <a:prstTxWarp prst="textNoShape">
              <a:avLst/>
            </a:prstTxWarp>
          </a:bodyPr>
          <a:lstStyle>
            <a:lvl1pPr algn="l" defTabSz="898525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82" tIns="44941" rIns="89882" bIns="44941" numCol="1" anchor="b" anchorCtr="0" compatLnSpc="1">
            <a:prstTxWarp prst="textNoShape">
              <a:avLst/>
            </a:prstTxWarp>
          </a:bodyPr>
          <a:lstStyle>
            <a:lvl1pPr algn="r" defTabSz="898525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38980DC-2904-4B03-85BB-6768A3ACE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3C5AB4-16F0-4437-9E4D-7D069A31C95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138" y="4410075"/>
            <a:ext cx="6359525" cy="4178300"/>
          </a:xfrm>
          <a:noFill/>
          <a:ln/>
        </p:spPr>
        <p:txBody>
          <a:bodyPr/>
          <a:lstStyle/>
          <a:p>
            <a:pPr eaLnBrk="1" hangingPunct="1"/>
            <a:endParaRPr lang="en-US" sz="16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C72C10-6B92-495B-AE36-26FF60F33BE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77925" y="695325"/>
            <a:ext cx="4643438" cy="3482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30" tIns="45614" rIns="91230" bIns="45614" anchor="ctr"/>
          <a:lstStyle/>
          <a:p>
            <a:pPr algn="ctr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None/>
            </a:pPr>
            <a:endParaRPr lang="en-US"/>
          </a:p>
        </p:txBody>
      </p:sp>
      <p:sp>
        <p:nvSpPr>
          <p:cNvPr id="20484" name="Text Box 2"/>
          <p:cNvSpPr>
            <a:spLocks noGrp="1" noChangeArrowheads="1"/>
          </p:cNvSpPr>
          <p:nvPr>
            <p:ph type="body"/>
          </p:nvPr>
        </p:nvSpPr>
        <p:spPr>
          <a:xfrm>
            <a:off x="931863" y="4413250"/>
            <a:ext cx="5135562" cy="4176713"/>
          </a:xfrm>
          <a:noFill/>
          <a:ln/>
        </p:spPr>
        <p:txBody>
          <a:bodyPr lIns="92306" tIns="46334" rIns="92306" bIns="46334"/>
          <a:lstStyle/>
          <a:p>
            <a:pPr>
              <a:spcBef>
                <a:spcPts val="450"/>
              </a:spcBef>
              <a:tabLst>
                <a:tab pos="0" algn="l"/>
                <a:tab pos="909638" algn="l"/>
                <a:tab pos="1822450" algn="l"/>
                <a:tab pos="2735263" algn="l"/>
                <a:tab pos="3646488" algn="l"/>
                <a:tab pos="4559300" algn="l"/>
                <a:tab pos="5472113" algn="l"/>
                <a:tab pos="6384925" algn="l"/>
                <a:tab pos="7296150" algn="l"/>
                <a:tab pos="8208963" algn="l"/>
                <a:tab pos="9121775" algn="l"/>
                <a:tab pos="10034588" algn="l"/>
              </a:tabLst>
            </a:pPr>
            <a:endParaRPr lang="en-US" smtClean="0">
              <a:ea typeface="MS Gothic"/>
              <a:cs typeface="MS Gothic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3963988" y="8818563"/>
            <a:ext cx="3035300" cy="46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306" tIns="46334" rIns="92306" bIns="46334" anchor="b"/>
          <a:lstStyle/>
          <a:p>
            <a:pPr algn="r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tabLst>
                <a:tab pos="719138" algn="l"/>
                <a:tab pos="1441450" algn="l"/>
                <a:tab pos="2163763" algn="l"/>
                <a:tab pos="2886075" algn="l"/>
              </a:tabLst>
            </a:pPr>
            <a:fld id="{26F5EA52-0991-46F8-987C-F1D01B31796B}" type="slidenum">
              <a:rPr lang="en-US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eaLnBrk="0" hangingPunct="0">
                <a:spcBef>
                  <a:spcPct val="25000"/>
                </a:spcBef>
                <a:buClr>
                  <a:srgbClr val="151C77"/>
                </a:buClr>
                <a:buSzPct val="80000"/>
                <a:buFont typeface="Wingdings" pitchFamily="2" charset="2"/>
                <a:buNone/>
                <a:tabLst>
                  <a:tab pos="719138" algn="l"/>
                  <a:tab pos="1441450" algn="l"/>
                  <a:tab pos="2163763" algn="l"/>
                  <a:tab pos="2886075" algn="l"/>
                </a:tabLst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3E8F9-A48A-4B07-A65C-A16E30741AF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1177925" y="695325"/>
            <a:ext cx="4643438" cy="3482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30" tIns="45614" rIns="91230" bIns="45614" anchor="ctr"/>
          <a:lstStyle/>
          <a:p>
            <a:pPr algn="ctr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None/>
            </a:pPr>
            <a:endParaRPr lang="en-US"/>
          </a:p>
        </p:txBody>
      </p:sp>
      <p:sp>
        <p:nvSpPr>
          <p:cNvPr id="22532" name="Text Box 2"/>
          <p:cNvSpPr>
            <a:spLocks noGrp="1" noChangeArrowheads="1"/>
          </p:cNvSpPr>
          <p:nvPr>
            <p:ph type="body"/>
          </p:nvPr>
        </p:nvSpPr>
        <p:spPr>
          <a:xfrm>
            <a:off x="931863" y="4413250"/>
            <a:ext cx="5135562" cy="4176713"/>
          </a:xfrm>
          <a:noFill/>
          <a:ln/>
        </p:spPr>
        <p:txBody>
          <a:bodyPr lIns="92306" tIns="46334" rIns="92306" bIns="46334"/>
          <a:lstStyle/>
          <a:p>
            <a:pPr>
              <a:spcBef>
                <a:spcPts val="450"/>
              </a:spcBef>
              <a:tabLst>
                <a:tab pos="0" algn="l"/>
                <a:tab pos="909638" algn="l"/>
                <a:tab pos="1822450" algn="l"/>
                <a:tab pos="2735263" algn="l"/>
                <a:tab pos="3646488" algn="l"/>
                <a:tab pos="4559300" algn="l"/>
                <a:tab pos="5472113" algn="l"/>
                <a:tab pos="6384925" algn="l"/>
                <a:tab pos="7296150" algn="l"/>
                <a:tab pos="8208963" algn="l"/>
                <a:tab pos="9121775" algn="l"/>
                <a:tab pos="10034588" algn="l"/>
              </a:tabLst>
            </a:pPr>
            <a:endParaRPr lang="en-US" smtClean="0">
              <a:ea typeface="MS Gothic"/>
              <a:cs typeface="MS Gothic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3963988" y="8818563"/>
            <a:ext cx="3035300" cy="46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306" tIns="46334" rIns="92306" bIns="46334" anchor="b"/>
          <a:lstStyle/>
          <a:p>
            <a:pPr algn="r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tabLst>
                <a:tab pos="719138" algn="l"/>
                <a:tab pos="1441450" algn="l"/>
                <a:tab pos="2163763" algn="l"/>
                <a:tab pos="2886075" algn="l"/>
              </a:tabLst>
            </a:pPr>
            <a:fld id="{DAA10AC2-96F5-41A7-81AA-FAD733E3C316}" type="slidenum">
              <a:rPr lang="en-US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eaLnBrk="0" hangingPunct="0">
                <a:spcBef>
                  <a:spcPct val="25000"/>
                </a:spcBef>
                <a:buClr>
                  <a:srgbClr val="151C77"/>
                </a:buClr>
                <a:buSzPct val="80000"/>
                <a:buFont typeface="Wingdings" pitchFamily="2" charset="2"/>
                <a:buNone/>
                <a:tabLst>
                  <a:tab pos="719138" algn="l"/>
                  <a:tab pos="1441450" algn="l"/>
                  <a:tab pos="2163763" algn="l"/>
                  <a:tab pos="2886075" algn="l"/>
                </a:tabLst>
              </a:pPr>
              <a:t>3</a:t>
            </a:fld>
            <a:endParaRPr lang="en-US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70000" y="1233488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r>
              <a:rPr lang="en-US" sz="2000" b="1" i="1" dirty="0"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endParaRPr lang="en-US" dirty="0"/>
          </a:p>
        </p:txBody>
      </p:sp>
      <p:pic>
        <p:nvPicPr>
          <p:cNvPr id="6" name="Picture 13" descr="afsymb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" y="3698875"/>
            <a:ext cx="3305175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406525" y="500063"/>
            <a:ext cx="628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r>
              <a:rPr lang="en-US" sz="3600" b="1" i="1" dirty="0"/>
              <a:t>Headquarters U.S. Air Force</a:t>
            </a: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276225" y="1962150"/>
            <a:ext cx="8486775" cy="1600200"/>
          </a:xfrm>
        </p:spPr>
        <p:txBody>
          <a:bodyPr/>
          <a:lstStyle>
            <a:lvl1pPr>
              <a:defRPr sz="4400"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286BA-2DA3-4CFF-901C-302D9DDCE5F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CAF96-1E60-469A-86C1-30B97E82FC8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5438" y="76200"/>
            <a:ext cx="2132012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225" y="76200"/>
            <a:ext cx="6246813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51A6B-34AA-4EC5-825D-22476C981B9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76200"/>
            <a:ext cx="7143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76225" y="1504950"/>
            <a:ext cx="8397875" cy="47434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E53F-F5EB-42A2-89AD-B7EB72E7EC1F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EE772-95D4-4B32-9047-08BCCB89690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7E25-E100-4669-AACB-B3A61509E0A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559B6-B37B-45C3-ADEB-EDDF3C161B9F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25" y="1504950"/>
            <a:ext cx="4122738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363" y="1504950"/>
            <a:ext cx="4122737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DCE05-233A-455E-A8DD-5580616D9B2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82C86-3A72-469D-81E9-73366ECCAA1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3EDA1-819B-42C2-BA8C-9382D65F0CD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31188-BE87-4F23-9EE2-BE488B62EFA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05C10-034A-4F3B-B8EF-84567682E66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57E89-6B25-4FF8-A4A5-D22A2DAAF24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5D677D2A-362D-4DBA-83B2-4A16B51FA46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9157" name="Text Box 1029"/>
          <p:cNvSpPr txBox="1">
            <a:spLocks noChangeArrowheads="1"/>
          </p:cNvSpPr>
          <p:nvPr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r>
              <a:rPr lang="en-US" b="1" i="1" dirty="0"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1029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663700" y="76200"/>
            <a:ext cx="7143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63" name="Line 103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9164" name="Line 1036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endParaRPr lang="en-US" dirty="0"/>
          </a:p>
        </p:txBody>
      </p:sp>
      <p:pic>
        <p:nvPicPr>
          <p:cNvPr id="1032" name="Picture 1037" descr="afsymbo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92113" y="90488"/>
            <a:ext cx="13462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5" y="1504950"/>
            <a:ext cx="839787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0"/>
            <a:r>
              <a:rPr lang="en-US" smtClean="0"/>
              <a:t>2nd Bullet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0" r:id="rId3"/>
    <p:sldLayoutId id="2147483873" r:id="rId4"/>
    <p:sldLayoutId id="2147483869" r:id="rId5"/>
    <p:sldLayoutId id="2147483868" r:id="rId6"/>
    <p:sldLayoutId id="2147483867" r:id="rId7"/>
    <p:sldLayoutId id="2147483866" r:id="rId8"/>
    <p:sldLayoutId id="2147483865" r:id="rId9"/>
    <p:sldLayoutId id="2147483864" r:id="rId10"/>
    <p:sldLayoutId id="2147483863" r:id="rId11"/>
    <p:sldLayoutId id="2147483874" r:id="rId12"/>
    <p:sldLayoutId id="2147483862" r:id="rId1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mtClean="0"/>
              <a:t>Air Force EVM Update</a:t>
            </a:r>
            <a:r>
              <a:rPr lang="en-US" smtClean="0">
                <a:latin typeface="Times New Roman" pitchFamily="18" charset="0"/>
              </a:rPr>
              <a:t/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3879850" y="4897438"/>
            <a:ext cx="49799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None/>
            </a:pPr>
            <a:r>
              <a:rPr lang="en-US" sz="2000" b="1">
                <a:solidFill>
                  <a:srgbClr val="151C77"/>
                </a:solidFill>
              </a:rPr>
              <a:t>Robert Loop</a:t>
            </a:r>
          </a:p>
          <a:p>
            <a:pPr algn="r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None/>
            </a:pPr>
            <a:r>
              <a:rPr lang="en-US" sz="2000" b="1">
                <a:solidFill>
                  <a:srgbClr val="151C77"/>
                </a:solidFill>
              </a:rPr>
              <a:t>SAF/AQX</a:t>
            </a:r>
          </a:p>
          <a:p>
            <a:pPr algn="r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None/>
            </a:pPr>
            <a:r>
              <a:rPr lang="en-US" sz="2000" b="1">
                <a:solidFill>
                  <a:srgbClr val="151C77"/>
                </a:solidFill>
              </a:rPr>
              <a:t>26 Aug 10</a:t>
            </a:r>
          </a:p>
          <a:p>
            <a:pPr algn="r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tabLst>
                <a:tab pos="723900" algn="l"/>
              </a:tabLst>
            </a:pPr>
            <a:fld id="{A8F0EC29-8040-4BEB-9344-61B0ED808449}" type="slidenum">
              <a:rPr lang="en-US" sz="1000">
                <a:solidFill>
                  <a:srgbClr val="969696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eaLnBrk="0" hangingPunct="0">
                <a:spcBef>
                  <a:spcPct val="25000"/>
                </a:spcBef>
                <a:buClr>
                  <a:srgbClr val="151C77"/>
                </a:buClr>
                <a:buSzPct val="80000"/>
                <a:buFont typeface="Wingdings" pitchFamily="2" charset="2"/>
                <a:buNone/>
                <a:tabLst>
                  <a:tab pos="723900" algn="l"/>
                </a:tabLst>
              </a:pPr>
              <a:t>2</a:t>
            </a:fld>
            <a:endParaRPr lang="en-US" sz="1000">
              <a:solidFill>
                <a:srgbClr val="969696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966788" y="228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85000"/>
              </a:lnSpc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200" b="1" i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Current Plans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8255000" cy="5232400"/>
          </a:xfrm>
          <a:prstGeom prst="rect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marL="341313" indent="-341313" algn="ctr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</a:rPr>
              <a:t>AF EVM IPT is conducting a comprehensive EVM Query Aug – Sept 2010</a:t>
            </a:r>
          </a:p>
          <a:p>
            <a:pPr marL="798513" lvl="1" indent="-341313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</a:rPr>
              <a:t>74 programs being evaluated</a:t>
            </a:r>
          </a:p>
          <a:p>
            <a:pPr marL="798513" lvl="1" indent="-341313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</a:rPr>
              <a:t>Across AF Product and Logistics Centers</a:t>
            </a:r>
          </a:p>
          <a:p>
            <a:pPr marL="1255713" lvl="2" indent="-341313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</a:rPr>
              <a:t>ESC, ASC, AAC, SMC			</a:t>
            </a:r>
          </a:p>
          <a:p>
            <a:pPr marL="1255713" lvl="2" indent="-341313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</a:rPr>
              <a:t>WR-ALC, OO- ALC</a:t>
            </a:r>
          </a:p>
          <a:p>
            <a:pPr marL="341313" indent="-341313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</a:rPr>
              <a:t>Purpose</a:t>
            </a:r>
            <a:r>
              <a:rPr lang="en-US" sz="2400" b="1" dirty="0"/>
              <a:t>:  assess expertise and use of earned value across the service.  Guide future EVM improvements.   </a:t>
            </a:r>
          </a:p>
          <a:p>
            <a:pPr marL="798513" lvl="1" indent="-341313" algn="ctr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400" b="1" dirty="0">
              <a:solidFill>
                <a:srgbClr val="000000"/>
              </a:solidFill>
            </a:endParaRPr>
          </a:p>
          <a:p>
            <a:pPr marL="341313" indent="-341313" algn="ctr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400" b="1" dirty="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200" dirty="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200" dirty="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200" dirty="0">
              <a:solidFill>
                <a:srgbClr val="000000"/>
              </a:solidFill>
            </a:endParaRPr>
          </a:p>
          <a:p>
            <a:pPr marL="1084263" lvl="1" indent="-341313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None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200" dirty="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None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200" dirty="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1375"/>
              </a:spcBef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7261846-AAC0-4709-9545-66A441A7C21B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tabLst>
                <a:tab pos="723900" algn="l"/>
              </a:tabLst>
            </a:pPr>
            <a:fld id="{FF8A23FD-6F21-49B5-8433-174206833A65}" type="slidenum">
              <a:rPr lang="en-US" sz="1000">
                <a:solidFill>
                  <a:srgbClr val="969696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eaLnBrk="0" hangingPunct="0">
                <a:spcBef>
                  <a:spcPct val="25000"/>
                </a:spcBef>
                <a:buClr>
                  <a:srgbClr val="151C77"/>
                </a:buClr>
                <a:buSzPct val="80000"/>
                <a:buFont typeface="Wingdings" pitchFamily="2" charset="2"/>
                <a:buNone/>
                <a:tabLst>
                  <a:tab pos="723900" algn="l"/>
                </a:tabLst>
              </a:pPr>
              <a:t>3</a:t>
            </a:fld>
            <a:endParaRPr lang="en-US" sz="1000">
              <a:solidFill>
                <a:srgbClr val="969696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966788" y="228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85000"/>
              </a:lnSpc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200" b="1" i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Future Plans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8255000" cy="523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ctr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</a:rPr>
              <a:t>Will complete 2010 EVM Query by December 2010</a:t>
            </a:r>
            <a:endParaRPr lang="en-US" sz="2400" b="1" dirty="0">
              <a:solidFill>
                <a:srgbClr val="A50021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400" b="1" dirty="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</a:rPr>
              <a:t>Initial targeted areas for future improvements include certification, training improvements, and trip wire standardization.  The prioritization and kickoff will depend on the query results.  </a:t>
            </a:r>
          </a:p>
          <a:p>
            <a:pPr marL="341313" indent="-341313" algn="ctr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400" b="1" dirty="0">
              <a:solidFill>
                <a:srgbClr val="000000"/>
              </a:solidFill>
            </a:endParaRPr>
          </a:p>
          <a:p>
            <a:pPr marL="341313" indent="-341313" algn="ctr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None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</a:rPr>
              <a:t>  </a:t>
            </a:r>
          </a:p>
          <a:p>
            <a:pPr marL="798513" lvl="1" indent="-341313" algn="ctr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400" b="1" dirty="0">
              <a:solidFill>
                <a:srgbClr val="000000"/>
              </a:solidFill>
            </a:endParaRPr>
          </a:p>
          <a:p>
            <a:pPr marL="341313" indent="-341313" algn="ctr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400" b="1" dirty="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200" dirty="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200" dirty="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200" dirty="0">
              <a:solidFill>
                <a:srgbClr val="000000"/>
              </a:solidFill>
            </a:endParaRPr>
          </a:p>
          <a:p>
            <a:pPr marL="1084263" lvl="1" indent="-341313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None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200" dirty="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None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200" dirty="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1375"/>
              </a:spcBef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/>
            </a:pP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4EBF060-CB51-4D16-9187-609340677DA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SAF(Unclas)">
  <a:themeElements>
    <a:clrScheme name="USAF(Unclas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A0B5AF411B9F43A791AE87FBCB0CCF" ma:contentTypeVersion="5" ma:contentTypeDescription="Create a new document." ma:contentTypeScope="" ma:versionID="a07428e1e86abfb92c13e40c6d87ac6b">
  <xsd:schema xmlns:xsd="http://www.w3.org/2001/XMLSchema" xmlns:p="http://schemas.microsoft.com/office/2006/metadata/properties" xmlns:ns1="http://schemas.microsoft.com/sharepoint/v3" xmlns:ns2="818ab197-d140-402e-b8de-97cd7fd16373" xmlns:ns3="8781b459-35d1-4874-a8a7-354b71085f54" targetNamespace="http://schemas.microsoft.com/office/2006/metadata/properties" ma:root="true" ma:fieldsID="b142ebc7ab5e1caa001ebac0546f0008" ns1:_="" ns2:_="" ns3:_="">
    <xsd:import namespace="http://schemas.microsoft.com/sharepoint/v3"/>
    <xsd:import namespace="818ab197-d140-402e-b8de-97cd7fd16373"/>
    <xsd:import namespace="8781b459-35d1-4874-a8a7-354b71085f54"/>
    <xsd:element name="properties">
      <xsd:complexType>
        <xsd:sequence>
          <xsd:element name="documentManagement">
            <xsd:complexType>
              <xsd:all>
                <xsd:element ref="ns2:ContentId" minOccurs="0"/>
                <xsd:element ref="ns2:NavMenuId" minOccurs="0"/>
                <xsd:element ref="ns2:ContentFileId" minOccurs="0"/>
                <xsd:element ref="ns3:Taxonomy" minOccurs="0"/>
                <xsd:element ref="ns2:SortOrder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818ab197-d140-402e-b8de-97cd7fd16373" elementFormDefault="qualified">
    <xsd:import namespace="http://schemas.microsoft.com/office/2006/documentManagement/types"/>
    <xsd:element name="ContentId" ma:index="8" nillable="true" ma:displayName="ContentId" ma:internalName="ContentId">
      <xsd:simpleType>
        <xsd:restriction base="dms:Text">
          <xsd:maxLength value="255"/>
        </xsd:restriction>
      </xsd:simpleType>
    </xsd:element>
    <xsd:element name="NavMenuId" ma:index="9" nillable="true" ma:displayName="NavMenuId" ma:internalName="NavMenuId">
      <xsd:simpleType>
        <xsd:restriction base="dms:Text">
          <xsd:maxLength value="255"/>
        </xsd:restriction>
      </xsd:simpleType>
    </xsd:element>
    <xsd:element name="ContentFileId" ma:index="10" nillable="true" ma:displayName="ContentFileId" ma:internalName="ContentFileId">
      <xsd:simpleType>
        <xsd:restriction base="dms:Text">
          <xsd:maxLength value="255"/>
        </xsd:restriction>
      </xsd:simpleType>
    </xsd:element>
    <xsd:element name="SortOrder" ma:index="12" nillable="true" ma:displayName="Homepage Sort Order" ma:internalName="SortOrder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8781b459-35d1-4874-a8a7-354b71085f54" elementFormDefault="qualified">
    <xsd:import namespace="http://schemas.microsoft.com/office/2006/documentManagement/types"/>
    <xsd:element name="Taxonomy" ma:index="11" nillable="true" ma:displayName="Taxonomy" ma:internalName="SusQtechTaxonomy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NavMenuId xmlns="818ab197-d140-402e-b8de-97cd7fd16373" xsi:nil="true"/>
    <ContentId xmlns="818ab197-d140-402e-b8de-97cd7fd16373" xsi:nil="true"/>
    <SortOrder xmlns="818ab197-d140-402e-b8de-97cd7fd16373" xsi:nil="true"/>
    <PublishingExpirationDate xmlns="http://schemas.microsoft.com/sharepoint/v3" xsi:nil="true"/>
    <PublishingStartDate xmlns="http://schemas.microsoft.com/sharepoint/v3" xsi:nil="true"/>
    <ContentFileId xmlns="818ab197-d140-402e-b8de-97cd7fd16373" xsi:nil="true"/>
    <Taxonomy xmlns="8781b459-35d1-4874-a8a7-354b71085f54" xsi:nil="true"/>
  </documentManagement>
</p:properties>
</file>

<file path=customXml/itemProps1.xml><?xml version="1.0" encoding="utf-8"?>
<ds:datastoreItem xmlns:ds="http://schemas.openxmlformats.org/officeDocument/2006/customXml" ds:itemID="{B62C92F0-0A90-4FC1-9FCF-1A53B4EB6F28}"/>
</file>

<file path=customXml/itemProps2.xml><?xml version="1.0" encoding="utf-8"?>
<ds:datastoreItem xmlns:ds="http://schemas.openxmlformats.org/officeDocument/2006/customXml" ds:itemID="{A52F26A2-7501-4D3B-B558-E2F044501EDB}"/>
</file>

<file path=customXml/itemProps3.xml><?xml version="1.0" encoding="utf-8"?>
<ds:datastoreItem xmlns:ds="http://schemas.openxmlformats.org/officeDocument/2006/customXml" ds:itemID="{EF395BC1-93CD-4CB8-A881-EB7DF731CAB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27218</TotalTime>
  <Words>99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Arial</vt:lpstr>
      <vt:lpstr>Wingdings</vt:lpstr>
      <vt:lpstr>Times New Roman</vt:lpstr>
      <vt:lpstr>Century Schoolbook</vt:lpstr>
      <vt:lpstr>Arial Unicode MS</vt:lpstr>
      <vt:lpstr>Tahoma</vt:lpstr>
      <vt:lpstr>MS Gothic</vt:lpstr>
      <vt:lpstr>USAF(Unclas)</vt:lpstr>
      <vt:lpstr>USAF(Unclas)</vt:lpstr>
      <vt:lpstr>USAF(Unclas)</vt:lpstr>
      <vt:lpstr>USAF(Unclas)</vt:lpstr>
      <vt:lpstr>USAF(Unclas)</vt:lpstr>
      <vt:lpstr>Air Force EVM Update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AF_EVM_Update_NDIA_PMSC_26_Aug_2010.pptx</dc:title>
  <dc:creator>Loop, Robert C Ctr USAF SAF/AQXR</dc:creator>
  <cp:lastModifiedBy>Mike Martin</cp:lastModifiedBy>
  <cp:revision>1116</cp:revision>
  <dcterms:created xsi:type="dcterms:W3CDTF">2007-04-02T01:14:49Z</dcterms:created>
  <dcterms:modified xsi:type="dcterms:W3CDTF">2010-08-17T15:18:21Z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0x01010004A0B5AF411B9F43A791AE87FBCB0CCF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</Properties>
</file>