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16" r:id="rId2"/>
    <p:sldId id="436" r:id="rId3"/>
    <p:sldId id="461" r:id="rId4"/>
    <p:sldId id="457" r:id="rId5"/>
    <p:sldId id="455" r:id="rId6"/>
    <p:sldId id="463" r:id="rId7"/>
    <p:sldId id="464" r:id="rId8"/>
    <p:sldId id="460" r:id="rId9"/>
    <p:sldId id="465" r:id="rId10"/>
    <p:sldId id="459" r:id="rId11"/>
  </p:sldIdLst>
  <p:sldSz cx="9144000" cy="6858000" type="screen4x3"/>
  <p:notesSz cx="69469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B300"/>
    <a:srgbClr val="FDE000"/>
    <a:srgbClr val="003399"/>
    <a:srgbClr val="EAEAEA"/>
    <a:srgbClr val="DDDDDD"/>
    <a:srgbClr val="99FF99"/>
    <a:srgbClr val="FFCC66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66" autoAdjust="0"/>
  </p:normalViewPr>
  <p:slideViewPr>
    <p:cSldViewPr snapToGrid="0">
      <p:cViewPr>
        <p:scale>
          <a:sx n="60" d="100"/>
          <a:sy n="60" d="100"/>
        </p:scale>
        <p:origin x="-1644" y="-534"/>
      </p:cViewPr>
      <p:guideLst>
        <p:guide orient="horz" pos="496"/>
        <p:guide orient="horz" pos="3147"/>
        <p:guide orient="horz" pos="2544"/>
        <p:guide orient="horz" pos="1662"/>
        <p:guide orient="horz" pos="3439"/>
        <p:guide pos="2880"/>
        <p:guide pos="512"/>
        <p:guide pos="5377"/>
      </p:guideLst>
    </p:cSldViewPr>
  </p:slideViewPr>
  <p:outlineViewPr>
    <p:cViewPr>
      <p:scale>
        <a:sx n="33" d="100"/>
        <a:sy n="33" d="100"/>
      </p:scale>
      <p:origin x="0" y="3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0"/>
    </p:cViewPr>
  </p:sorterViewPr>
  <p:notesViewPr>
    <p:cSldViewPr snapToGrid="0">
      <p:cViewPr>
        <p:scale>
          <a:sx n="100" d="100"/>
          <a:sy n="100" d="100"/>
        </p:scale>
        <p:origin x="-2088" y="1872"/>
      </p:cViewPr>
      <p:guideLst>
        <p:guide orient="horz" pos="2920"/>
        <p:guide pos="218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805863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6DF10AD-2DE7-455A-9744-4674F6B6E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5413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57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403725"/>
            <a:ext cx="555625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5413" y="8805863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CD36D4E7-AA01-462F-9008-11228C69F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3C71C1-5AA1-41BF-A7F2-AE6545A2749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8131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8132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8133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324A82-2CC5-48D7-B592-C01E5F721F6D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3251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3252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3253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381D11-E7E7-4FE7-A6B6-2C53D02BB598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3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6324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6325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864799-BF49-4BE8-AA4A-587C1230F3B6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nt</a:t>
            </a:r>
          </a:p>
        </p:txBody>
      </p:sp>
      <p:sp>
        <p:nvSpPr>
          <p:cNvPr id="59395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9396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9397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DAF870-CCF7-4C25-B599-F8076C978D75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1443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1444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1445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82F67F-A4A5-497D-9CD9-0201B307091A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ChangeArrowheads="1"/>
          </p:cNvSpPr>
          <p:nvPr userDrawn="1"/>
        </p:nvSpPr>
        <p:spPr bwMode="auto">
          <a:xfrm>
            <a:off x="574675" y="6645275"/>
            <a:ext cx="6153150" cy="1412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144" tIns="9144" rIns="9144" bIns="9144">
            <a:spAutoFit/>
          </a:bodyPr>
          <a:lstStyle/>
          <a:p>
            <a:pPr defTabSz="820738" eaLnBrk="0" hangingPunct="0">
              <a:defRPr/>
            </a:pPr>
            <a:r>
              <a:rPr lang="en-US" sz="700" dirty="0"/>
              <a:t>Copyright @ 2009 National Defense Industrial Association -  Program Management Systems Committee (NDIA PMSC).  All rights reserved.</a:t>
            </a:r>
          </a:p>
          <a:p>
            <a:pPr defTabSz="820738" eaLnBrk="0" hangingPunct="0">
              <a:defRPr/>
            </a:pPr>
            <a:r>
              <a:rPr lang="en-US" sz="100" dirty="0"/>
              <a:t>.</a:t>
            </a:r>
          </a:p>
        </p:txBody>
      </p:sp>
      <p:graphicFrame>
        <p:nvGraphicFramePr>
          <p:cNvPr id="5" name="Object 17"/>
          <p:cNvGraphicFramePr>
            <a:graphicFrameLocks noChangeAspect="1"/>
          </p:cNvGraphicFramePr>
          <p:nvPr/>
        </p:nvGraphicFramePr>
        <p:xfrm>
          <a:off x="0" y="0"/>
          <a:ext cx="9144000" cy="1363663"/>
        </p:xfrm>
        <a:graphic>
          <a:graphicData uri="http://schemas.openxmlformats.org/presentationml/2006/ole">
            <p:oleObj spid="_x0000_s73729" name="Image" r:id="rId3" imgW="9790476" imgH="1460317" progId="">
              <p:embed/>
            </p:oleObj>
          </a:graphicData>
        </a:graphic>
      </p:graphicFrame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0038" y="1752600"/>
            <a:ext cx="8542337" cy="631825"/>
          </a:xfrm>
        </p:spPr>
        <p:txBody>
          <a:bodyPr/>
          <a:lstStyle>
            <a:lvl1pPr algn="r">
              <a:lnSpc>
                <a:spcPct val="750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352800" y="5715000"/>
            <a:ext cx="5410200" cy="9144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b="1" i="1">
                <a:solidFill>
                  <a:srgbClr val="0038A8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2A13E-D61A-4469-85B7-69D360D125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7338" y="0"/>
            <a:ext cx="2135187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256338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1688B-5523-4DF0-A24F-9A62D80C17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47700" y="6530975"/>
            <a:ext cx="8340725" cy="15557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fld id="{1DCE34E5-0E54-4E9C-9CEF-7D2F2F905BC4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EF77A-3033-42FF-B056-D272503C90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5588" y="1417638"/>
            <a:ext cx="4181475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9463" y="1417638"/>
            <a:ext cx="4183062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7447F-420B-413B-9953-23788C9320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EC064-0900-4F6C-A071-FF3B1BE3B6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B5A99-DF9D-4547-88E3-CAB9A040BA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9B8A0-BA16-4C9B-B870-1EB998F26F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308C8-C807-4ACB-8189-A5ECCF7800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57478-6707-4237-B4FF-1F23E68BFA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Rectangle 21"/>
          <p:cNvSpPr>
            <a:spLocks noChangeArrowheads="1"/>
          </p:cNvSpPr>
          <p:nvPr userDrawn="1"/>
        </p:nvSpPr>
        <p:spPr bwMode="auto">
          <a:xfrm>
            <a:off x="574675" y="6645275"/>
            <a:ext cx="7272338" cy="1412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144" tIns="9144" rIns="9144" bIns="9144">
            <a:spAutoFit/>
          </a:bodyPr>
          <a:lstStyle/>
          <a:p>
            <a:pPr defTabSz="820738" eaLnBrk="0" hangingPunct="0">
              <a:defRPr/>
            </a:pPr>
            <a:r>
              <a:rPr lang="en-US" sz="700" dirty="0"/>
              <a:t>Copyright @ 2009 National Defense Industrial Association -  Program Management Systems Committee (NDIA PMSC).  All rights reserved.</a:t>
            </a:r>
          </a:p>
          <a:p>
            <a:pPr defTabSz="820738" eaLnBrk="0" hangingPunct="0">
              <a:defRPr/>
            </a:pPr>
            <a:r>
              <a:rPr lang="en-US" sz="100" dirty="0"/>
              <a:t>.</a:t>
            </a:r>
          </a:p>
        </p:txBody>
      </p:sp>
      <p:sp>
        <p:nvSpPr>
          <p:cNvPr id="1039" name="Rectangle 15"/>
          <p:cNvSpPr>
            <a:spLocks noChangeArrowheads="1"/>
          </p:cNvSpPr>
          <p:nvPr userDrawn="1"/>
        </p:nvSpPr>
        <p:spPr bwMode="auto">
          <a:xfrm>
            <a:off x="4763" y="0"/>
            <a:ext cx="9140825" cy="685800"/>
          </a:xfrm>
          <a:prstGeom prst="rect">
            <a:avLst/>
          </a:prstGeom>
          <a:solidFill>
            <a:srgbClr val="7B002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r">
              <a:defRPr/>
            </a:pPr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7620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5588" y="1417638"/>
            <a:ext cx="851693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019800"/>
            <a:ext cx="822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06C73A3B-B8C0-42C2-B2D2-D51971FB64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42" name="Line 18"/>
          <p:cNvSpPr>
            <a:spLocks noChangeShapeType="1"/>
          </p:cNvSpPr>
          <p:nvPr userDrawn="1"/>
        </p:nvSpPr>
        <p:spPr bwMode="auto">
          <a:xfrm>
            <a:off x="574675" y="6553200"/>
            <a:ext cx="7994650" cy="0"/>
          </a:xfrm>
          <a:prstGeom prst="line">
            <a:avLst/>
          </a:prstGeom>
          <a:noFill/>
          <a:ln w="25400">
            <a:solidFill>
              <a:srgbClr val="B2B2B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r">
              <a:defRPr/>
            </a:pPr>
            <a:endParaRPr lang="en-US"/>
          </a:p>
        </p:txBody>
      </p:sp>
      <p:sp>
        <p:nvSpPr>
          <p:cNvPr id="1043" name="Text Box 19"/>
          <p:cNvSpPr txBox="1">
            <a:spLocks noChangeArrowheads="1"/>
          </p:cNvSpPr>
          <p:nvPr userDrawn="1"/>
        </p:nvSpPr>
        <p:spPr bwMode="auto">
          <a:xfrm>
            <a:off x="5257800" y="6553200"/>
            <a:ext cx="3276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endParaRPr lang="en-US" sz="1400" i="1">
              <a:solidFill>
                <a:srgbClr val="0038A8"/>
              </a:solidFill>
              <a:latin typeface="Helvetica 45 Light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hf hdr="0" ftr="0" dt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5pPr>
      <a:lvl6pPr marL="457200" algn="l" rtl="0" fontAlgn="base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6pPr>
      <a:lvl7pPr marL="914400" algn="l" rtl="0" fontAlgn="base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7pPr>
      <a:lvl8pPr marL="1371600" algn="l" rtl="0" fontAlgn="base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8pPr>
      <a:lvl9pPr marL="1828800" algn="l" rtl="0" fontAlgn="base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B0021"/>
        </a:buClr>
        <a:buSzPct val="85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38A8"/>
        </a:buClr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38A8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8A8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8A8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38A8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38A8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38A8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38A8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42100" y="5105400"/>
            <a:ext cx="1943100" cy="13335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en-US" sz="1600" smtClean="0"/>
              <a:t>Gay Infanti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600" smtClean="0"/>
              <a:t>Dave Roberts</a:t>
            </a:r>
          </a:p>
          <a:p>
            <a:pPr algn="ctr" eaLnBrk="1" hangingPunct="1">
              <a:lnSpc>
                <a:spcPct val="80000"/>
              </a:lnSpc>
            </a:pPr>
            <a:endParaRPr lang="en-US" sz="1600" smtClean="0"/>
          </a:p>
        </p:txBody>
      </p:sp>
      <p:sp>
        <p:nvSpPr>
          <p:cNvPr id="45058" name="Rectangle 6"/>
          <p:cNvSpPr>
            <a:spLocks noChangeArrowheads="1"/>
          </p:cNvSpPr>
          <p:nvPr/>
        </p:nvSpPr>
        <p:spPr bwMode="auto">
          <a:xfrm>
            <a:off x="1592263" y="2632075"/>
            <a:ext cx="5738812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NDIA PMSC Guides Update Working Group</a:t>
            </a:r>
          </a:p>
          <a:p>
            <a:pPr algn="ctr"/>
            <a:r>
              <a:rPr lang="en-US" sz="2400" b="1"/>
              <a:t>13 May 2010</a:t>
            </a:r>
          </a:p>
          <a:p>
            <a:pPr algn="ctr"/>
            <a:r>
              <a:rPr lang="en-US"/>
              <a:t/>
            </a:r>
            <a:br>
              <a:rPr lang="en-US"/>
            </a:b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solidFill>
                  <a:srgbClr val="FFFF00"/>
                </a:solidFill>
              </a:rPr>
              <a:t>Next Steps</a:t>
            </a:r>
          </a:p>
        </p:txBody>
      </p:sp>
      <p:sp>
        <p:nvSpPr>
          <p:cNvPr id="60418" name="Content Placeholder 2"/>
          <p:cNvSpPr>
            <a:spLocks noGrp="1"/>
          </p:cNvSpPr>
          <p:nvPr>
            <p:ph idx="1"/>
          </p:nvPr>
        </p:nvSpPr>
        <p:spPr>
          <a:xfrm>
            <a:off x="658813" y="1346200"/>
            <a:ext cx="8116887" cy="452596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mtClean="0"/>
              <a:t>Determine the order of remaining guide updates</a:t>
            </a:r>
          </a:p>
          <a:p>
            <a:pPr>
              <a:buFont typeface="Arial" charset="0"/>
              <a:buChar char="•"/>
            </a:pPr>
            <a:r>
              <a:rPr lang="en-US" smtClean="0"/>
              <a:t>Identify leads for Acceptance Guide and Application Guide update teams</a:t>
            </a:r>
          </a:p>
          <a:p>
            <a:pPr>
              <a:buFont typeface="Arial" charset="0"/>
              <a:buChar char="•"/>
            </a:pPr>
            <a:r>
              <a:rPr lang="en-US" smtClean="0"/>
              <a:t>Form teams and initiate Acceptance and Application Guide updates</a:t>
            </a:r>
          </a:p>
          <a:p>
            <a:pPr lvl="1">
              <a:buClrTx/>
            </a:pPr>
            <a:r>
              <a:rPr lang="en-US" smtClean="0"/>
              <a:t>Target completion by year-end</a:t>
            </a:r>
          </a:p>
          <a:p>
            <a:pPr lvl="1">
              <a:buClrTx/>
            </a:pPr>
            <a:r>
              <a:rPr lang="en-US" smtClean="0"/>
              <a:t>Plan to distribute both for review/comment prior to Winter meeting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  <a:p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EA813E-133B-4727-A8A1-34FF65E74984}" type="slidenum">
              <a:rPr lang="en-US" smtClean="0"/>
              <a:pPr/>
              <a:t>10</a:t>
            </a:fld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/>
          </p:cNvSpPr>
          <p:nvPr>
            <p:ph type="title"/>
          </p:nvPr>
        </p:nvSpPr>
        <p:spPr>
          <a:xfrm>
            <a:off x="334963" y="0"/>
            <a:ext cx="7620000" cy="838200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rgbClr val="FFFF00"/>
                </a:solidFill>
              </a:rPr>
              <a:t>Guide Update Process/Timeline</a:t>
            </a:r>
          </a:p>
        </p:txBody>
      </p:sp>
      <p:sp>
        <p:nvSpPr>
          <p:cNvPr id="47106" name="Rectangle 3"/>
          <p:cNvSpPr>
            <a:spLocks noGrp="1"/>
          </p:cNvSpPr>
          <p:nvPr>
            <p:ph type="body" idx="1"/>
          </p:nvPr>
        </p:nvSpPr>
        <p:spPr>
          <a:xfrm>
            <a:off x="614363" y="804863"/>
            <a:ext cx="7993062" cy="5686425"/>
          </a:xfrm>
        </p:spPr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sz="1900" smtClean="0"/>
              <a:t>Survey conducted in Spring 2009 indicated PMSC Guides require update; in future, guides will be reviewed/maintained on a regular cycle </a:t>
            </a:r>
          </a:p>
          <a:p>
            <a:pPr marL="457200" indent="-457200">
              <a:buFont typeface="Arial" charset="0"/>
              <a:buChar char="•"/>
            </a:pPr>
            <a:r>
              <a:rPr lang="en-US" sz="1900" smtClean="0"/>
              <a:t>Intent Guide updated last Spring to incorporate changes in ANSI 748-B</a:t>
            </a:r>
          </a:p>
          <a:p>
            <a:pPr marL="857250" lvl="1" indent="-457200">
              <a:buClrTx/>
            </a:pPr>
            <a:r>
              <a:rPr lang="en-US" sz="1800" smtClean="0"/>
              <a:t>Additional changes proposed by Scheduling working group</a:t>
            </a:r>
          </a:p>
          <a:p>
            <a:pPr marL="857250" lvl="1" indent="-457200">
              <a:buClrTx/>
            </a:pPr>
            <a:r>
              <a:rPr lang="en-US" sz="1800" smtClean="0"/>
              <a:t>Other changes tentatively expected from DCMA EVMC</a:t>
            </a:r>
          </a:p>
          <a:p>
            <a:pPr marL="857250" lvl="1" indent="-457200">
              <a:buClrTx/>
            </a:pPr>
            <a:r>
              <a:rPr lang="en-US" sz="1800" smtClean="0"/>
              <a:t>Proposed changes will be reviewed by the Steering Committee</a:t>
            </a:r>
          </a:p>
          <a:p>
            <a:pPr marL="857250" lvl="1" indent="-457200">
              <a:buClrTx/>
            </a:pPr>
            <a:r>
              <a:rPr lang="en-US" sz="1800" smtClean="0"/>
              <a:t>Decision to undertake an out-of-cycle revision to the Intent Guide will be made based on a Steering Committee recommendation to the PMSC Board and PMSC member approval</a:t>
            </a:r>
          </a:p>
          <a:p>
            <a:pPr marL="857250" lvl="1" indent="-457200">
              <a:buClrTx/>
            </a:pPr>
            <a:r>
              <a:rPr lang="en-US" sz="1800" smtClean="0"/>
              <a:t>Recommendation will take into account the volume and significance of proposed changes received</a:t>
            </a:r>
          </a:p>
          <a:p>
            <a:pPr marL="457200" indent="-457200"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sz="1900" smtClean="0"/>
              <a:t>PMSC decision to tackle IBR guide next</a:t>
            </a:r>
          </a:p>
          <a:p>
            <a:pPr marL="457200" indent="-457200"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sz="1900" smtClean="0"/>
              <a:t>PMSC Guides Update Team established; government and additional industry participation added in November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42325" cy="838200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rgbClr val="FFFF00"/>
                </a:solidFill>
              </a:rPr>
              <a:t>Guide Update Process/Timeline (continued)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>
          <a:xfrm>
            <a:off x="192088" y="928688"/>
            <a:ext cx="8516937" cy="452596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mtClean="0"/>
              <a:t>First draft  revised IBR Guide released for public comment in early October; feedback adjudication began in early November; joint team reached agreement on main body of guide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Significant update to Pre-Award IBR section in December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Second draft release in January. Comments addressed and incorporate; revised draft distributed on 4/14/10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Formal PMSC membership vote to approve IBR Guide as working draft, for 2-month use/comment period prior to final publication, scheduled for 12 May 2010</a:t>
            </a:r>
          </a:p>
          <a:p>
            <a:pPr>
              <a:buFont typeface="Arial" charset="0"/>
              <a:buChar char="•"/>
            </a:pPr>
            <a:r>
              <a:rPr lang="en-US" smtClean="0"/>
              <a:t>Targeting final publication of revised IBR Guide immediately following the August meeting</a:t>
            </a:r>
          </a:p>
          <a:p>
            <a:pPr>
              <a:buFont typeface="Arial" charset="0"/>
              <a:buChar char="•"/>
            </a:pPr>
            <a:r>
              <a:rPr lang="en-US" smtClean="0"/>
              <a:t> Surveillance Guide  team formed and update begun in April</a:t>
            </a:r>
          </a:p>
          <a:p>
            <a:pPr>
              <a:buFont typeface="Arial" charset="0"/>
              <a:buChar char="•"/>
            </a:pPr>
            <a:r>
              <a:rPr lang="en-US" smtClean="0"/>
              <a:t>Acceptance and Application Guides to follow soon</a:t>
            </a: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073985C-A633-4335-A6C4-142224046B00}" type="slidenum">
              <a:rPr lang="en-US" smtClean="0"/>
              <a:pPr/>
              <a:t>3</a:t>
            </a:fld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solidFill>
                  <a:srgbClr val="FFFF00"/>
                </a:solidFill>
              </a:rPr>
              <a:t>Guides Update Project Organization</a:t>
            </a:r>
          </a:p>
        </p:txBody>
      </p:sp>
      <p:sp>
        <p:nvSpPr>
          <p:cNvPr id="327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7D0B9E1-A5C4-4B12-BA6D-8A689A9C36D0}" type="slidenum">
              <a:rPr lang="en-US" smtClean="0"/>
              <a:pPr/>
              <a:t>4</a:t>
            </a:fld>
            <a:endParaRPr lang="en-US" smtClean="0"/>
          </a:p>
          <a:p>
            <a:endParaRPr lang="en-US" smtClean="0"/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823913" y="1184275"/>
          <a:ext cx="7600950" cy="4976813"/>
        </p:xfrm>
        <a:graphic>
          <a:graphicData uri="http://schemas.openxmlformats.org/presentationml/2006/ole">
            <p:oleObj spid="_x0000_s32771" name="Visio" r:id="rId3" imgW="5990336" imgH="4045998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F92D64F-F313-499E-8579-2C10CA57367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2226" name="Rectangle 2"/>
          <p:cNvSpPr>
            <a:spLocks noGrp="1"/>
          </p:cNvSpPr>
          <p:nvPr>
            <p:ph type="title"/>
          </p:nvPr>
        </p:nvSpPr>
        <p:spPr>
          <a:xfrm>
            <a:off x="334963" y="0"/>
            <a:ext cx="7620000" cy="838200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rgbClr val="FFFF00"/>
                </a:solidFill>
              </a:rPr>
              <a:t>IBR Guide Update Team</a:t>
            </a:r>
          </a:p>
        </p:txBody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>
          <a:xfrm>
            <a:off x="533400" y="1198563"/>
            <a:ext cx="3763963" cy="5359400"/>
          </a:xfrm>
        </p:spPr>
        <p:txBody>
          <a:bodyPr/>
          <a:lstStyle/>
          <a:p>
            <a:pPr marL="285750" indent="-285750">
              <a:spcBef>
                <a:spcPct val="0"/>
              </a:spcBef>
              <a:spcAft>
                <a:spcPts val="600"/>
              </a:spcAft>
              <a:buSzPct val="75000"/>
              <a:buFont typeface="Arial" charset="0"/>
              <a:buChar char="•"/>
            </a:pPr>
            <a:r>
              <a:rPr lang="en-US" sz="1400" smtClean="0"/>
              <a:t>Matt Pflieger - Battelle</a:t>
            </a:r>
          </a:p>
          <a:p>
            <a:pPr marL="285750" indent="-285750">
              <a:spcBef>
                <a:spcPct val="0"/>
              </a:spcBef>
              <a:spcAft>
                <a:spcPts val="600"/>
              </a:spcAft>
              <a:buSzPct val="75000"/>
              <a:buFont typeface="Arial" charset="0"/>
              <a:buChar char="•"/>
            </a:pPr>
            <a:r>
              <a:rPr lang="en-US" sz="1400" smtClean="0"/>
              <a:t>Marty Doucette – Pilgrim Companions</a:t>
            </a:r>
          </a:p>
          <a:p>
            <a:pPr marL="285750" indent="-285750">
              <a:spcBef>
                <a:spcPct val="0"/>
              </a:spcBef>
              <a:spcAft>
                <a:spcPts val="600"/>
              </a:spcAft>
              <a:buSzPct val="75000"/>
              <a:buFont typeface="Arial" charset="0"/>
              <a:buChar char="•"/>
            </a:pPr>
            <a:r>
              <a:rPr lang="en-US" sz="1400" smtClean="0"/>
              <a:t>Bill Mendelsohn - ITT</a:t>
            </a:r>
          </a:p>
          <a:p>
            <a:pPr marL="285750" indent="-285750">
              <a:spcBef>
                <a:spcPct val="0"/>
              </a:spcBef>
              <a:spcAft>
                <a:spcPts val="600"/>
              </a:spcAft>
              <a:buSzPct val="75000"/>
              <a:buFont typeface="Arial" charset="0"/>
              <a:buChar char="•"/>
            </a:pPr>
            <a:r>
              <a:rPr lang="en-US" sz="1400" smtClean="0"/>
              <a:t>Scott Gring - Lockheed</a:t>
            </a:r>
          </a:p>
          <a:p>
            <a:pPr marL="285750" indent="-285750">
              <a:spcBef>
                <a:spcPct val="0"/>
              </a:spcBef>
              <a:spcAft>
                <a:spcPts val="600"/>
              </a:spcAft>
              <a:buSzPct val="75000"/>
              <a:buFont typeface="Arial" charset="0"/>
              <a:buChar char="•"/>
            </a:pPr>
            <a:r>
              <a:rPr lang="en-US" sz="1400" smtClean="0"/>
              <a:t>Mitzi Shepard - Lockheed</a:t>
            </a:r>
          </a:p>
          <a:p>
            <a:pPr marL="285750" indent="-285750">
              <a:spcBef>
                <a:spcPct val="0"/>
              </a:spcBef>
              <a:spcAft>
                <a:spcPts val="600"/>
              </a:spcAft>
              <a:buSzPct val="75000"/>
              <a:buFont typeface="Arial" charset="0"/>
              <a:buChar char="•"/>
            </a:pPr>
            <a:r>
              <a:rPr lang="en-US" sz="1400" smtClean="0"/>
              <a:t>Ruth Taylor – Lockheed</a:t>
            </a:r>
          </a:p>
          <a:p>
            <a:pPr marL="285750" indent="-285750">
              <a:spcBef>
                <a:spcPct val="0"/>
              </a:spcBef>
              <a:spcAft>
                <a:spcPts val="600"/>
              </a:spcAft>
              <a:buSzPct val="75000"/>
              <a:buFont typeface="Arial" charset="0"/>
              <a:buChar char="•"/>
            </a:pPr>
            <a:r>
              <a:rPr lang="en-US" sz="1400" smtClean="0"/>
              <a:t>Dave Roberts – Navigant ( IBR Guide Lead)</a:t>
            </a:r>
          </a:p>
          <a:p>
            <a:pPr marL="285750" indent="-285750">
              <a:spcBef>
                <a:spcPct val="0"/>
              </a:spcBef>
              <a:spcAft>
                <a:spcPts val="600"/>
              </a:spcAft>
              <a:buSzPct val="75000"/>
              <a:buFont typeface="Arial" charset="0"/>
              <a:buChar char="•"/>
            </a:pPr>
            <a:r>
              <a:rPr lang="en-US" sz="1400" smtClean="0"/>
              <a:t>Todd Schulzetenberg - Raytheon </a:t>
            </a:r>
          </a:p>
          <a:p>
            <a:pPr marL="285750" indent="-285750">
              <a:spcBef>
                <a:spcPct val="0"/>
              </a:spcBef>
              <a:spcAft>
                <a:spcPts val="600"/>
              </a:spcAft>
              <a:buSzPct val="75000"/>
              <a:buFont typeface="Arial" charset="0"/>
              <a:buChar char="•"/>
            </a:pPr>
            <a:r>
              <a:rPr lang="en-US" sz="1400" smtClean="0"/>
              <a:t>Ed Silvia - Raytheon</a:t>
            </a:r>
          </a:p>
          <a:p>
            <a:pPr marL="285750" indent="-285750">
              <a:spcBef>
                <a:spcPct val="0"/>
              </a:spcBef>
              <a:spcAft>
                <a:spcPts val="600"/>
              </a:spcAft>
              <a:buSzPct val="75000"/>
              <a:buFont typeface="Arial" charset="0"/>
              <a:buChar char="•"/>
            </a:pPr>
            <a:r>
              <a:rPr lang="en-US" sz="1400" smtClean="0"/>
              <a:t>Dale Gillam – SAIC</a:t>
            </a:r>
          </a:p>
          <a:p>
            <a:pPr marL="285750" indent="-285750">
              <a:spcBef>
                <a:spcPct val="0"/>
              </a:spcBef>
              <a:spcAft>
                <a:spcPts val="600"/>
              </a:spcAft>
              <a:buSzPct val="75000"/>
              <a:buFont typeface="Arial" charset="0"/>
              <a:buChar char="•"/>
            </a:pPr>
            <a:r>
              <a:rPr lang="en-US" sz="1400" smtClean="0"/>
              <a:t>Jim Brasell – Unisys</a:t>
            </a:r>
          </a:p>
          <a:p>
            <a:pPr marL="285750" indent="-285750">
              <a:spcBef>
                <a:spcPct val="0"/>
              </a:spcBef>
              <a:spcAft>
                <a:spcPts val="600"/>
              </a:spcAft>
              <a:buSzPct val="75000"/>
              <a:buFont typeface="Arial" charset="0"/>
              <a:buChar char="•"/>
            </a:pPr>
            <a:r>
              <a:rPr lang="en-US" sz="1400" smtClean="0"/>
              <a:t>Pam Brooker – Battelle</a:t>
            </a:r>
          </a:p>
          <a:p>
            <a:pPr marL="285750" indent="-285750">
              <a:spcBef>
                <a:spcPct val="0"/>
              </a:spcBef>
              <a:spcAft>
                <a:spcPts val="600"/>
              </a:spcAft>
              <a:buSzPct val="75000"/>
              <a:buFont typeface="Arial" charset="0"/>
              <a:buChar char="•"/>
            </a:pPr>
            <a:r>
              <a:rPr lang="en-US" sz="1400" smtClean="0"/>
              <a:t>Pete Wynne – Lockheed</a:t>
            </a:r>
          </a:p>
          <a:p>
            <a:pPr marL="285750" indent="-285750">
              <a:spcBef>
                <a:spcPct val="0"/>
              </a:spcBef>
              <a:spcAft>
                <a:spcPts val="600"/>
              </a:spcAft>
              <a:buSzPct val="75000"/>
              <a:buFont typeface="Arial" charset="0"/>
              <a:buChar char="•"/>
            </a:pPr>
            <a:r>
              <a:rPr lang="en-US" sz="1400" smtClean="0"/>
              <a:t>Gay Infanti – NGC (Guides Update Lead)</a:t>
            </a:r>
          </a:p>
          <a:p>
            <a:pPr marL="285750" indent="-285750">
              <a:spcBef>
                <a:spcPct val="0"/>
              </a:spcBef>
              <a:spcAft>
                <a:spcPts val="600"/>
              </a:spcAft>
              <a:buSzPct val="75000"/>
              <a:buFont typeface="Arial" charset="0"/>
              <a:buChar char="•"/>
            </a:pPr>
            <a:r>
              <a:rPr lang="en-US" sz="1400" smtClean="0"/>
              <a:t>Evelyn Neely – Raytheon</a:t>
            </a:r>
          </a:p>
          <a:p>
            <a:pPr marL="285750" indent="-285750">
              <a:spcBef>
                <a:spcPct val="0"/>
              </a:spcBef>
              <a:spcAft>
                <a:spcPts val="600"/>
              </a:spcAft>
              <a:buSzPct val="75000"/>
              <a:buFont typeface="Arial" charset="0"/>
              <a:buChar char="•"/>
            </a:pPr>
            <a:r>
              <a:rPr lang="en-US" sz="1400" smtClean="0"/>
              <a:t>Frank Malsbury – Raytheon</a:t>
            </a:r>
          </a:p>
          <a:p>
            <a:pPr marL="285750" indent="-285750">
              <a:spcBef>
                <a:spcPct val="0"/>
              </a:spcBef>
              <a:spcAft>
                <a:spcPts val="600"/>
              </a:spcAft>
              <a:buSzPct val="75000"/>
              <a:buFont typeface="Arial" charset="0"/>
              <a:buChar char="•"/>
            </a:pPr>
            <a:r>
              <a:rPr lang="en-US" sz="1400" smtClean="0"/>
              <a:t>Richard Childress – Unisys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2073275" y="1189038"/>
            <a:ext cx="4556125" cy="4738687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algn="r"/>
            <a:endParaRPr lang="en-US"/>
          </a:p>
        </p:txBody>
      </p:sp>
      <p:sp>
        <p:nvSpPr>
          <p:cNvPr id="8" name="Rectangle 3"/>
          <p:cNvSpPr txBox="1">
            <a:spLocks/>
          </p:cNvSpPr>
          <p:nvPr/>
        </p:nvSpPr>
        <p:spPr bwMode="auto">
          <a:xfrm>
            <a:off x="4694238" y="1212850"/>
            <a:ext cx="3763962" cy="541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spcBef>
                <a:spcPts val="0"/>
              </a:spcBef>
              <a:spcAft>
                <a:spcPts val="600"/>
              </a:spcAft>
              <a:buClr>
                <a:srgbClr val="7B0021"/>
              </a:buClr>
              <a:buSzPct val="75000"/>
              <a:buFont typeface="Arial" pitchFamily="34" charset="0"/>
              <a:buChar char="•"/>
              <a:defRPr/>
            </a:pPr>
            <a:r>
              <a:rPr lang="en-US" sz="1400" kern="0" dirty="0">
                <a:latin typeface="+mn-lt"/>
              </a:rPr>
              <a:t>Fred </a:t>
            </a:r>
            <a:r>
              <a:rPr lang="en-US" sz="1400" kern="0" dirty="0">
                <a:latin typeface="+mn-lt"/>
              </a:rPr>
              <a:t>Meyer – Air Force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Clr>
                <a:srgbClr val="7B0021"/>
              </a:buClr>
              <a:buSzPct val="75000"/>
              <a:buFont typeface="Arial" pitchFamily="34" charset="0"/>
              <a:buChar char="•"/>
              <a:defRPr/>
            </a:pPr>
            <a:r>
              <a:rPr lang="en-US" sz="1400" kern="0" dirty="0">
                <a:latin typeface="+mn-lt"/>
              </a:rPr>
              <a:t>Bob </a:t>
            </a:r>
            <a:r>
              <a:rPr lang="en-US" sz="1400" kern="0" dirty="0">
                <a:latin typeface="+mn-lt"/>
              </a:rPr>
              <a:t>Loop - Air Force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Clr>
                <a:srgbClr val="7B0021"/>
              </a:buClr>
              <a:buSzPct val="75000"/>
              <a:buFont typeface="Arial" pitchFamily="34" charset="0"/>
              <a:buChar char="•"/>
              <a:defRPr/>
            </a:pPr>
            <a:r>
              <a:rPr lang="en-US" sz="1400" kern="0" dirty="0">
                <a:latin typeface="+mn-lt"/>
              </a:rPr>
              <a:t>Keith Samuels – Army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Clr>
                <a:srgbClr val="7B0021"/>
              </a:buClr>
              <a:buSzPct val="75000"/>
              <a:buFont typeface="Arial" pitchFamily="34" charset="0"/>
              <a:buChar char="•"/>
              <a:defRPr/>
            </a:pPr>
            <a:r>
              <a:rPr lang="en-US" sz="1400" kern="0" dirty="0">
                <a:latin typeface="+mn-lt"/>
              </a:rPr>
              <a:t>Mia Lasat – Army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Clr>
                <a:srgbClr val="7B0021"/>
              </a:buClr>
              <a:buSzPct val="75000"/>
              <a:buFont typeface="Arial" pitchFamily="34" charset="0"/>
              <a:buChar char="•"/>
              <a:defRPr/>
            </a:pPr>
            <a:r>
              <a:rPr lang="en-US" sz="1400" kern="0" dirty="0">
                <a:latin typeface="+mn-lt"/>
              </a:rPr>
              <a:t>Jesse </a:t>
            </a:r>
            <a:r>
              <a:rPr lang="en-US" sz="1400" kern="0" dirty="0">
                <a:latin typeface="+mn-lt"/>
              </a:rPr>
              <a:t>Stewart – DAU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Clr>
                <a:srgbClr val="7B0021"/>
              </a:buClr>
              <a:buSzPct val="75000"/>
              <a:buFont typeface="Arial" pitchFamily="34" charset="0"/>
              <a:buChar char="•"/>
              <a:defRPr/>
            </a:pPr>
            <a:r>
              <a:rPr lang="en-US" sz="1400" kern="0" dirty="0">
                <a:latin typeface="+mn-lt"/>
              </a:rPr>
              <a:t>Robert Pratt – DAU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Clr>
                <a:srgbClr val="7B0021"/>
              </a:buClr>
              <a:buSzPct val="75000"/>
              <a:buFont typeface="Arial" pitchFamily="34" charset="0"/>
              <a:buChar char="•"/>
              <a:defRPr/>
            </a:pPr>
            <a:r>
              <a:rPr lang="en-US" sz="1400" kern="0" dirty="0">
                <a:latin typeface="+mn-lt"/>
              </a:rPr>
              <a:t>Roberta Tomasini - DAU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Clr>
                <a:srgbClr val="7B0021"/>
              </a:buClr>
              <a:buSzPct val="75000"/>
              <a:buFont typeface="Arial" pitchFamily="34" charset="0"/>
              <a:buChar char="•"/>
              <a:defRPr/>
            </a:pPr>
            <a:r>
              <a:rPr lang="en-US" sz="1400" kern="0" dirty="0">
                <a:latin typeface="+mn-lt"/>
              </a:rPr>
              <a:t>Dennis Chapman – DCMA EVMC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Clr>
                <a:srgbClr val="7B0021"/>
              </a:buClr>
              <a:buSzPct val="75000"/>
              <a:buFont typeface="Arial" pitchFamily="34" charset="0"/>
              <a:buChar char="•"/>
              <a:defRPr/>
            </a:pPr>
            <a:r>
              <a:rPr lang="en-US" sz="1400" kern="0" dirty="0">
                <a:latin typeface="+mn-lt"/>
              </a:rPr>
              <a:t>Brian Kong – DOE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Clr>
                <a:srgbClr val="7B0021"/>
              </a:buClr>
              <a:buSzPct val="75000"/>
              <a:buFont typeface="Arial" pitchFamily="34" charset="0"/>
              <a:buChar char="•"/>
              <a:defRPr/>
            </a:pPr>
            <a:r>
              <a:rPr lang="en-US" sz="1400" kern="0" dirty="0">
                <a:latin typeface="+mn-lt"/>
              </a:rPr>
              <a:t>Matt </a:t>
            </a:r>
            <a:r>
              <a:rPr lang="en-US" sz="1400" kern="0" dirty="0">
                <a:latin typeface="+mn-lt"/>
              </a:rPr>
              <a:t>Gonzales – JPL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Clr>
                <a:srgbClr val="7B0021"/>
              </a:buClr>
              <a:buSzPct val="75000"/>
              <a:buFont typeface="Arial" pitchFamily="34" charset="0"/>
              <a:buChar char="•"/>
              <a:defRPr/>
            </a:pPr>
            <a:r>
              <a:rPr lang="en-US" sz="1400" kern="0" dirty="0">
                <a:latin typeface="+mn-lt"/>
              </a:rPr>
              <a:t>Ken Poole – NASA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Clr>
                <a:srgbClr val="7B0021"/>
              </a:buClr>
              <a:buSzPct val="75000"/>
              <a:buFont typeface="Arial" pitchFamily="34" charset="0"/>
              <a:buChar char="•"/>
              <a:defRPr/>
            </a:pPr>
            <a:r>
              <a:rPr lang="en-US" sz="1400" kern="0" dirty="0">
                <a:latin typeface="+mn-lt"/>
              </a:rPr>
              <a:t>Beau </a:t>
            </a:r>
            <a:r>
              <a:rPr lang="en-US" sz="1400" kern="0" dirty="0">
                <a:latin typeface="+mn-lt"/>
              </a:rPr>
              <a:t>Willis – Navy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Clr>
                <a:srgbClr val="7B0021"/>
              </a:buClr>
              <a:buSzPct val="75000"/>
              <a:buFont typeface="Arial" pitchFamily="34" charset="0"/>
              <a:buChar char="•"/>
              <a:defRPr/>
            </a:pPr>
            <a:r>
              <a:rPr lang="en-US" sz="1400" kern="0" dirty="0">
                <a:latin typeface="+mn-lt"/>
              </a:rPr>
              <a:t>Anita </a:t>
            </a:r>
            <a:r>
              <a:rPr lang="en-US" sz="1400" kern="0" dirty="0">
                <a:latin typeface="+mn-lt"/>
              </a:rPr>
              <a:t>Cukr – Navy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Clr>
                <a:srgbClr val="7B0021"/>
              </a:buClr>
              <a:buSzPct val="75000"/>
              <a:buFont typeface="Arial" pitchFamily="34" charset="0"/>
              <a:buChar char="•"/>
              <a:defRPr/>
            </a:pPr>
            <a:r>
              <a:rPr lang="en-US" sz="1400" kern="0" dirty="0">
                <a:latin typeface="+mn-lt"/>
              </a:rPr>
              <a:t>Ted Rogers – NAVAIR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Clr>
                <a:srgbClr val="7B0021"/>
              </a:buClr>
              <a:buSzPct val="75000"/>
              <a:buFont typeface="Arial" pitchFamily="34" charset="0"/>
              <a:buChar char="•"/>
              <a:defRPr/>
            </a:pPr>
            <a:r>
              <a:rPr lang="en-US" sz="1400" kern="0" dirty="0">
                <a:latin typeface="+mn-lt"/>
              </a:rPr>
              <a:t>Annette </a:t>
            </a:r>
            <a:r>
              <a:rPr lang="en-US" sz="1400" kern="0" dirty="0">
                <a:latin typeface="+mn-lt"/>
              </a:rPr>
              <a:t>Junek - NAVAIR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Clr>
                <a:srgbClr val="7B0021"/>
              </a:buClr>
              <a:buSzPct val="75000"/>
              <a:buFont typeface="Arial" pitchFamily="34" charset="0"/>
              <a:buChar char="•"/>
              <a:defRPr/>
            </a:pPr>
            <a:r>
              <a:rPr lang="en-US" sz="1400" kern="0" dirty="0">
                <a:latin typeface="+mn-lt"/>
              </a:rPr>
              <a:t>David </a:t>
            </a:r>
            <a:r>
              <a:rPr lang="en-US" sz="1400" kern="0" dirty="0">
                <a:latin typeface="+mn-lt"/>
              </a:rPr>
              <a:t>Driver – Navy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Clr>
                <a:srgbClr val="7B0021"/>
              </a:buClr>
              <a:buSzPct val="75000"/>
              <a:buFont typeface="Arial" pitchFamily="34" charset="0"/>
              <a:buChar char="•"/>
              <a:defRPr/>
            </a:pPr>
            <a:r>
              <a:rPr lang="en-US" sz="1400" kern="0" dirty="0">
                <a:latin typeface="+mn-lt"/>
              </a:rPr>
              <a:t>Aaron Risdal – </a:t>
            </a:r>
            <a:r>
              <a:rPr lang="en-US" sz="1400" kern="0" dirty="0">
                <a:latin typeface="+mn-lt"/>
              </a:rPr>
              <a:t>Navy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Clr>
                <a:srgbClr val="7B0021"/>
              </a:buClr>
              <a:buSzPct val="75000"/>
              <a:buFont typeface="Arial" pitchFamily="34" charset="0"/>
              <a:buChar char="•"/>
              <a:defRPr/>
            </a:pPr>
            <a:r>
              <a:rPr lang="en-US" sz="1400" kern="0" dirty="0">
                <a:latin typeface="+mn-lt"/>
              </a:rPr>
              <a:t>Lt </a:t>
            </a:r>
            <a:r>
              <a:rPr lang="en-US" sz="1400" kern="0" dirty="0">
                <a:latin typeface="+mn-lt"/>
              </a:rPr>
              <a:t>Col David Arrieta – OSD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Clr>
                <a:srgbClr val="7B0021"/>
              </a:buClr>
              <a:buSzPct val="75000"/>
              <a:buFont typeface="Wingdings" pitchFamily="2" charset="2"/>
              <a:buChar char="l"/>
              <a:defRPr/>
            </a:pPr>
            <a:endParaRPr lang="en-US" sz="1400" kern="0" dirty="0">
              <a:latin typeface="+mn-lt"/>
            </a:endParaRP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Clr>
                <a:srgbClr val="7B0021"/>
              </a:buClr>
              <a:buSzPct val="75000"/>
              <a:buFont typeface="Wingdings" pitchFamily="2" charset="2"/>
              <a:buChar char="l"/>
              <a:defRPr/>
            </a:pPr>
            <a:endParaRPr lang="en-US" sz="14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rgbClr val="7B0021"/>
              </a:buClr>
              <a:buSzPct val="85000"/>
              <a:buFont typeface="Wingdings" pitchFamily="2" charset="2"/>
              <a:buChar char="l"/>
              <a:defRPr/>
            </a:pPr>
            <a:endParaRPr lang="en-US" sz="1400" kern="0" dirty="0">
              <a:latin typeface="+mn-lt"/>
            </a:endParaRPr>
          </a:p>
        </p:txBody>
      </p:sp>
      <p:sp>
        <p:nvSpPr>
          <p:cNvPr id="9" name="Rectangle 3"/>
          <p:cNvSpPr txBox="1">
            <a:spLocks/>
          </p:cNvSpPr>
          <p:nvPr/>
        </p:nvSpPr>
        <p:spPr bwMode="auto">
          <a:xfrm>
            <a:off x="533400" y="4368800"/>
            <a:ext cx="3763963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342900">
              <a:spcBef>
                <a:spcPct val="20000"/>
              </a:spcBef>
              <a:spcAft>
                <a:spcPts val="600"/>
              </a:spcAft>
              <a:buClr>
                <a:srgbClr val="7B0021"/>
              </a:buClr>
              <a:buSzPct val="85000"/>
              <a:buFont typeface="Wingdings" pitchFamily="2" charset="2"/>
              <a:buChar char="l"/>
              <a:defRPr/>
            </a:pPr>
            <a:endParaRPr lang="en-US" sz="1400" dirty="0">
              <a:latin typeface="+mn-lt"/>
            </a:endParaRPr>
          </a:p>
        </p:txBody>
      </p:sp>
      <p:sp>
        <p:nvSpPr>
          <p:cNvPr id="52231" name="TextBox 9"/>
          <p:cNvSpPr txBox="1">
            <a:spLocks noChangeArrowheads="1"/>
          </p:cNvSpPr>
          <p:nvPr/>
        </p:nvSpPr>
        <p:spPr bwMode="auto">
          <a:xfrm>
            <a:off x="571500" y="822325"/>
            <a:ext cx="2660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Industry Participants</a:t>
            </a:r>
          </a:p>
        </p:txBody>
      </p:sp>
      <p:sp>
        <p:nvSpPr>
          <p:cNvPr id="52232" name="TextBox 10"/>
          <p:cNvSpPr txBox="1">
            <a:spLocks noChangeArrowheads="1"/>
          </p:cNvSpPr>
          <p:nvPr/>
        </p:nvSpPr>
        <p:spPr bwMode="auto">
          <a:xfrm>
            <a:off x="4633913" y="868363"/>
            <a:ext cx="29416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Government Participants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solidFill>
                  <a:srgbClr val="FFFF00"/>
                </a:solidFill>
              </a:rPr>
              <a:t>Summary of IBR Guide Changes</a:t>
            </a:r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>
          <a:xfrm>
            <a:off x="536575" y="1417638"/>
            <a:ext cx="8070850" cy="4525962"/>
          </a:xfrm>
        </p:spPr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en-US" smtClean="0"/>
              <a:t>Established new standardized format/style for this guide; plan to use on all PMSC guides</a:t>
            </a:r>
          </a:p>
          <a:p>
            <a:pPr marL="285750" indent="-285750">
              <a:buFont typeface="Arial" charset="0"/>
              <a:buChar char="•"/>
            </a:pPr>
            <a:r>
              <a:rPr lang="en-US" smtClean="0"/>
              <a:t>Improved applicability and use for non-DOD agencies and for in-house IBRs</a:t>
            </a:r>
          </a:p>
          <a:p>
            <a:pPr marL="285750" indent="-285750">
              <a:buFont typeface="Arial" charset="0"/>
              <a:buChar char="•"/>
            </a:pPr>
            <a:r>
              <a:rPr lang="en-US" smtClean="0"/>
              <a:t>Improved consistency of the IBR process across all stakeholders</a:t>
            </a:r>
          </a:p>
          <a:p>
            <a:pPr marL="285750" indent="-285750">
              <a:buFont typeface="Arial" charset="0"/>
              <a:buChar char="•"/>
            </a:pPr>
            <a:r>
              <a:rPr lang="en-US" smtClean="0"/>
              <a:t>Added content to address both types of IBRs, pre- and post-award</a:t>
            </a:r>
          </a:p>
          <a:p>
            <a:pPr marL="285750" indent="-285750">
              <a:buFont typeface="Arial" charset="0"/>
              <a:buChar char="•"/>
            </a:pPr>
            <a:r>
              <a:rPr lang="en-US" smtClean="0"/>
              <a:t>Increased content and focus on risk/opportunity assessment and management</a:t>
            </a:r>
          </a:p>
          <a:p>
            <a:pPr marL="285750" indent="-285750">
              <a:buFont typeface="Arial" charset="0"/>
              <a:buChar char="•"/>
            </a:pPr>
            <a:r>
              <a:rPr lang="en-US" smtClean="0"/>
              <a:t>Included CAM/PM/IPT risk discussion objectives for each of the following risk areas:  technical, cost, schedule, resources &amp; management</a:t>
            </a:r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6249168-6B69-47BC-9FB2-B0A84D88F4D0}" type="slidenum">
              <a:rPr lang="en-US" smtClean="0"/>
              <a:pPr/>
              <a:t>6</a:t>
            </a:fld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/>
          </p:cNvSpPr>
          <p:nvPr>
            <p:ph type="title"/>
          </p:nvPr>
        </p:nvSpPr>
        <p:spPr>
          <a:xfrm>
            <a:off x="334963" y="0"/>
            <a:ext cx="7620000" cy="838200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rgbClr val="FFFF00"/>
                </a:solidFill>
              </a:rPr>
              <a:t>Summary of IBR Guide Changes (continued)</a:t>
            </a:r>
          </a:p>
        </p:txBody>
      </p:sp>
      <p:sp>
        <p:nvSpPr>
          <p:cNvPr id="10244" name="Rectangle 3"/>
          <p:cNvSpPr>
            <a:spLocks noGrp="1"/>
          </p:cNvSpPr>
          <p:nvPr>
            <p:ph type="body" idx="1"/>
          </p:nvPr>
        </p:nvSpPr>
        <p:spPr>
          <a:xfrm>
            <a:off x="636588" y="1055688"/>
            <a:ext cx="8234362" cy="5037137"/>
          </a:xfrm>
        </p:spPr>
        <p:txBody>
          <a:bodyPr/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en-US" dirty="0" smtClean="0"/>
              <a:t>Added recommended content for IBR Preparation</a:t>
            </a:r>
          </a:p>
          <a:p>
            <a:pPr marL="685800" lvl="2">
              <a:buClr>
                <a:srgbClr val="7B0021"/>
              </a:buClr>
              <a:buSzPct val="85000"/>
              <a:buFont typeface="Arial" pitchFamily="34" charset="0"/>
              <a:buChar char="–"/>
              <a:defRPr/>
            </a:pPr>
            <a:r>
              <a:rPr lang="en-US" sz="1800" dirty="0" smtClean="0">
                <a:ea typeface="+mn-ea"/>
                <a:cs typeface="+mn-cs"/>
              </a:rPr>
              <a:t>Objectives, entrance/exit criteria</a:t>
            </a:r>
          </a:p>
          <a:p>
            <a:pPr marL="685800" lvl="2">
              <a:buClr>
                <a:srgbClr val="7B0021"/>
              </a:buClr>
              <a:buSzPct val="85000"/>
              <a:buFont typeface="Arial" pitchFamily="34" charset="0"/>
              <a:buChar char="–"/>
              <a:defRPr/>
            </a:pPr>
            <a:r>
              <a:rPr lang="en-US" sz="1800" dirty="0" smtClean="0">
                <a:ea typeface="+mn-ea"/>
                <a:cs typeface="+mn-cs"/>
              </a:rPr>
              <a:t>Training </a:t>
            </a:r>
          </a:p>
          <a:p>
            <a:pPr marL="685800" lvl="2">
              <a:buClr>
                <a:srgbClr val="7B0021"/>
              </a:buClr>
              <a:buSzPct val="85000"/>
              <a:buFont typeface="Arial" pitchFamily="34" charset="0"/>
              <a:buChar char="–"/>
              <a:defRPr/>
            </a:pPr>
            <a:r>
              <a:rPr lang="en-US" sz="1800" dirty="0" smtClean="0">
                <a:ea typeface="+mn-ea"/>
                <a:cs typeface="+mn-cs"/>
              </a:rPr>
              <a:t>Data requests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dirty="0" smtClean="0"/>
              <a:t>Included typical IBR execution agenda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dirty="0" smtClean="0"/>
              <a:t>Clarified that IBR is not an EVMS review</a:t>
            </a:r>
          </a:p>
          <a:p>
            <a:pPr marL="685800" lvl="2">
              <a:buClr>
                <a:srgbClr val="7B0021"/>
              </a:buClr>
              <a:buSzPct val="85000"/>
              <a:buFont typeface="Arial" pitchFamily="34" charset="0"/>
              <a:buChar char="–"/>
              <a:defRPr/>
            </a:pPr>
            <a:r>
              <a:rPr lang="en-US" sz="1800" dirty="0" smtClean="0">
                <a:ea typeface="+mn-ea"/>
                <a:cs typeface="+mn-cs"/>
              </a:rPr>
              <a:t>EVMS should be reviewed in connection with management system risk only</a:t>
            </a:r>
          </a:p>
          <a:p>
            <a:pPr marL="685800" lvl="2">
              <a:buClr>
                <a:srgbClr val="7B0021"/>
              </a:buClr>
              <a:buSzPct val="85000"/>
              <a:buFont typeface="Arial" pitchFamily="34" charset="0"/>
              <a:buChar char="–"/>
              <a:defRPr/>
            </a:pPr>
            <a:r>
              <a:rPr lang="en-US" sz="1800" dirty="0" smtClean="0">
                <a:ea typeface="+mn-ea"/>
                <a:cs typeface="+mn-cs"/>
              </a:rPr>
              <a:t>EVMS risk should be assessed by checking its status via coordination with applicable CFA responsible for EVMS surveillance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dirty="0" smtClean="0"/>
              <a:t>Additional material/guidance added regarding pre-award IBR</a:t>
            </a:r>
          </a:p>
          <a:p>
            <a:pPr marL="685800" lvl="2">
              <a:buClr>
                <a:srgbClr val="7B0021"/>
              </a:buClr>
              <a:buSzPct val="85000"/>
              <a:buFont typeface="Arial" pitchFamily="34" charset="0"/>
              <a:buChar char="–"/>
              <a:defRPr/>
            </a:pPr>
            <a:r>
              <a:rPr lang="en-US" sz="1800" dirty="0" smtClean="0">
                <a:ea typeface="+mn-ea"/>
                <a:cs typeface="+mn-cs"/>
              </a:rPr>
              <a:t>Acquisition planning guidance to identify when pre-award IBRs should be considered</a:t>
            </a:r>
          </a:p>
          <a:p>
            <a:pPr marL="685800" lvl="2">
              <a:buClr>
                <a:srgbClr val="7B0021"/>
              </a:buClr>
              <a:buSzPct val="85000"/>
              <a:buFont typeface="Arial" pitchFamily="34" charset="0"/>
              <a:buChar char="–"/>
              <a:defRPr/>
            </a:pPr>
            <a:r>
              <a:rPr lang="en-US" sz="1800" dirty="0" smtClean="0">
                <a:ea typeface="+mn-ea"/>
                <a:cs typeface="+mn-cs"/>
              </a:rPr>
              <a:t>Mechanisms for applying and funding pre-award IBR requirements</a:t>
            </a:r>
          </a:p>
          <a:p>
            <a:pPr marL="685800" lvl="2">
              <a:buClr>
                <a:srgbClr val="7B0021"/>
              </a:buClr>
              <a:buSzPct val="85000"/>
              <a:buFont typeface="Arial" pitchFamily="34" charset="0"/>
              <a:buChar char="–"/>
              <a:defRPr/>
            </a:pPr>
            <a:r>
              <a:rPr lang="en-US" sz="1800" dirty="0" smtClean="0">
                <a:ea typeface="+mn-ea"/>
                <a:cs typeface="+mn-cs"/>
              </a:rPr>
              <a:t>Pre-award IBR process guidance</a:t>
            </a:r>
            <a:endParaRPr lang="en-US" sz="1600" dirty="0" smtClean="0"/>
          </a:p>
          <a:p>
            <a:pPr lvl="1">
              <a:buClrTx/>
              <a:defRPr/>
            </a:pPr>
            <a:endParaRPr lang="en-US" sz="1600" dirty="0" smtClean="0"/>
          </a:p>
          <a:p>
            <a:pPr marL="287338" indent="-287338">
              <a:buClrTx/>
              <a:buSzPct val="100000"/>
              <a:buFont typeface="Arial" pitchFamily="34" charset="0"/>
              <a:buChar char="–"/>
              <a:defRPr/>
            </a:pPr>
            <a:endParaRPr lang="en-US" sz="1600" dirty="0" smtClean="0"/>
          </a:p>
        </p:txBody>
      </p:sp>
      <p:sp>
        <p:nvSpPr>
          <p:cNvPr id="5529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3ECF4A4-87D7-4558-97EB-22C075F13E38}" type="slidenum">
              <a:rPr lang="en-US" smtClean="0"/>
              <a:pPr/>
              <a:t>7</a:t>
            </a:fld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solidFill>
                  <a:srgbClr val="FFFF00"/>
                </a:solidFill>
              </a:rPr>
              <a:t>Surveillance Guide Update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588" y="1260475"/>
            <a:ext cx="8516937" cy="5045075"/>
          </a:xfrm>
        </p:spPr>
        <p:txBody>
          <a:bodyPr/>
          <a:lstStyle/>
          <a:p>
            <a:pPr marL="285750" indent="-285750" eaLnBrk="1" hangingPunct="1">
              <a:spcBef>
                <a:spcPct val="0"/>
              </a:spcBef>
              <a:spcAft>
                <a:spcPts val="600"/>
              </a:spcAft>
              <a:buSzPct val="75000"/>
              <a:defRPr/>
            </a:pPr>
            <a:endParaRPr lang="en-US" sz="1400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7BAD89A-CFE2-43DC-9EB9-76E68F93EBCC}" type="slidenum">
              <a:rPr lang="en-US" smtClean="0"/>
              <a:pPr/>
              <a:t>8</a:t>
            </a:fld>
            <a:endParaRPr lang="en-US" smtClean="0"/>
          </a:p>
          <a:p>
            <a:endParaRPr lang="en-US" smtClean="0"/>
          </a:p>
        </p:txBody>
      </p:sp>
      <p:sp>
        <p:nvSpPr>
          <p:cNvPr id="57348" name="Rectangle 5"/>
          <p:cNvSpPr>
            <a:spLocks noChangeArrowheads="1"/>
          </p:cNvSpPr>
          <p:nvPr/>
        </p:nvSpPr>
        <p:spPr bwMode="auto">
          <a:xfrm>
            <a:off x="533400" y="887413"/>
            <a:ext cx="7696200" cy="567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spcAft>
                <a:spcPts val="600"/>
              </a:spcAft>
              <a:buSzPct val="75000"/>
              <a:buFont typeface="Arial" charset="0"/>
              <a:buChar char="•"/>
            </a:pPr>
            <a:endParaRPr lang="en-US"/>
          </a:p>
          <a:p>
            <a:pPr marL="285750" indent="-285750">
              <a:spcAft>
                <a:spcPts val="600"/>
              </a:spcAft>
              <a:buClr>
                <a:srgbClr val="C00000"/>
              </a:buClr>
              <a:buSzPct val="75000"/>
              <a:buFont typeface="Arial" charset="0"/>
              <a:buChar char="•"/>
            </a:pPr>
            <a:r>
              <a:rPr lang="en-US"/>
              <a:t>Dave Roberts – Navigant Consulting </a:t>
            </a:r>
            <a:r>
              <a:rPr lang="en-US">
                <a:solidFill>
                  <a:srgbClr val="C00000"/>
                </a:solidFill>
              </a:rPr>
              <a:t>(Team Lead)</a:t>
            </a:r>
          </a:p>
          <a:p>
            <a:pPr marL="285750" indent="-285750">
              <a:spcAft>
                <a:spcPts val="600"/>
              </a:spcAft>
              <a:buClr>
                <a:srgbClr val="C00000"/>
              </a:buClr>
              <a:buSzPct val="75000"/>
              <a:buFont typeface="Arial" charset="0"/>
              <a:buChar char="•"/>
            </a:pPr>
            <a:r>
              <a:rPr lang="en-US"/>
              <a:t>Pam Brooker – Battelle</a:t>
            </a:r>
          </a:p>
          <a:p>
            <a:pPr marL="285750" indent="-285750">
              <a:spcAft>
                <a:spcPts val="600"/>
              </a:spcAft>
              <a:buClr>
                <a:srgbClr val="C00000"/>
              </a:buClr>
              <a:buSzPct val="75000"/>
              <a:buFont typeface="Arial" charset="0"/>
              <a:buChar char="•"/>
            </a:pPr>
            <a:r>
              <a:rPr lang="en-US"/>
              <a:t>Bill Mendelsohn - ITT</a:t>
            </a:r>
          </a:p>
          <a:p>
            <a:pPr marL="285750" indent="-285750">
              <a:spcAft>
                <a:spcPts val="600"/>
              </a:spcAft>
              <a:buClr>
                <a:srgbClr val="C00000"/>
              </a:buClr>
              <a:buSzPct val="75000"/>
              <a:buFont typeface="Arial" charset="0"/>
              <a:buChar char="•"/>
            </a:pPr>
            <a:r>
              <a:rPr lang="en-US"/>
              <a:t>Scott Gring – Lockheed Martin</a:t>
            </a:r>
          </a:p>
          <a:p>
            <a:pPr marL="285750" indent="-285750">
              <a:spcAft>
                <a:spcPts val="600"/>
              </a:spcAft>
              <a:buClr>
                <a:srgbClr val="C00000"/>
              </a:buClr>
              <a:buSzPct val="75000"/>
              <a:buFont typeface="Arial" charset="0"/>
              <a:buChar char="•"/>
            </a:pPr>
            <a:r>
              <a:rPr lang="en-US"/>
              <a:t>Lucy Haines – Lockheed Martin</a:t>
            </a:r>
          </a:p>
          <a:p>
            <a:pPr marL="285750" indent="-285750">
              <a:spcAft>
                <a:spcPts val="600"/>
              </a:spcAft>
              <a:buClr>
                <a:srgbClr val="C00000"/>
              </a:buClr>
              <a:buSzPct val="75000"/>
              <a:buFont typeface="Arial" charset="0"/>
              <a:buChar char="•"/>
            </a:pPr>
            <a:r>
              <a:rPr lang="en-US"/>
              <a:t>Mitzi Shepard – Lockheed Martin</a:t>
            </a:r>
          </a:p>
          <a:p>
            <a:pPr marL="285750" indent="-285750">
              <a:spcAft>
                <a:spcPts val="600"/>
              </a:spcAft>
              <a:buClr>
                <a:srgbClr val="C00000"/>
              </a:buClr>
              <a:buSzPct val="75000"/>
              <a:buFont typeface="Arial" charset="0"/>
              <a:buChar char="•"/>
            </a:pPr>
            <a:r>
              <a:rPr lang="en-US"/>
              <a:t>Pete Wynne – Lockheed Martin</a:t>
            </a:r>
          </a:p>
          <a:p>
            <a:pPr marL="285750" indent="-285750">
              <a:spcAft>
                <a:spcPts val="600"/>
              </a:spcAft>
              <a:buClr>
                <a:srgbClr val="C00000"/>
              </a:buClr>
              <a:buSzPct val="75000"/>
              <a:buFont typeface="Arial" charset="0"/>
              <a:buChar char="•"/>
            </a:pPr>
            <a:r>
              <a:rPr lang="en-US"/>
              <a:t>Marty Doucette – Pilgrim Companions, Inc</a:t>
            </a:r>
          </a:p>
          <a:p>
            <a:pPr marL="285750" indent="-285750">
              <a:spcAft>
                <a:spcPts val="600"/>
              </a:spcAft>
              <a:buClr>
                <a:srgbClr val="C00000"/>
              </a:buClr>
              <a:buSzPct val="75000"/>
              <a:buFont typeface="Arial" charset="0"/>
              <a:buChar char="•"/>
            </a:pPr>
            <a:r>
              <a:rPr lang="en-US"/>
              <a:t>Ed Silvia - Raytheon</a:t>
            </a:r>
          </a:p>
          <a:p>
            <a:pPr marL="285750" indent="-285750">
              <a:spcAft>
                <a:spcPts val="600"/>
              </a:spcAft>
              <a:buSzPct val="75000"/>
              <a:buFont typeface="Arial" charset="0"/>
              <a:buChar char="•"/>
            </a:pPr>
            <a:endParaRPr lang="en-US"/>
          </a:p>
          <a:p>
            <a:pPr marL="285750" indent="-285750">
              <a:spcAft>
                <a:spcPts val="600"/>
              </a:spcAft>
              <a:buClr>
                <a:srgbClr val="C00000"/>
              </a:buClr>
              <a:buSzPct val="75000"/>
              <a:buFont typeface="Arial" charset="0"/>
              <a:buChar char="•"/>
            </a:pPr>
            <a:r>
              <a:rPr lang="en-US"/>
              <a:t>Brian Kong – DOE</a:t>
            </a:r>
          </a:p>
          <a:p>
            <a:pPr marL="285750" indent="-285750">
              <a:spcAft>
                <a:spcPts val="600"/>
              </a:spcAft>
              <a:buClr>
                <a:srgbClr val="C00000"/>
              </a:buClr>
              <a:buSzPct val="75000"/>
              <a:buFont typeface="Arial" charset="0"/>
              <a:buChar char="•"/>
            </a:pPr>
            <a:r>
              <a:rPr lang="en-US"/>
              <a:t>Jim Fountain – DOE</a:t>
            </a:r>
          </a:p>
          <a:p>
            <a:pPr marL="285750" indent="-285750">
              <a:spcAft>
                <a:spcPts val="600"/>
              </a:spcAft>
              <a:buClr>
                <a:srgbClr val="C00000"/>
              </a:buClr>
              <a:buSzPct val="75000"/>
              <a:buFont typeface="Arial" charset="0"/>
              <a:buChar char="•"/>
            </a:pPr>
            <a:r>
              <a:rPr lang="en-US"/>
              <a:t>Tom Bruder - DOE</a:t>
            </a:r>
          </a:p>
          <a:p>
            <a:pPr marL="285750" indent="-285750">
              <a:spcAft>
                <a:spcPts val="600"/>
              </a:spcAft>
              <a:buClr>
                <a:srgbClr val="C00000"/>
              </a:buClr>
              <a:buSzPct val="75000"/>
              <a:buFont typeface="Arial" charset="0"/>
              <a:buChar char="•"/>
            </a:pPr>
            <a:r>
              <a:rPr lang="en-US"/>
              <a:t>Aaron Risdal – Navy</a:t>
            </a:r>
          </a:p>
          <a:p>
            <a:pPr marL="285750" indent="-285750">
              <a:spcAft>
                <a:spcPts val="600"/>
              </a:spcAft>
              <a:buSzPct val="75000"/>
              <a:buFont typeface="Arial" charset="0"/>
              <a:buChar char="•"/>
            </a:pPr>
            <a:endParaRPr lang="en-US"/>
          </a:p>
        </p:txBody>
      </p:sp>
      <p:sp>
        <p:nvSpPr>
          <p:cNvPr id="57349" name="TextBox 6"/>
          <p:cNvSpPr txBox="1">
            <a:spLocks noChangeArrowheads="1"/>
          </p:cNvSpPr>
          <p:nvPr/>
        </p:nvSpPr>
        <p:spPr bwMode="auto">
          <a:xfrm>
            <a:off x="488950" y="882650"/>
            <a:ext cx="4524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Industry Participants</a:t>
            </a:r>
          </a:p>
        </p:txBody>
      </p:sp>
      <p:sp>
        <p:nvSpPr>
          <p:cNvPr id="57350" name="TextBox 7"/>
          <p:cNvSpPr txBox="1">
            <a:spLocks noChangeArrowheads="1"/>
          </p:cNvSpPr>
          <p:nvPr/>
        </p:nvSpPr>
        <p:spPr bwMode="auto">
          <a:xfrm>
            <a:off x="436563" y="4424363"/>
            <a:ext cx="4524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Government Participants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/>
          </p:cNvSpPr>
          <p:nvPr>
            <p:ph type="title"/>
          </p:nvPr>
        </p:nvSpPr>
        <p:spPr>
          <a:xfrm>
            <a:off x="334963" y="0"/>
            <a:ext cx="7620000" cy="838200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rgbClr val="FFFF00"/>
                </a:solidFill>
              </a:rPr>
              <a:t>Surveillance Guide Update Plan</a:t>
            </a:r>
          </a:p>
        </p:txBody>
      </p:sp>
      <p:sp>
        <p:nvSpPr>
          <p:cNvPr id="10244" name="Rectangle 3"/>
          <p:cNvSpPr>
            <a:spLocks noGrp="1"/>
          </p:cNvSpPr>
          <p:nvPr>
            <p:ph type="body" idx="1"/>
          </p:nvPr>
        </p:nvSpPr>
        <p:spPr>
          <a:xfrm>
            <a:off x="636588" y="1055688"/>
            <a:ext cx="8234362" cy="5037137"/>
          </a:xfrm>
        </p:spPr>
        <p:txBody>
          <a:bodyPr/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en-US" dirty="0" smtClean="0"/>
              <a:t>Objective - Update Surveillance guide’s references based on:</a:t>
            </a:r>
          </a:p>
          <a:p>
            <a:pPr marL="568325" lvl="4" indent="-222250">
              <a:buClrTx/>
              <a:buFont typeface="Arial" pitchFamily="34" charset="0"/>
              <a:buChar char="–"/>
              <a:defRPr/>
            </a:pPr>
            <a:r>
              <a:rPr lang="en-US" sz="1800" dirty="0" smtClean="0">
                <a:ea typeface="+mn-ea"/>
                <a:cs typeface="+mn-cs"/>
              </a:rPr>
              <a:t>Latest ANSI/EIA  748-B standard</a:t>
            </a:r>
          </a:p>
          <a:p>
            <a:pPr marL="568325" lvl="4" indent="-222250">
              <a:buClrTx/>
              <a:buFont typeface="Arial" pitchFamily="34" charset="0"/>
              <a:buChar char="–"/>
              <a:defRPr/>
            </a:pPr>
            <a:r>
              <a:rPr lang="en-US" sz="1800" dirty="0" smtClean="0">
                <a:ea typeface="+mn-ea"/>
                <a:cs typeface="+mn-cs"/>
              </a:rPr>
              <a:t>Latest government guidance/policy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Focus areas for update</a:t>
            </a:r>
          </a:p>
          <a:p>
            <a:pPr marL="568325" lvl="4" indent="-222250">
              <a:buClrTx/>
              <a:buFont typeface="Arial" pitchFamily="34" charset="0"/>
              <a:buChar char="–"/>
              <a:defRPr/>
            </a:pPr>
            <a:r>
              <a:rPr lang="en-US" sz="1800" dirty="0" smtClean="0">
                <a:ea typeface="+mn-ea"/>
                <a:cs typeface="+mn-cs"/>
              </a:rPr>
              <a:t>Schedule surveillance </a:t>
            </a:r>
          </a:p>
          <a:p>
            <a:pPr marL="568325" lvl="4" indent="-222250">
              <a:buClrTx/>
              <a:buFont typeface="Arial" pitchFamily="34" charset="0"/>
              <a:buChar char="–"/>
              <a:defRPr/>
            </a:pPr>
            <a:r>
              <a:rPr lang="en-US" sz="1800" dirty="0" smtClean="0">
                <a:ea typeface="+mn-ea"/>
                <a:cs typeface="+mn-cs"/>
              </a:rPr>
              <a:t>Risk/opportunity integration</a:t>
            </a:r>
          </a:p>
          <a:p>
            <a:pPr marL="568325" lvl="4" indent="-222250">
              <a:buClrTx/>
              <a:buFont typeface="Arial" pitchFamily="34" charset="0"/>
              <a:buChar char="–"/>
              <a:defRPr/>
            </a:pPr>
            <a:r>
              <a:rPr lang="en-US" sz="1800" dirty="0" smtClean="0">
                <a:ea typeface="+mn-ea"/>
                <a:cs typeface="+mn-cs"/>
              </a:rPr>
              <a:t>Data/report review/reconciliation</a:t>
            </a:r>
          </a:p>
          <a:p>
            <a:pPr marL="568325" lvl="4" indent="-222250">
              <a:buClrTx/>
              <a:buFont typeface="Arial" pitchFamily="34" charset="0"/>
              <a:buChar char="–"/>
              <a:defRPr/>
            </a:pPr>
            <a:r>
              <a:rPr lang="en-US" sz="1800" dirty="0" smtClean="0">
                <a:ea typeface="+mn-ea"/>
                <a:cs typeface="+mn-cs"/>
              </a:rPr>
              <a:t>Identify differences between this guide and SSOM</a:t>
            </a:r>
          </a:p>
          <a:p>
            <a:pPr marL="568325" lvl="4" indent="-222250">
              <a:buClrTx/>
              <a:buFont typeface="Arial" pitchFamily="34" charset="0"/>
              <a:buChar char="–"/>
              <a:defRPr/>
            </a:pPr>
            <a:r>
              <a:rPr lang="en-US" sz="1800" dirty="0" smtClean="0">
                <a:ea typeface="+mn-ea"/>
                <a:cs typeface="+mn-cs"/>
              </a:rPr>
              <a:t>Determine and incorporate guidance concerning applicability of the PMSC Surveillance Guide (vs. the SSOM)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Timing</a:t>
            </a:r>
          </a:p>
          <a:p>
            <a:pPr marL="568325" lvl="4" indent="-222250">
              <a:buClrTx/>
              <a:buFont typeface="Arial" pitchFamily="34" charset="0"/>
              <a:buChar char="–"/>
              <a:defRPr/>
            </a:pPr>
            <a:r>
              <a:rPr lang="en-US" sz="1800" dirty="0" smtClean="0">
                <a:ea typeface="+mn-ea"/>
                <a:cs typeface="+mn-cs"/>
              </a:rPr>
              <a:t>Initial rewrite by mid July</a:t>
            </a:r>
          </a:p>
          <a:p>
            <a:pPr marL="568325" lvl="4" indent="-222250">
              <a:buClrTx/>
              <a:buFont typeface="Arial" pitchFamily="34" charset="0"/>
              <a:buChar char="–"/>
              <a:defRPr/>
            </a:pPr>
            <a:r>
              <a:rPr lang="en-US" sz="1800" dirty="0" smtClean="0">
                <a:ea typeface="+mn-ea"/>
                <a:cs typeface="+mn-cs"/>
              </a:rPr>
              <a:t>Distribution to PMSC membership for comments – mid July</a:t>
            </a:r>
          </a:p>
          <a:p>
            <a:pPr marL="568325" lvl="4" indent="-222250">
              <a:buClrTx/>
              <a:buFont typeface="Arial" pitchFamily="34" charset="0"/>
              <a:buChar char="–"/>
              <a:defRPr/>
            </a:pPr>
            <a:r>
              <a:rPr lang="en-US" sz="1800" dirty="0" smtClean="0">
                <a:ea typeface="+mn-ea"/>
                <a:cs typeface="+mn-cs"/>
              </a:rPr>
              <a:t>Receive public comments by August PMSC meeting</a:t>
            </a:r>
          </a:p>
          <a:p>
            <a:pPr marL="568325" lvl="4" indent="-222250">
              <a:buClrTx/>
              <a:buFont typeface="Arial" pitchFamily="34" charset="0"/>
              <a:buChar char="–"/>
              <a:defRPr/>
            </a:pPr>
            <a:r>
              <a:rPr lang="en-US" sz="1800" dirty="0" smtClean="0">
                <a:ea typeface="+mn-ea"/>
                <a:cs typeface="+mn-cs"/>
              </a:rPr>
              <a:t>Adjudicate comments and distribute for final approval –  October 1. </a:t>
            </a:r>
          </a:p>
        </p:txBody>
      </p:sp>
      <p:sp>
        <p:nvSpPr>
          <p:cNvPr id="5837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E0A10E-EE20-45B3-85A5-896ECD934012}" type="slidenum">
              <a:rPr lang="en-US" smtClean="0"/>
              <a:pPr/>
              <a:t>9</a:t>
            </a:fld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FF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NavMenuId xmlns="818ab197-d140-402e-b8de-97cd7fd16373" xsi:nil="true"/>
    <ContentId xmlns="818ab197-d140-402e-b8de-97cd7fd16373" xsi:nil="true"/>
    <SortOrder xmlns="818ab197-d140-402e-b8de-97cd7fd16373" xsi:nil="true"/>
    <PublishingExpirationDate xmlns="http://schemas.microsoft.com/sharepoint/v3" xsi:nil="true"/>
    <PublishingStartDate xmlns="http://schemas.microsoft.com/sharepoint/v3" xsi:nil="true"/>
    <ContentFileId xmlns="818ab197-d140-402e-b8de-97cd7fd16373" xsi:nil="true"/>
    <Taxonomy xmlns="8781b459-35d1-4874-a8a7-354b71085f5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A0B5AF411B9F43A791AE87FBCB0CCF" ma:contentTypeVersion="5" ma:contentTypeDescription="Create a new document." ma:contentTypeScope="" ma:versionID="a07428e1e86abfb92c13e40c6d87ac6b">
  <xsd:schema xmlns:xsd="http://www.w3.org/2001/XMLSchema" xmlns:p="http://schemas.microsoft.com/office/2006/metadata/properties" xmlns:ns1="http://schemas.microsoft.com/sharepoint/v3" xmlns:ns2="818ab197-d140-402e-b8de-97cd7fd16373" xmlns:ns3="8781b459-35d1-4874-a8a7-354b71085f54" targetNamespace="http://schemas.microsoft.com/office/2006/metadata/properties" ma:root="true" ma:fieldsID="b142ebc7ab5e1caa001ebac0546f0008" ns1:_="" ns2:_="" ns3:_="">
    <xsd:import namespace="http://schemas.microsoft.com/sharepoint/v3"/>
    <xsd:import namespace="818ab197-d140-402e-b8de-97cd7fd16373"/>
    <xsd:import namespace="8781b459-35d1-4874-a8a7-354b71085f54"/>
    <xsd:element name="properties">
      <xsd:complexType>
        <xsd:sequence>
          <xsd:element name="documentManagement">
            <xsd:complexType>
              <xsd:all>
                <xsd:element ref="ns2:ContentId" minOccurs="0"/>
                <xsd:element ref="ns2:NavMenuId" minOccurs="0"/>
                <xsd:element ref="ns2:ContentFileId" minOccurs="0"/>
                <xsd:element ref="ns3:Taxonomy" minOccurs="0"/>
                <xsd:element ref="ns2:SortOrder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13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dms="http://schemas.microsoft.com/office/2006/documentManagement/types" targetNamespace="818ab197-d140-402e-b8de-97cd7fd16373" elementFormDefault="qualified">
    <xsd:import namespace="http://schemas.microsoft.com/office/2006/documentManagement/types"/>
    <xsd:element name="ContentId" ma:index="8" nillable="true" ma:displayName="ContentId" ma:internalName="ContentId">
      <xsd:simpleType>
        <xsd:restriction base="dms:Text">
          <xsd:maxLength value="255"/>
        </xsd:restriction>
      </xsd:simpleType>
    </xsd:element>
    <xsd:element name="NavMenuId" ma:index="9" nillable="true" ma:displayName="NavMenuId" ma:internalName="NavMenuId">
      <xsd:simpleType>
        <xsd:restriction base="dms:Text">
          <xsd:maxLength value="255"/>
        </xsd:restriction>
      </xsd:simpleType>
    </xsd:element>
    <xsd:element name="ContentFileId" ma:index="10" nillable="true" ma:displayName="ContentFileId" ma:internalName="ContentFileId">
      <xsd:simpleType>
        <xsd:restriction base="dms:Text">
          <xsd:maxLength value="255"/>
        </xsd:restriction>
      </xsd:simpleType>
    </xsd:element>
    <xsd:element name="SortOrder" ma:index="12" nillable="true" ma:displayName="Homepage Sort Order" ma:internalName="SortOrder" ma:percentage="FALSE">
      <xsd:simpleType>
        <xsd:restriction base="dms:Number"/>
      </xsd:simpleType>
    </xsd:element>
  </xsd:schema>
  <xsd:schema xmlns:xsd="http://www.w3.org/2001/XMLSchema" xmlns:dms="http://schemas.microsoft.com/office/2006/documentManagement/types" targetNamespace="8781b459-35d1-4874-a8a7-354b71085f54" elementFormDefault="qualified">
    <xsd:import namespace="http://schemas.microsoft.com/office/2006/documentManagement/types"/>
    <xsd:element name="Taxonomy" ma:index="11" nillable="true" ma:displayName="Taxonomy" ma:internalName="SusQtechTaxonomy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0BC88F6-49F7-42B7-9B27-47F637E5CE97}"/>
</file>

<file path=customXml/itemProps2.xml><?xml version="1.0" encoding="utf-8"?>
<ds:datastoreItem xmlns:ds="http://schemas.openxmlformats.org/officeDocument/2006/customXml" ds:itemID="{2200D4DB-D9BF-4792-AAA6-BECB3F7B9AF4}"/>
</file>

<file path=customXml/itemProps3.xml><?xml version="1.0" encoding="utf-8"?>
<ds:datastoreItem xmlns:ds="http://schemas.openxmlformats.org/officeDocument/2006/customXml" ds:itemID="{E2C3D374-0CD8-4879-94F3-9B526EB554CB}"/>
</file>

<file path=docProps/app.xml><?xml version="1.0" encoding="utf-8"?>
<Properties xmlns="http://schemas.openxmlformats.org/officeDocument/2006/extended-properties" xmlns:vt="http://schemas.openxmlformats.org/officeDocument/2006/docPropsVTypes">
  <TotalTime>9499</TotalTime>
  <Words>721</Words>
  <Application>Microsoft Office PowerPoint</Application>
  <PresentationFormat>On-screen Show (4:3)</PresentationFormat>
  <Paragraphs>139</Paragraphs>
  <Slides>10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Wingdings</vt:lpstr>
      <vt:lpstr>Helvetica 45 Light</vt:lpstr>
      <vt:lpstr>Default Design</vt:lpstr>
      <vt:lpstr>Default Design</vt:lpstr>
      <vt:lpstr>Default Design</vt:lpstr>
      <vt:lpstr>Image</vt:lpstr>
      <vt:lpstr>Visio</vt:lpstr>
      <vt:lpstr>Slide 1</vt:lpstr>
      <vt:lpstr>Guide Update Process/Timeline</vt:lpstr>
      <vt:lpstr>Guide Update Process/Timeline (continued)</vt:lpstr>
      <vt:lpstr>Guides Update Project Organization</vt:lpstr>
      <vt:lpstr>IBR Guide Update Team</vt:lpstr>
      <vt:lpstr>Summary of IBR Guide Changes</vt:lpstr>
      <vt:lpstr>Summary of IBR Guide Changes (continued)</vt:lpstr>
      <vt:lpstr>Surveillance Guide Update Team</vt:lpstr>
      <vt:lpstr>Surveillance Guide Update Plan</vt:lpstr>
      <vt:lpstr>Next Steps</vt:lpstr>
    </vt:vector>
  </TitlesOfParts>
  <Company>The Boeing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xd906b</dc:creator>
  <cp:lastModifiedBy>Dan Butler</cp:lastModifiedBy>
  <cp:revision>413</cp:revision>
  <cp:lastPrinted>2004-01-15T19:31:18Z</cp:lastPrinted>
  <dcterms:created xsi:type="dcterms:W3CDTF">2004-01-14T15:13:38Z</dcterms:created>
  <dcterms:modified xsi:type="dcterms:W3CDTF">2010-05-13T16:52:48Z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 Author">
    <vt:lpwstr>ACCT04\rloop</vt:lpwstr>
  </property>
  <property fmtid="{D5CDD505-2E9C-101B-9397-08002B2CF9AE}" pid="3" name="Document Sensitivity">
    <vt:lpwstr>1</vt:lpwstr>
  </property>
  <property fmtid="{D5CDD505-2E9C-101B-9397-08002B2CF9AE}" pid="4" name="ThirdParty">
    <vt:lpwstr/>
  </property>
  <property fmtid="{D5CDD505-2E9C-101B-9397-08002B2CF9AE}" pid="5" name="OCI Restriction">
    <vt:bool>false</vt:bool>
  </property>
  <property fmtid="{D5CDD505-2E9C-101B-9397-08002B2CF9AE}" pid="6" name="OCI Additional Info">
    <vt:lpwstr/>
  </property>
  <property fmtid="{D5CDD505-2E9C-101B-9397-08002B2CF9AE}" pid="7" name="Allow Header Overwrite">
    <vt:lpwstr>-1</vt:lpwstr>
  </property>
  <property fmtid="{D5CDD505-2E9C-101B-9397-08002B2CF9AE}" pid="8" name="Allow Footer Overwrite">
    <vt:lpwstr>-1</vt:lpwstr>
  </property>
  <property fmtid="{D5CDD505-2E9C-101B-9397-08002B2CF9AE}" pid="9" name="Multiple Selected">
    <vt:lpwstr>-1</vt:lpwstr>
  </property>
  <property fmtid="{D5CDD505-2E9C-101B-9397-08002B2CF9AE}" pid="10" name="ContentTypeId">
    <vt:lpwstr>0x01010004A0B5AF411B9F43A791AE87FBCB0CCF</vt:lpwstr>
  </property>
  <property fmtid="{D5CDD505-2E9C-101B-9397-08002B2CF9AE}" pid="11" name="TemplateUrl">
    <vt:lpwstr/>
  </property>
  <property fmtid="{D5CDD505-2E9C-101B-9397-08002B2CF9AE}" pid="12" name="xd_Signature">
    <vt:bool>false</vt:bool>
  </property>
  <property fmtid="{D5CDD505-2E9C-101B-9397-08002B2CF9AE}" pid="13" name="xd_ProgID">
    <vt:lpwstr/>
  </property>
  <property fmtid="{D5CDD505-2E9C-101B-9397-08002B2CF9AE}" pid="14" name="_SourceUrl">
    <vt:lpwstr/>
  </property>
  <property fmtid="{D5CDD505-2E9C-101B-9397-08002B2CF9AE}" pid="15" name="_SharedFileIndex">
    <vt:lpwstr/>
  </property>
</Properties>
</file>