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351" r:id="rId2"/>
    <p:sldId id="447" r:id="rId3"/>
    <p:sldId id="352" r:id="rId4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CC00"/>
    <a:srgbClr val="FFFF00"/>
    <a:srgbClr val="996633"/>
    <a:srgbClr val="CC9900"/>
    <a:srgbClr val="0033CC"/>
    <a:srgbClr val="0000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05" autoAdjust="0"/>
    <p:restoredTop sz="98243" autoAdjust="0"/>
  </p:normalViewPr>
  <p:slideViewPr>
    <p:cSldViewPr snapToGrid="0">
      <p:cViewPr>
        <p:scale>
          <a:sx n="80" d="100"/>
          <a:sy n="80" d="100"/>
        </p:scale>
        <p:origin x="-5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518" y="60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3285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fld id="{4B4CA0F4-9581-41A4-A525-75774DA96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-3175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3175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32850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fld id="{CCB6FF18-64B4-461C-9B7B-9416FA0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0088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2FD5E-88CD-4268-A7BE-A24D4EC578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19647-45B3-43A1-B4F0-04B43FD2B3E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900" smtClean="0"/>
              <a:t>Summary from Spring Conference Presentation:</a:t>
            </a:r>
          </a:p>
          <a:p>
            <a:pPr eaLnBrk="1" hangingPunct="1">
              <a:buFontTx/>
              <a:buChar char="•"/>
            </a:pPr>
            <a:r>
              <a:rPr lang="en-US" sz="900" smtClean="0"/>
              <a:t>The effectiveness of a EVMS is not defined by the absence of variances, but the presence of management value</a:t>
            </a:r>
          </a:p>
          <a:p>
            <a:pPr eaLnBrk="1" hangingPunct="1">
              <a:buFontTx/>
              <a:buChar char="•"/>
            </a:pPr>
            <a:r>
              <a:rPr lang="en-US" sz="900" smtClean="0"/>
              <a:t>The application of EVM to Services requires a creative approach to organizing work in order for the performance metrics to have management value</a:t>
            </a:r>
          </a:p>
          <a:p>
            <a:pPr eaLnBrk="1" hangingPunct="1">
              <a:buFontTx/>
              <a:buChar char="•"/>
            </a:pPr>
            <a:r>
              <a:rPr lang="en-US" sz="900" smtClean="0"/>
              <a:t>Use variances to your advantage to demonstrate how the execution of the program is deviating from the plan</a:t>
            </a:r>
          </a:p>
          <a:p>
            <a:pPr eaLnBrk="1" hangingPunct="1">
              <a:buFontTx/>
              <a:buChar char="•"/>
            </a:pPr>
            <a:r>
              <a:rPr lang="en-US" sz="900" smtClean="0"/>
              <a:t>Combine this approach with appropriate PBA metrics to get a more complete picture of performance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B80AC-7287-4411-A10D-E2741EAF326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41300"/>
            <a:ext cx="21336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41300"/>
            <a:ext cx="62484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079500"/>
            <a:ext cx="419100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079500"/>
            <a:ext cx="419100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92150" y="1065213"/>
            <a:ext cx="77676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 userDrawn="1"/>
        </p:nvSpPr>
        <p:spPr bwMode="auto">
          <a:xfrm>
            <a:off x="449263" y="914400"/>
            <a:ext cx="8318500" cy="0"/>
          </a:xfrm>
          <a:prstGeom prst="line">
            <a:avLst/>
          </a:prstGeom>
          <a:noFill/>
          <a:ln w="57150">
            <a:solidFill>
              <a:srgbClr val="3366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41300"/>
            <a:ext cx="8188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079500"/>
            <a:ext cx="85344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44" name="Rectangle 28"/>
          <p:cNvSpPr>
            <a:spLocks noChangeArrowheads="1"/>
          </p:cNvSpPr>
          <p:nvPr userDrawn="1"/>
        </p:nvSpPr>
        <p:spPr bwMode="auto">
          <a:xfrm>
            <a:off x="6170613" y="6602413"/>
            <a:ext cx="122872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ctr"/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endParaRPr lang="en-US" sz="600">
              <a:latin typeface="Arial" charset="0"/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fld id="{95E0BA93-E50B-42E1-ABC2-7DCBD188A8F8}" type="slidenum">
              <a:rPr lang="en-US" sz="1200">
                <a:solidFill>
                  <a:schemeClr val="folHlink"/>
                </a:solidFill>
                <a:latin typeface="Arial" charset="0"/>
              </a:rPr>
              <a:pPr algn="ctr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t>‹#›</a:t>
            </a:fld>
            <a:endParaRPr lang="en-US" sz="1200">
              <a:latin typeface="Arial" charset="0"/>
            </a:endParaRPr>
          </a:p>
          <a:p>
            <a:pPr algn="ctr" eaLnBrk="0" hangingPunct="0">
              <a:defRPr/>
            </a:pPr>
            <a:endParaRPr lang="en-US" sz="1200"/>
          </a:p>
        </p:txBody>
      </p:sp>
      <p:sp>
        <p:nvSpPr>
          <p:cNvPr id="34848" name="Line 32"/>
          <p:cNvSpPr>
            <a:spLocks noChangeShapeType="1"/>
          </p:cNvSpPr>
          <p:nvPr userDrawn="1"/>
        </p:nvSpPr>
        <p:spPr bwMode="auto">
          <a:xfrm>
            <a:off x="344488" y="6343650"/>
            <a:ext cx="8585200" cy="0"/>
          </a:xfrm>
          <a:prstGeom prst="line">
            <a:avLst/>
          </a:prstGeom>
          <a:noFill/>
          <a:ln w="28575">
            <a:solidFill>
              <a:srgbClr val="3366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/>
        </p:nvGraphicFramePr>
        <p:xfrm>
          <a:off x="6802438" y="6059488"/>
          <a:ext cx="1790700" cy="571500"/>
        </p:xfrm>
        <a:graphic>
          <a:graphicData uri="http://schemas.openxmlformats.org/presentationml/2006/ole">
            <p:oleObj spid="_x0000_s1026" name="Photo Editor Photo" r:id="rId14" imgW="6095238" imgH="2409524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rgbClr val="0B3D9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437236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Program Management Systems Committee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495800"/>
            <a:ext cx="49530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Kickoff Session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February 3, 2010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7376886" cy="1231106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 algn="ctr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4000" b="1" dirty="0" smtClean="0">
                <a:latin typeface="Calibri" pitchFamily="34" charset="0"/>
              </a:rPr>
              <a:t>Program Management Outreach Working Group</a:t>
            </a:r>
            <a:endParaRPr lang="en-US" sz="4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41300"/>
            <a:ext cx="8188325" cy="4683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Highlights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001713"/>
            <a:ext cx="8548687" cy="5311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Attendance: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23 Individuals</a:t>
            </a:r>
            <a:r>
              <a:rPr lang="en-US" smtClean="0"/>
              <a:t>; </a:t>
            </a:r>
            <a:r>
              <a:rPr lang="en-US" smtClean="0"/>
              <a:t>16 </a:t>
            </a:r>
            <a:r>
              <a:rPr lang="en-US" dirty="0" smtClean="0"/>
              <a:t>Companies Represented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7 Attending PMSC for the First Time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Meeting Purpose: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Familiarize New Participants with the Current Objectives of Program Management Systems Committee (PMSC)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Introduce the Need for a PM Outreach Working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Develop a Proposed Charter for the Working Group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Outcome: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Finalized the Proposed Charter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Established Meeting Rhythm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Teleconference Once Per Month (3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Wed. at 2:00 PM ET)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Face-to-Face Meetings Three Times per Year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22288" y="265113"/>
            <a:ext cx="8105775" cy="437236"/>
          </a:xfrm>
        </p:spPr>
        <p:txBody>
          <a:bodyPr/>
          <a:lstStyle/>
          <a:p>
            <a:pPr algn="ctr"/>
            <a:r>
              <a:rPr lang="en-US" sz="2800" i="1" dirty="0" smtClean="0"/>
              <a:t>Proposed</a:t>
            </a:r>
            <a:r>
              <a:rPr lang="en-US" sz="2800" dirty="0" smtClean="0"/>
              <a:t> PM Outreach Working Group Charter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82918"/>
            <a:ext cx="8229600" cy="518885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Mission: </a:t>
            </a:r>
            <a:r>
              <a:rPr lang="en-US" dirty="0" smtClean="0">
                <a:solidFill>
                  <a:schemeClr val="tx1"/>
                </a:solidFill>
              </a:rPr>
              <a:t> Broaden the focus and membership of the PMSC to influence acquisition policy and share best practices among program management professionals.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</a:rPr>
              <a:t>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Modify PMSC charter and objectives to reflect broader focus.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Promote the formation of additional PMSC working groups to address a range of topics essential to successful program execution.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Initiate a campaign to increase program manager participation in PMSC.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s_ppt_format_8_21_01">
  <a:themeElements>
    <a:clrScheme name="iis_ppt_format_8_21_0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is_ppt_format_8_21_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is_ppt_format_8_21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s_ppt_format_8_21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549B9A33-88D3-4D58-A755-536A0C3C23C5}"/>
</file>

<file path=customXml/itemProps2.xml><?xml version="1.0" encoding="utf-8"?>
<ds:datastoreItem xmlns:ds="http://schemas.openxmlformats.org/officeDocument/2006/customXml" ds:itemID="{7E4D61F8-0AE9-4935-9230-E1984DFFA7F9}"/>
</file>

<file path=customXml/itemProps3.xml><?xml version="1.0" encoding="utf-8"?>
<ds:datastoreItem xmlns:ds="http://schemas.openxmlformats.org/officeDocument/2006/customXml" ds:itemID="{DE86167E-AB3C-422F-B56D-DCBECE1DADA4}"/>
</file>

<file path=docProps/app.xml><?xml version="1.0" encoding="utf-8"?>
<Properties xmlns="http://schemas.openxmlformats.org/officeDocument/2006/extended-properties" xmlns:vt="http://schemas.openxmlformats.org/officeDocument/2006/docPropsVTypes">
  <Template>D:\jobs 2001\IIS Homepage\8_21\iis_ppt_format_8_21_01.ppt</Template>
  <TotalTime>1260</TotalTime>
  <Pages>5</Pages>
  <Words>251</Words>
  <Application>Microsoft Office PowerPoint</Application>
  <PresentationFormat>Letter Paper (8.5x11 in)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iis_ppt_format_8_21_01</vt:lpstr>
      <vt:lpstr>Photo Editor Photo</vt:lpstr>
      <vt:lpstr>Program Management Systems Committee</vt:lpstr>
      <vt:lpstr>Highlights</vt:lpstr>
      <vt:lpstr>Proposed PM Outreach Working Group Charter</vt:lpstr>
    </vt:vector>
  </TitlesOfParts>
  <Company>Northrop Grumman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NDIA PMSC’s Risk Management Team</dc:title>
  <dc:subject/>
  <dc:creator>Gay Infanti</dc:creator>
  <cp:keywords/>
  <dc:description/>
  <cp:lastModifiedBy>Jane Spriggs</cp:lastModifiedBy>
  <cp:revision>291</cp:revision>
  <cp:lastPrinted>1999-09-02T23:50:16Z</cp:lastPrinted>
  <dcterms:created xsi:type="dcterms:W3CDTF">1995-09-29T11:57:08Z</dcterms:created>
  <dcterms:modified xsi:type="dcterms:W3CDTF">2010-02-04T17:40:41Z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