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6" r:id="rId2"/>
    <p:sldId id="436" r:id="rId3"/>
    <p:sldId id="445" r:id="rId4"/>
    <p:sldId id="455" r:id="rId5"/>
    <p:sldId id="449" r:id="rId6"/>
    <p:sldId id="456" r:id="rId7"/>
    <p:sldId id="458" r:id="rId8"/>
    <p:sldId id="459" r:id="rId9"/>
  </p:sldIdLst>
  <p:sldSz cx="9144000" cy="6858000" type="screen4x3"/>
  <p:notesSz cx="6946900" cy="9271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300"/>
    <a:srgbClr val="FDE000"/>
    <a:srgbClr val="003399"/>
    <a:srgbClr val="EAEAEA"/>
    <a:srgbClr val="DDDDDD"/>
    <a:srgbClr val="99FF99"/>
    <a:srgbClr val="FFCC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4" autoAdjust="0"/>
    <p:restoredTop sz="86466" autoAdjust="0"/>
  </p:normalViewPr>
  <p:slideViewPr>
    <p:cSldViewPr snapToGrid="0">
      <p:cViewPr>
        <p:scale>
          <a:sx n="80" d="100"/>
          <a:sy n="80" d="100"/>
        </p:scale>
        <p:origin x="462" y="156"/>
      </p:cViewPr>
      <p:guideLst>
        <p:guide orient="horz" pos="496"/>
        <p:guide orient="horz" pos="3147"/>
        <p:guide orient="horz" pos="2544"/>
        <p:guide orient="horz" pos="1662"/>
        <p:guide orient="horz" pos="3439"/>
        <p:guide pos="2880"/>
        <p:guide pos="512"/>
        <p:guide pos="5377"/>
      </p:guideLst>
    </p:cSldViewPr>
  </p:slideViewPr>
  <p:outlineViewPr>
    <p:cViewPr>
      <p:scale>
        <a:sx n="33" d="100"/>
        <a:sy n="33" d="100"/>
      </p:scale>
      <p:origin x="0" y="9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1872"/>
      </p:cViewPr>
      <p:guideLst>
        <p:guide orient="horz" pos="2920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7963629B-443A-4F48-A80E-F7B8F23A9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03725"/>
            <a:ext cx="5556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fld id="{EC9997FD-45DF-4BC9-94B4-7C10CC99D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81247-C886-4556-8E4B-64B149E37B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F3F01-4685-4575-9297-24785313CF4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DB055-E0E7-4E19-BB5E-18DDBE241D5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FF400-7C4D-46B8-9F83-3E14DF026CA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BD519-CE1D-4D29-91A0-86DDDFBEE59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324DA-785A-40DA-ADE6-A3C2F85DC44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997FD-45DF-4BC9-94B4-7C10CC99DB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574675" y="6645275"/>
            <a:ext cx="6153150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algn="l" defTabSz="820738" eaLnBrk="0" hangingPunct="0">
              <a:defRPr/>
            </a:pPr>
            <a:r>
              <a:rPr lang="en-US" sz="700" dirty="0"/>
              <a:t>Copyright @ 2009 National Defense Industrial Association -  Program Management Systems Committee (NDIA PMSC).  All rights reserved.</a:t>
            </a:r>
          </a:p>
          <a:p>
            <a:pPr algn="l" defTabSz="820738" eaLnBrk="0" hangingPunct="0">
              <a:defRPr/>
            </a:pPr>
            <a:r>
              <a:rPr lang="en-US" sz="100" dirty="0"/>
              <a:t>.</a:t>
            </a: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0" y="0"/>
          <a:ext cx="9144000" cy="1363663"/>
        </p:xfrm>
        <a:graphic>
          <a:graphicData uri="http://schemas.openxmlformats.org/presentationml/2006/ole">
            <p:oleObj spid="_x0000_s31746" name="Image" r:id="rId3" imgW="9790476" imgH="1460317" progId="">
              <p:embed/>
            </p:oleObj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0038" y="1752600"/>
            <a:ext cx="8542337" cy="631825"/>
          </a:xfrm>
        </p:spPr>
        <p:txBody>
          <a:bodyPr/>
          <a:lstStyle>
            <a:lvl1pPr algn="r">
              <a:lnSpc>
                <a:spcPct val="75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5715000"/>
            <a:ext cx="5410200" cy="914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 i="1">
                <a:solidFill>
                  <a:srgbClr val="0038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1679-2141-4B52-977C-E4495F51A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1351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563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991D9-7FEE-4FBC-9AA4-D78CF7654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6980" y="6530196"/>
            <a:ext cx="8341743" cy="15677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56526-68B1-4480-A8F0-AC2E40496975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DE9D-2E6D-439E-AA9F-5FCDE9A66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417638"/>
            <a:ext cx="41814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9463" y="1417638"/>
            <a:ext cx="41830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60EEB-5FA8-43E4-B663-5AF8F0D83D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2FC2-6730-47A0-9B8F-B1A08E667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53E2-6D31-4229-B82A-176518B23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FFD3-CE7D-428D-9A05-E36AC9AF4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3FB3B-CE48-47FE-A41D-77E68EFCC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0C9E-9EDE-4528-B6D2-02F7280F3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574675" y="6645275"/>
            <a:ext cx="7272338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algn="l" defTabSz="820738" eaLnBrk="0" hangingPunct="0">
              <a:defRPr/>
            </a:pPr>
            <a:r>
              <a:rPr lang="en-US" sz="700" dirty="0"/>
              <a:t>Copyright @ 2009 National Defense Industrial Association -  Program Management Systems Committee (NDIA PMSC).  All rights reserved.</a:t>
            </a:r>
          </a:p>
          <a:p>
            <a:pPr algn="l" defTabSz="820738" eaLnBrk="0" hangingPunct="0">
              <a:defRPr/>
            </a:pPr>
            <a:r>
              <a:rPr lang="en-US" sz="100" dirty="0"/>
              <a:t>.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4763" y="0"/>
            <a:ext cx="9140825" cy="685800"/>
          </a:xfrm>
          <a:prstGeom prst="rect">
            <a:avLst/>
          </a:prstGeom>
          <a:solidFill>
            <a:srgbClr val="7B002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588" y="1417638"/>
            <a:ext cx="85169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2264FA37-8ECC-49B0-9BB4-B06D27079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574675" y="6553200"/>
            <a:ext cx="799465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5257800" y="65532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400" i="1">
              <a:solidFill>
                <a:srgbClr val="0038A8"/>
              </a:solidFill>
              <a:latin typeface="Helvetica 45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21"/>
        </a:buClr>
        <a:buSzPct val="8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42100" y="5105400"/>
            <a:ext cx="1943100" cy="133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1600" dirty="0" smtClean="0"/>
              <a:t>Dave </a:t>
            </a:r>
            <a:r>
              <a:rPr lang="en-US" sz="1600" dirty="0" smtClean="0"/>
              <a:t>Roberts</a:t>
            </a:r>
          </a:p>
          <a:p>
            <a:pPr algn="ctr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92263" y="2632075"/>
            <a:ext cx="573881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NDIA PMSC </a:t>
            </a:r>
            <a:r>
              <a:rPr lang="en-US" sz="3200" b="1" dirty="0" smtClean="0"/>
              <a:t>IBR Guide Update</a:t>
            </a:r>
            <a:endParaRPr lang="en-US" sz="3200" b="1" dirty="0" smtClean="0"/>
          </a:p>
          <a:p>
            <a:pPr algn="ctr"/>
            <a:r>
              <a:rPr lang="en-US" sz="2400" b="1" dirty="0" smtClean="0"/>
              <a:t>February 3-4, 2010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B99EA5-BD3E-46C1-BFCD-74C52E8C4F40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FF00"/>
                </a:solidFill>
              </a:rPr>
              <a:t>Guide Update Process/Timeline</a:t>
            </a:r>
          </a:p>
        </p:txBody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731838" y="804869"/>
            <a:ext cx="7711122" cy="5685871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Survey conducted in Spring 2009 indicated PMSC Guides require </a:t>
            </a:r>
            <a:r>
              <a:rPr lang="en-US" dirty="0" smtClean="0"/>
              <a:t>update</a:t>
            </a:r>
            <a:endParaRPr lang="en-US" dirty="0" smtClean="0"/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PMSC decision to tackle IBR guide first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PMSC Guides Update Team established; government and additional industry participation added in November 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First draft  revised IBR Guide released for public comment in early October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Feedback adjudication began in early November; team reached agreement on main body of guide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Significant update to Pre-Award IBR section in December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dirty="0" smtClean="0"/>
              <a:t>IBR Guide review draft distributed to industry and government for 30-day review and comment 1/5/10</a:t>
            </a:r>
          </a:p>
          <a:p>
            <a:pPr marL="457200" indent="-457200" eaLnBrk="1" hangingPunct="1">
              <a:spcBef>
                <a:spcPts val="12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13CA91-0F7B-4C13-925D-BD13E962BFB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FF00"/>
                </a:solidFill>
              </a:rPr>
              <a:t>Initial Guides Update Team</a:t>
            </a: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1874838" y="1519238"/>
            <a:ext cx="5546725" cy="3509962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Bob Loop – Lockheed (Lead)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Dale Gillam - SAIC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Matt Pflieger - Battelle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Dave Roberts - Navigant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Scott Gring -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Mitzi Shepard -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Ruth Taylor -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Ed Silvia - Raytheon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Marty Doucette – EVMS Services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Todd Schulzetenberg - Raytheon 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Bill Mendelsohn - ITT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dirty="0" smtClean="0"/>
              <a:t>Jim Brasell - Unisys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endParaRPr lang="en-US" dirty="0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073275" y="1189038"/>
            <a:ext cx="4556125" cy="47386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3896D3-256A-4BD8-9693-D0A10FDEB97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FF00"/>
                </a:solidFill>
              </a:rPr>
              <a:t>Expanded Team – IBR Guide</a:t>
            </a:r>
          </a:p>
        </p:txBody>
      </p:sp>
      <p:sp>
        <p:nvSpPr>
          <p:cNvPr id="8196" name="Rectangle 3"/>
          <p:cNvSpPr>
            <a:spLocks noGrp="1"/>
          </p:cNvSpPr>
          <p:nvPr>
            <p:ph type="body" idx="1"/>
          </p:nvPr>
        </p:nvSpPr>
        <p:spPr>
          <a:xfrm>
            <a:off x="533400" y="1214438"/>
            <a:ext cx="3763963" cy="5094922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Matt Pflieger - Battelle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Marty Doucette – EVMS Services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Bill Mendelsohn - ITT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Scott Gring -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Mitzi Shepard -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Ruth Taylor – Lockheed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Dave Roberts – Navigant ( IBR Guide Lead)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Todd Schulzetenberg - Raytheon 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Ed Silvia - Raytheon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Dale Gillam – SAIC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r>
              <a:rPr lang="en-US" sz="1400" dirty="0" smtClean="0">
                <a:solidFill>
                  <a:srgbClr val="C00000"/>
                </a:solidFill>
              </a:rPr>
              <a:t>Jim Brasell – Unisys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Pam Brooker – Battelle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Pete Wynne – Lockheed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Gay Infanti – NGC (Guides Update Lead)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Evelyn Neely – Raytheon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Frank Malsbury – Raytheon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400" dirty="0" smtClean="0"/>
              <a:t>Richard Childress - Unisys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SzPct val="75000"/>
            </a:pPr>
            <a:endParaRPr lang="en-US" sz="1400" dirty="0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073275" y="1189038"/>
            <a:ext cx="4556125" cy="47386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694238" y="1260158"/>
            <a:ext cx="3763962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Fred </a:t>
            </a:r>
            <a:r>
              <a:rPr lang="en-US" sz="1400" kern="0" dirty="0">
                <a:latin typeface="+mn-lt"/>
              </a:rPr>
              <a:t>Meyer – Air Force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Bob </a:t>
            </a:r>
            <a:r>
              <a:rPr lang="en-US" sz="1400" kern="0" dirty="0">
                <a:latin typeface="+mn-lt"/>
              </a:rPr>
              <a:t>Loop - Air Force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Keith Samuels – Army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Mia Lasat – Army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Jesse </a:t>
            </a:r>
            <a:r>
              <a:rPr lang="en-US" sz="1400" kern="0" dirty="0">
                <a:latin typeface="+mn-lt"/>
              </a:rPr>
              <a:t>Stewart – DAU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Robert Pratt – DAU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Roberta Tomasini - DAU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Dennis Chapman – DCMA EVMC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Brian Kong – DOE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Matt </a:t>
            </a:r>
            <a:r>
              <a:rPr lang="en-US" sz="1400" kern="0" dirty="0">
                <a:latin typeface="+mn-lt"/>
              </a:rPr>
              <a:t>Gonzales – JPL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Ken Poole – NASA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Beau </a:t>
            </a:r>
            <a:r>
              <a:rPr lang="en-US" sz="1400" kern="0" dirty="0">
                <a:latin typeface="+mn-lt"/>
              </a:rPr>
              <a:t>Willis – Navy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Anita </a:t>
            </a:r>
            <a:r>
              <a:rPr lang="en-US" sz="1400" kern="0" dirty="0">
                <a:latin typeface="+mn-lt"/>
              </a:rPr>
              <a:t>Cukr – Navy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Ted Rogers – NAVAIR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Annette </a:t>
            </a:r>
            <a:r>
              <a:rPr lang="en-US" sz="1400" kern="0" dirty="0">
                <a:latin typeface="+mn-lt"/>
              </a:rPr>
              <a:t>Junek - NAVAIR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David </a:t>
            </a:r>
            <a:r>
              <a:rPr lang="en-US" sz="1400" kern="0" dirty="0">
                <a:latin typeface="+mn-lt"/>
              </a:rPr>
              <a:t>Driver – Navy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>
                <a:latin typeface="+mn-lt"/>
              </a:rPr>
              <a:t>Aaron Risdal – </a:t>
            </a:r>
            <a:r>
              <a:rPr lang="en-US" sz="1400" kern="0" dirty="0" smtClean="0">
                <a:latin typeface="+mn-lt"/>
              </a:rPr>
              <a:t>Navy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kern="0" dirty="0" smtClean="0">
                <a:latin typeface="+mn-lt"/>
              </a:rPr>
              <a:t>Lt </a:t>
            </a:r>
            <a:r>
              <a:rPr lang="en-US" sz="1400" kern="0" dirty="0">
                <a:latin typeface="+mn-lt"/>
              </a:rPr>
              <a:t>Col David Arrieta – OSD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Clr>
                <a:srgbClr val="7B0021"/>
              </a:buClr>
              <a:buSzPct val="7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spcAft>
                <a:spcPts val="600"/>
              </a:spcAft>
              <a:buClr>
                <a:srgbClr val="7B0021"/>
              </a:buClr>
              <a:buSzPct val="85000"/>
              <a:buFont typeface="Wingdings" pitchFamily="2" charset="2"/>
              <a:buChar char="l"/>
              <a:defRPr/>
            </a:pPr>
            <a:endParaRPr lang="en-US" sz="1400" kern="0" dirty="0">
              <a:latin typeface="+mn-lt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33400" y="4368800"/>
            <a:ext cx="37639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algn="l">
              <a:spcBef>
                <a:spcPct val="20000"/>
              </a:spcBef>
              <a:spcAft>
                <a:spcPts val="600"/>
              </a:spcAft>
              <a:buClr>
                <a:srgbClr val="7B0021"/>
              </a:buClr>
              <a:buSzPct val="85000"/>
              <a:buFont typeface="Wingdings" pitchFamily="2" charset="2"/>
              <a:buChar char="l"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" y="822960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 Participants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7720" y="868680"/>
            <a:ext cx="294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Government 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FF00"/>
                </a:solidFill>
              </a:rPr>
              <a:t>Significant Changes</a:t>
            </a:r>
          </a:p>
        </p:txBody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xfrm>
            <a:off x="613084" y="933698"/>
            <a:ext cx="7948612" cy="5399088"/>
          </a:xfrm>
        </p:spPr>
        <p:txBody>
          <a:bodyPr/>
          <a:lstStyle/>
          <a:p>
            <a:pPr marL="287338" indent="-287338">
              <a:buSzPct val="100000"/>
              <a:buFont typeface="Arial" charset="0"/>
              <a:buChar char="●"/>
            </a:pPr>
            <a:r>
              <a:rPr lang="en-US" dirty="0" smtClean="0"/>
              <a:t>Numerous changes intended to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Improve applicability and use for non-DOD agencies and for in-house IBRs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Improve consistency of the IBR process across all stakeholders</a:t>
            </a:r>
          </a:p>
          <a:p>
            <a:pPr marL="287338" indent="-287338">
              <a:spcBef>
                <a:spcPts val="1200"/>
              </a:spcBef>
              <a:buSzPct val="100000"/>
              <a:buFont typeface="Arial" charset="0"/>
              <a:buChar char="●"/>
            </a:pPr>
            <a:r>
              <a:rPr lang="en-US" dirty="0" smtClean="0"/>
              <a:t>Added content to address both types of IBRs, pre- and post-award</a:t>
            </a:r>
          </a:p>
          <a:p>
            <a:pPr marL="287338" indent="-287338">
              <a:spcBef>
                <a:spcPts val="1200"/>
              </a:spcBef>
              <a:buSzPct val="100000"/>
              <a:buFont typeface="Arial" charset="0"/>
              <a:buChar char="●"/>
            </a:pPr>
            <a:r>
              <a:rPr lang="en-US" dirty="0" smtClean="0"/>
              <a:t>Increased content and focus on risk/opportunity assessment and management</a:t>
            </a:r>
          </a:p>
          <a:p>
            <a:pPr marL="287338" indent="-287338">
              <a:spcBef>
                <a:spcPts val="1200"/>
              </a:spcBef>
              <a:buSzPct val="100000"/>
              <a:buFont typeface="Arial" charset="0"/>
              <a:buChar char="●"/>
            </a:pPr>
            <a:r>
              <a:rPr lang="en-US" dirty="0" smtClean="0"/>
              <a:t>Objectives of PM,CAM discussions for:</a:t>
            </a:r>
          </a:p>
          <a:p>
            <a:pPr marL="687388" lvl="1" indent="-287338">
              <a:spcBef>
                <a:spcPts val="1200"/>
              </a:spcBef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Technical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Cost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Schedule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Resources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Management</a:t>
            </a:r>
          </a:p>
          <a:p>
            <a:pPr marL="287338" indent="-287338">
              <a:buSzPct val="100000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56526-68B1-4480-A8F0-AC2E40496975}" type="slidenum">
              <a:rPr lang="en-US" smtClean="0"/>
              <a:pPr>
                <a:defRPr/>
              </a:pPr>
              <a:t>5</a:t>
            </a:fld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FF00"/>
                </a:solidFill>
              </a:rPr>
              <a:t>Significant Changes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671877" y="913841"/>
            <a:ext cx="8472123" cy="5399088"/>
          </a:xfrm>
        </p:spPr>
        <p:txBody>
          <a:bodyPr/>
          <a:lstStyle/>
          <a:p>
            <a:pPr marL="287338" indent="-287338">
              <a:buSzPct val="100000"/>
              <a:buFont typeface="Arial" charset="0"/>
              <a:buChar char="●"/>
            </a:pPr>
            <a:r>
              <a:rPr lang="en-US" dirty="0" smtClean="0"/>
              <a:t>IBR Preparation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Objectives, entrance/exit criteria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Training 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Data requests</a:t>
            </a:r>
          </a:p>
          <a:p>
            <a:pPr marL="287338" indent="-287338">
              <a:spcBef>
                <a:spcPts val="1200"/>
              </a:spcBef>
              <a:buSzPct val="100000"/>
              <a:buFont typeface="Arial" charset="0"/>
              <a:buChar char="●"/>
            </a:pPr>
            <a:r>
              <a:rPr lang="en-US" dirty="0" smtClean="0"/>
              <a:t>IBR execution</a:t>
            </a:r>
          </a:p>
          <a:p>
            <a:pPr marL="687388" lvl="1" indent="-287338">
              <a:buClrTx/>
              <a:buSzPct val="100000"/>
              <a:buFont typeface="Arial" pitchFamily="34" charset="0"/>
              <a:buChar char="–"/>
            </a:pPr>
            <a:r>
              <a:rPr lang="en-US" dirty="0" smtClean="0"/>
              <a:t>Typical agenda</a:t>
            </a:r>
          </a:p>
          <a:p>
            <a:pPr marL="287338" indent="-287338">
              <a:spcBef>
                <a:spcPts val="1200"/>
              </a:spcBef>
              <a:buSzPct val="100000"/>
              <a:buFont typeface="Arial" charset="0"/>
              <a:buChar char="●"/>
            </a:pPr>
            <a:r>
              <a:rPr lang="en-US" dirty="0" smtClean="0"/>
              <a:t>Clarified that IBR is not an EVMS review</a:t>
            </a:r>
          </a:p>
          <a:p>
            <a:pPr marL="687388" lvl="1" indent="-2873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EVMS should be in connection with management system risk only, along with other management systems</a:t>
            </a:r>
          </a:p>
          <a:p>
            <a:pPr marL="687388" lvl="1" indent="-2873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EVMS risk assessed by checking its status via coordination with the applicable CFA responsible for EVMS surveillance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56526-68B1-4480-A8F0-AC2E40496975}" type="slidenum">
              <a:rPr lang="en-US" smtClean="0"/>
              <a:pPr>
                <a:defRPr/>
              </a:pPr>
              <a:t>6</a:t>
            </a:fld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Additional Changes Based on PMSC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20" y="1310760"/>
            <a:ext cx="8259020" cy="4525962"/>
          </a:xfrm>
        </p:spPr>
        <p:txBody>
          <a:bodyPr/>
          <a:lstStyle/>
          <a:p>
            <a:r>
              <a:rPr lang="en-US" dirty="0" smtClean="0"/>
              <a:t>Additional material/guidance added regarding pre-award IBR</a:t>
            </a:r>
          </a:p>
          <a:p>
            <a:pPr lvl="1">
              <a:buClrTx/>
            </a:pPr>
            <a:r>
              <a:rPr lang="en-US" dirty="0" smtClean="0"/>
              <a:t>Now addressed in the Guide’s Foreword and Executive Summary</a:t>
            </a:r>
          </a:p>
          <a:p>
            <a:pPr lvl="1">
              <a:buClrTx/>
            </a:pPr>
            <a:r>
              <a:rPr lang="en-US" dirty="0" smtClean="0"/>
              <a:t>Better-integrated into the document overall (no longer appears to be an “afterthought”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Added pre-award IBR acquisition guidance to explain</a:t>
            </a:r>
          </a:p>
          <a:p>
            <a:pPr lvl="1">
              <a:buClrTx/>
            </a:pPr>
            <a:r>
              <a:rPr lang="en-US" dirty="0" smtClean="0"/>
              <a:t>When pre-award IBRs should be used</a:t>
            </a:r>
          </a:p>
          <a:p>
            <a:pPr lvl="1">
              <a:buClrTx/>
            </a:pPr>
            <a:r>
              <a:rPr lang="en-US" dirty="0" smtClean="0"/>
              <a:t>Mechanisms for applying and funding pre-award IBR requirements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Inserted additional comments/questions received for further discussion/adjudication by the IBR Guide Update Team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56526-68B1-4480-A8F0-AC2E40496975}" type="slidenum">
              <a:rPr lang="en-US" smtClean="0"/>
              <a:pPr>
                <a:defRPr/>
              </a:pPr>
              <a:t>7</a:t>
            </a:fld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50" y="1346386"/>
            <a:ext cx="8116516" cy="4525962"/>
          </a:xfrm>
        </p:spPr>
        <p:txBody>
          <a:bodyPr/>
          <a:lstStyle/>
          <a:p>
            <a:r>
              <a:rPr lang="en-US" dirty="0" smtClean="0"/>
              <a:t>Conduct IBR Team telecon(s) to discuss a few additional comments/questions received during 30-day comment period, as well as the new pre-award content, and agree on final revisions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Distribute final review draft for review/comment</a:t>
            </a:r>
          </a:p>
          <a:p>
            <a:pPr lvl="1">
              <a:buClrTx/>
            </a:pPr>
            <a:r>
              <a:rPr lang="en-US" dirty="0" smtClean="0"/>
              <a:t>Industry via PMSC members</a:t>
            </a:r>
          </a:p>
          <a:p>
            <a:pPr lvl="1">
              <a:buClrTx/>
            </a:pPr>
            <a:r>
              <a:rPr lang="en-US" dirty="0" smtClean="0"/>
              <a:t>Government via IBR Guide Team participants</a:t>
            </a:r>
          </a:p>
          <a:p>
            <a:pPr lvl="1">
              <a:buClrTx/>
            </a:pPr>
            <a:r>
              <a:rPr lang="en-US" dirty="0" smtClean="0"/>
              <a:t>Non-DOD agencies not represented in the team via CAIWG</a:t>
            </a:r>
          </a:p>
          <a:p>
            <a:pPr lvl="1">
              <a:buClrTx/>
            </a:pPr>
            <a:r>
              <a:rPr lang="en-US" dirty="0" smtClean="0"/>
              <a:t>OMB, OFPP since IBR Guide is a recommended reference for all federal agencies</a:t>
            </a:r>
          </a:p>
          <a:p>
            <a:pPr>
              <a:spcBef>
                <a:spcPts val="1200"/>
              </a:spcBef>
              <a:buClrTx/>
            </a:pPr>
            <a:r>
              <a:rPr lang="en-US" dirty="0" smtClean="0"/>
              <a:t>Approve and publish revised IBR Guide; PMSC vote tentatively scheduled for April NDIA PMSC meeting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56526-68B1-4480-A8F0-AC2E40496975}" type="slidenum">
              <a:rPr lang="en-US" smtClean="0"/>
              <a:pPr>
                <a:defRPr/>
              </a:pPr>
              <a:t>8</a:t>
            </a:fld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EE41B128-7D13-4F2B-9E67-8EA39439A6FE}"/>
</file>

<file path=customXml/itemProps2.xml><?xml version="1.0" encoding="utf-8"?>
<ds:datastoreItem xmlns:ds="http://schemas.openxmlformats.org/officeDocument/2006/customXml" ds:itemID="{8D724CDC-B49A-43A2-A9BD-20345AB4443A}"/>
</file>

<file path=customXml/itemProps3.xml><?xml version="1.0" encoding="utf-8"?>
<ds:datastoreItem xmlns:ds="http://schemas.openxmlformats.org/officeDocument/2006/customXml" ds:itemID="{7F739C1B-8260-48B1-8D31-DD21A7D5BD2B}"/>
</file>

<file path=docProps/app.xml><?xml version="1.0" encoding="utf-8"?>
<Properties xmlns="http://schemas.openxmlformats.org/officeDocument/2006/extended-properties" xmlns:vt="http://schemas.openxmlformats.org/officeDocument/2006/docPropsVTypes">
  <TotalTime>9102</TotalTime>
  <Words>601</Words>
  <Application>Microsoft Office PowerPoint</Application>
  <PresentationFormat>On-screen Show (4:3)</PresentationFormat>
  <Paragraphs>117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Image</vt:lpstr>
      <vt:lpstr>Slide 1</vt:lpstr>
      <vt:lpstr>Guide Update Process/Timeline</vt:lpstr>
      <vt:lpstr>Initial Guides Update Team</vt:lpstr>
      <vt:lpstr>Expanded Team – IBR Guide</vt:lpstr>
      <vt:lpstr>Significant Changes</vt:lpstr>
      <vt:lpstr>Significant Changes</vt:lpstr>
      <vt:lpstr>Additional Changes Based on PMSC Feedback</vt:lpstr>
      <vt:lpstr>Next Steps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xd906b</dc:creator>
  <cp:lastModifiedBy>Gay Infanti</cp:lastModifiedBy>
  <cp:revision>390</cp:revision>
  <cp:lastPrinted>2004-01-15T19:31:18Z</cp:lastPrinted>
  <dcterms:created xsi:type="dcterms:W3CDTF">2004-01-14T15:13:38Z</dcterms:created>
  <dcterms:modified xsi:type="dcterms:W3CDTF">2010-01-28T18:06:18Z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ACCT04\rloop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ContentTypeId">
    <vt:lpwstr>0x01010004A0B5AF411B9F43A791AE87FBCB0CCF</vt:lpwstr>
  </property>
  <property fmtid="{D5CDD505-2E9C-101B-9397-08002B2CF9AE}" pid="11" name="TemplateUrl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</Properties>
</file>