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0"/>
  </p:notesMasterIdLst>
  <p:handoutMasterIdLst>
    <p:handoutMasterId r:id="rId31"/>
  </p:handoutMasterIdLst>
  <p:sldIdLst>
    <p:sldId id="298" r:id="rId2"/>
    <p:sldId id="382" r:id="rId3"/>
    <p:sldId id="386" r:id="rId4"/>
    <p:sldId id="390" r:id="rId5"/>
    <p:sldId id="391" r:id="rId6"/>
    <p:sldId id="392" r:id="rId7"/>
    <p:sldId id="435" r:id="rId8"/>
    <p:sldId id="402" r:id="rId9"/>
    <p:sldId id="403" r:id="rId10"/>
    <p:sldId id="404" r:id="rId11"/>
    <p:sldId id="405" r:id="rId12"/>
    <p:sldId id="406" r:id="rId13"/>
    <p:sldId id="407" r:id="rId14"/>
    <p:sldId id="408" r:id="rId15"/>
    <p:sldId id="409" r:id="rId16"/>
    <p:sldId id="410" r:id="rId17"/>
    <p:sldId id="411" r:id="rId18"/>
    <p:sldId id="417" r:id="rId19"/>
    <p:sldId id="432" r:id="rId20"/>
    <p:sldId id="425" r:id="rId21"/>
    <p:sldId id="426" r:id="rId22"/>
    <p:sldId id="427" r:id="rId23"/>
    <p:sldId id="428" r:id="rId24"/>
    <p:sldId id="433" r:id="rId25"/>
    <p:sldId id="434" r:id="rId26"/>
    <p:sldId id="431" r:id="rId27"/>
    <p:sldId id="422" r:id="rId28"/>
    <p:sldId id="412" r:id="rId29"/>
  </p:sldIdLst>
  <p:sldSz cx="9144000" cy="6858000" type="screen4x3"/>
  <p:notesSz cx="6997700" cy="92837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DDDDD"/>
    <a:srgbClr val="FFCC00"/>
    <a:srgbClr val="C0C0C0"/>
    <a:srgbClr val="FF9900"/>
    <a:srgbClr val="CC66FF"/>
    <a:srgbClr val="FF0000"/>
    <a:srgbClr val="151C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181" autoAdjust="0"/>
    <p:restoredTop sz="87452" autoAdjust="0"/>
  </p:normalViewPr>
  <p:slideViewPr>
    <p:cSldViewPr snapToGrid="0">
      <p:cViewPr varScale="1">
        <p:scale>
          <a:sx n="82" d="100"/>
          <a:sy n="82" d="100"/>
        </p:scale>
        <p:origin x="-1356" y="-84"/>
      </p:cViewPr>
      <p:guideLst>
        <p:guide orient="horz" pos="894"/>
        <p:guide pos="1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76"/>
    </p:cViewPr>
  </p:sorterViewPr>
  <p:notesViewPr>
    <p:cSldViewPr snapToGrid="0">
      <p:cViewPr>
        <p:scale>
          <a:sx n="50" d="100"/>
          <a:sy n="50" d="100"/>
        </p:scale>
        <p:origin x="-1182" y="288"/>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33713" cy="460375"/>
          </a:xfrm>
          <a:prstGeom prst="rect">
            <a:avLst/>
          </a:prstGeom>
          <a:noFill/>
          <a:ln w="12700">
            <a:noFill/>
            <a:miter lim="800000"/>
            <a:headEnd/>
            <a:tailEnd/>
          </a:ln>
          <a:effectLst/>
        </p:spPr>
        <p:txBody>
          <a:bodyPr vert="horz" wrap="square" lIns="92497" tIns="46246" rIns="92497" bIns="46246" numCol="1" anchor="t" anchorCtr="0" compatLnSpc="1">
            <a:prstTxWarp prst="textNoShape">
              <a:avLst/>
            </a:prstTxWarp>
          </a:bodyPr>
          <a:lstStyle>
            <a:lvl1pPr algn="l" eaLnBrk="0" hangingPunct="0">
              <a:defRPr sz="1200"/>
            </a:lvl1pPr>
          </a:lstStyle>
          <a:p>
            <a:pPr>
              <a:defRPr/>
            </a:pPr>
            <a:endParaRPr lang="en-US"/>
          </a:p>
        </p:txBody>
      </p:sp>
      <p:sp>
        <p:nvSpPr>
          <p:cNvPr id="82947" name="Rectangle 3"/>
          <p:cNvSpPr>
            <a:spLocks noGrp="1" noChangeArrowheads="1"/>
          </p:cNvSpPr>
          <p:nvPr>
            <p:ph type="dt" sz="quarter" idx="1"/>
          </p:nvPr>
        </p:nvSpPr>
        <p:spPr bwMode="auto">
          <a:xfrm>
            <a:off x="3963988" y="0"/>
            <a:ext cx="3033712" cy="460375"/>
          </a:xfrm>
          <a:prstGeom prst="rect">
            <a:avLst/>
          </a:prstGeom>
          <a:noFill/>
          <a:ln w="12700">
            <a:noFill/>
            <a:miter lim="800000"/>
            <a:headEnd/>
            <a:tailEnd/>
          </a:ln>
          <a:effectLst/>
        </p:spPr>
        <p:txBody>
          <a:bodyPr vert="horz" wrap="square" lIns="92497" tIns="46246" rIns="92497" bIns="46246" numCol="1" anchor="t" anchorCtr="0" compatLnSpc="1">
            <a:prstTxWarp prst="textNoShape">
              <a:avLst/>
            </a:prstTxWarp>
          </a:bodyPr>
          <a:lstStyle>
            <a:lvl1pPr algn="r" eaLnBrk="0" hangingPunct="0">
              <a:defRPr sz="1200"/>
            </a:lvl1pPr>
          </a:lstStyle>
          <a:p>
            <a:pPr>
              <a:defRPr/>
            </a:pPr>
            <a:endParaRPr lang="en-US"/>
          </a:p>
        </p:txBody>
      </p:sp>
      <p:sp>
        <p:nvSpPr>
          <p:cNvPr id="82948" name="Rectangle 4"/>
          <p:cNvSpPr>
            <a:spLocks noGrp="1" noChangeArrowheads="1"/>
          </p:cNvSpPr>
          <p:nvPr>
            <p:ph type="ftr" sz="quarter" idx="2"/>
          </p:nvPr>
        </p:nvSpPr>
        <p:spPr bwMode="auto">
          <a:xfrm>
            <a:off x="0" y="8810625"/>
            <a:ext cx="3033713" cy="460375"/>
          </a:xfrm>
          <a:prstGeom prst="rect">
            <a:avLst/>
          </a:prstGeom>
          <a:noFill/>
          <a:ln w="12700">
            <a:noFill/>
            <a:miter lim="800000"/>
            <a:headEnd/>
            <a:tailEnd/>
          </a:ln>
          <a:effectLst/>
        </p:spPr>
        <p:txBody>
          <a:bodyPr vert="horz" wrap="square" lIns="92497" tIns="46246" rIns="92497" bIns="46246" numCol="1" anchor="b" anchorCtr="0" compatLnSpc="1">
            <a:prstTxWarp prst="textNoShape">
              <a:avLst/>
            </a:prstTxWarp>
          </a:bodyPr>
          <a:lstStyle>
            <a:lvl1pPr algn="l" eaLnBrk="0" hangingPunct="0">
              <a:defRPr sz="1200"/>
            </a:lvl1pPr>
          </a:lstStyle>
          <a:p>
            <a:pPr>
              <a:defRPr/>
            </a:pPr>
            <a:endParaRPr lang="en-US"/>
          </a:p>
        </p:txBody>
      </p:sp>
      <p:sp>
        <p:nvSpPr>
          <p:cNvPr id="82949" name="Rectangle 5"/>
          <p:cNvSpPr>
            <a:spLocks noGrp="1" noChangeArrowheads="1"/>
          </p:cNvSpPr>
          <p:nvPr>
            <p:ph type="sldNum" sz="quarter" idx="3"/>
          </p:nvPr>
        </p:nvSpPr>
        <p:spPr bwMode="auto">
          <a:xfrm>
            <a:off x="3963988" y="8810625"/>
            <a:ext cx="3033712" cy="460375"/>
          </a:xfrm>
          <a:prstGeom prst="rect">
            <a:avLst/>
          </a:prstGeom>
          <a:noFill/>
          <a:ln w="12700">
            <a:noFill/>
            <a:miter lim="800000"/>
            <a:headEnd/>
            <a:tailEnd/>
          </a:ln>
          <a:effectLst/>
        </p:spPr>
        <p:txBody>
          <a:bodyPr vert="horz" wrap="square" lIns="92497" tIns="46246" rIns="92497" bIns="46246" numCol="1" anchor="b" anchorCtr="0" compatLnSpc="1">
            <a:prstTxWarp prst="textNoShape">
              <a:avLst/>
            </a:prstTxWarp>
          </a:bodyPr>
          <a:lstStyle>
            <a:lvl1pPr algn="r" eaLnBrk="0" hangingPunct="0">
              <a:defRPr sz="1200"/>
            </a:lvl1pPr>
          </a:lstStyle>
          <a:p>
            <a:pPr>
              <a:defRPr/>
            </a:pPr>
            <a:fld id="{DF7FCB8B-6CAD-401A-BFA9-92EB8BDDD75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2497" tIns="46246" rIns="92497" bIns="46246" numCol="1" anchor="t" anchorCtr="0" compatLnSpc="1">
            <a:prstTxWarp prst="textNoShape">
              <a:avLst/>
            </a:prstTxWarp>
          </a:bodyPr>
          <a:lstStyle>
            <a:lvl1pPr algn="l" eaLnBrk="0" hangingPunct="0">
              <a:defRPr sz="1200"/>
            </a:lvl1pPr>
          </a:lstStyle>
          <a:p>
            <a:pPr>
              <a:defRPr/>
            </a:pPr>
            <a:endParaRPr lang="en-US"/>
          </a:p>
        </p:txBody>
      </p:sp>
      <p:sp>
        <p:nvSpPr>
          <p:cNvPr id="39939" name="Rectangle 3"/>
          <p:cNvSpPr>
            <a:spLocks noGrp="1" noChangeArrowheads="1"/>
          </p:cNvSpPr>
          <p:nvPr>
            <p:ph type="dt" idx="1"/>
          </p:nvPr>
        </p:nvSpPr>
        <p:spPr bwMode="auto">
          <a:xfrm>
            <a:off x="3963988" y="0"/>
            <a:ext cx="3033712" cy="465138"/>
          </a:xfrm>
          <a:prstGeom prst="rect">
            <a:avLst/>
          </a:prstGeom>
          <a:noFill/>
          <a:ln w="9525">
            <a:noFill/>
            <a:miter lim="800000"/>
            <a:headEnd/>
            <a:tailEnd/>
          </a:ln>
          <a:effectLst/>
        </p:spPr>
        <p:txBody>
          <a:bodyPr vert="horz" wrap="square" lIns="92497" tIns="46246" rIns="92497" bIns="46246" numCol="1" anchor="t" anchorCtr="0" compatLnSpc="1">
            <a:prstTxWarp prst="textNoShape">
              <a:avLst/>
            </a:prstTxWarp>
          </a:bodyPr>
          <a:lstStyle>
            <a:lvl1pPr algn="r"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3450" y="4410075"/>
            <a:ext cx="5130800" cy="4178300"/>
          </a:xfrm>
          <a:prstGeom prst="rect">
            <a:avLst/>
          </a:prstGeom>
          <a:noFill/>
          <a:ln w="9525">
            <a:noFill/>
            <a:miter lim="800000"/>
            <a:headEnd/>
            <a:tailEnd/>
          </a:ln>
          <a:effectLst/>
        </p:spPr>
        <p:txBody>
          <a:bodyPr vert="horz" wrap="square" lIns="92497" tIns="46246" rIns="92497"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18563"/>
            <a:ext cx="3033713" cy="465137"/>
          </a:xfrm>
          <a:prstGeom prst="rect">
            <a:avLst/>
          </a:prstGeom>
          <a:noFill/>
          <a:ln w="9525">
            <a:noFill/>
            <a:miter lim="800000"/>
            <a:headEnd/>
            <a:tailEnd/>
          </a:ln>
          <a:effectLst/>
        </p:spPr>
        <p:txBody>
          <a:bodyPr vert="horz" wrap="square" lIns="92497" tIns="46246" rIns="92497" bIns="46246" numCol="1" anchor="b" anchorCtr="0" compatLnSpc="1">
            <a:prstTxWarp prst="textNoShape">
              <a:avLst/>
            </a:prstTxWarp>
          </a:bodyPr>
          <a:lstStyle>
            <a:lvl1pPr algn="l" eaLnBrk="0" hangingPunct="0">
              <a:defRPr sz="1200"/>
            </a:lvl1pPr>
          </a:lstStyle>
          <a:p>
            <a:pPr>
              <a:defRPr/>
            </a:pPr>
            <a:endParaRPr lang="en-US"/>
          </a:p>
        </p:txBody>
      </p:sp>
      <p:sp>
        <p:nvSpPr>
          <p:cNvPr id="39943" name="Rectangle 7"/>
          <p:cNvSpPr>
            <a:spLocks noGrp="1" noChangeArrowheads="1"/>
          </p:cNvSpPr>
          <p:nvPr>
            <p:ph type="sldNum" sz="quarter" idx="5"/>
          </p:nvPr>
        </p:nvSpPr>
        <p:spPr bwMode="auto">
          <a:xfrm>
            <a:off x="3963988" y="8818563"/>
            <a:ext cx="3033712" cy="465137"/>
          </a:xfrm>
          <a:prstGeom prst="rect">
            <a:avLst/>
          </a:prstGeom>
          <a:noFill/>
          <a:ln w="9525">
            <a:noFill/>
            <a:miter lim="800000"/>
            <a:headEnd/>
            <a:tailEnd/>
          </a:ln>
          <a:effectLst/>
        </p:spPr>
        <p:txBody>
          <a:bodyPr vert="horz" wrap="square" lIns="92497" tIns="46246" rIns="92497" bIns="46246" numCol="1" anchor="b" anchorCtr="0" compatLnSpc="1">
            <a:prstTxWarp prst="textNoShape">
              <a:avLst/>
            </a:prstTxWarp>
          </a:bodyPr>
          <a:lstStyle>
            <a:lvl1pPr algn="r" eaLnBrk="0" hangingPunct="0">
              <a:defRPr sz="1200"/>
            </a:lvl1pPr>
          </a:lstStyle>
          <a:p>
            <a:pPr>
              <a:defRPr/>
            </a:pPr>
            <a:fld id="{9AAFC59B-5FF9-43E0-B18D-63849D6F482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4569FB73-170D-4B52-9E38-5CC393C4ED0E}" type="slidenum">
              <a:rPr lang="en-US" smtClean="0"/>
              <a:pPr/>
              <a:t>1</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smtClean="0"/>
          </a:p>
        </p:txBody>
      </p:sp>
      <p:sp>
        <p:nvSpPr>
          <p:cNvPr id="48131" name="Slide Number Placeholder 3"/>
          <p:cNvSpPr>
            <a:spLocks noGrp="1"/>
          </p:cNvSpPr>
          <p:nvPr>
            <p:ph type="sldNum" sz="quarter" idx="5"/>
          </p:nvPr>
        </p:nvSpPr>
        <p:spPr>
          <a:noFill/>
        </p:spPr>
        <p:txBody>
          <a:bodyPr/>
          <a:lstStyle/>
          <a:p>
            <a:fld id="{CE27F6D2-8813-4DC1-9DCF-F5077C452877}" type="slidenum">
              <a:rPr lang="en-US" smtClean="0"/>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5" name="Text Box 3"/>
          <p:cNvSpPr txBox="1">
            <a:spLocks noChangeArrowheads="1"/>
          </p:cNvSpPr>
          <p:nvPr/>
        </p:nvSpPr>
        <p:spPr bwMode="auto">
          <a:xfrm>
            <a:off x="1270000" y="1233488"/>
            <a:ext cx="65532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latin typeface="Century Schoolbook" pitchFamily="18" charset="0"/>
              </a:rPr>
              <a:t>I n t e g r i t y  -  S e r v i c e  -  E x c e l l e n c e</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7" name="Text Box 14"/>
          <p:cNvSpPr txBox="1">
            <a:spLocks noChangeArrowheads="1"/>
          </p:cNvSpPr>
          <p:nvPr/>
        </p:nvSpPr>
        <p:spPr bwMode="auto">
          <a:xfrm>
            <a:off x="1406525" y="500063"/>
            <a:ext cx="6323013" cy="646112"/>
          </a:xfrm>
          <a:prstGeom prst="rect">
            <a:avLst/>
          </a:prstGeom>
          <a:noFill/>
          <a:ln w="9525">
            <a:noFill/>
            <a:miter lim="800000"/>
            <a:headEnd/>
            <a:tailEnd/>
          </a:ln>
          <a:effectLst/>
        </p:spPr>
        <p:txBody>
          <a:bodyPr wrap="none">
            <a:spAutoFit/>
          </a:bodyPr>
          <a:lstStyle/>
          <a:p>
            <a:pPr algn="ctr" eaLnBrk="0" hangingPunct="0">
              <a:defRPr/>
            </a:pPr>
            <a:r>
              <a:rPr lang="en-US" sz="3600" b="1" i="1" dirty="0"/>
              <a:t>Headquarters U.S. Air Force</a:t>
            </a:r>
          </a:p>
        </p:txBody>
      </p:sp>
      <p:pic>
        <p:nvPicPr>
          <p:cNvPr id="8" name="Picture 9" descr="YoAFF%20Vert%202%20clr.png"/>
          <p:cNvPicPr>
            <a:picLocks noChangeAspect="1"/>
          </p:cNvPicPr>
          <p:nvPr userDrawn="1"/>
        </p:nvPicPr>
        <p:blipFill>
          <a:blip r:embed="rId2"/>
          <a:srcRect/>
          <a:stretch>
            <a:fillRect/>
          </a:stretch>
        </p:blipFill>
        <p:spPr bwMode="auto">
          <a:xfrm>
            <a:off x="652463" y="4864100"/>
            <a:ext cx="4568825" cy="1200150"/>
          </a:xfrm>
          <a:prstGeom prst="rect">
            <a:avLst/>
          </a:prstGeom>
          <a:noFill/>
          <a:ln w="9525">
            <a:noFill/>
            <a:miter lim="800000"/>
            <a:headEnd/>
            <a:tailEnd/>
          </a:ln>
        </p:spPr>
      </p:pic>
      <p:sp>
        <p:nvSpPr>
          <p:cNvPr id="50191" name="Rectangle 15"/>
          <p:cNvSpPr>
            <a:spLocks noGrp="1" noChangeArrowheads="1"/>
          </p:cNvSpPr>
          <p:nvPr>
            <p:ph type="ctrTitle"/>
          </p:nvPr>
        </p:nvSpPr>
        <p:spPr>
          <a:xfrm>
            <a:off x="276226" y="1962150"/>
            <a:ext cx="8486775" cy="1600200"/>
          </a:xfrm>
        </p:spPr>
        <p:txBody>
          <a:bodyPr/>
          <a:lstStyle>
            <a:lvl1pPr>
              <a:defRPr sz="4400" i="0"/>
            </a:lvl1pPr>
          </a:lstStyle>
          <a:p>
            <a:r>
              <a:rPr lang="en-US"/>
              <a:t>Click to edit Master title style</a:t>
            </a:r>
          </a:p>
        </p:txBody>
      </p:sp>
      <p:sp>
        <p:nvSpPr>
          <p:cNvPr id="12" name="Rectangle 4"/>
          <p:cNvSpPr>
            <a:spLocks noGrp="1" noChangeArrowheads="1"/>
          </p:cNvSpPr>
          <p:nvPr>
            <p:ph type="subTitle" idx="1"/>
          </p:nvPr>
        </p:nvSpPr>
        <p:spPr bwMode="auto">
          <a:xfrm>
            <a:off x="5540828" y="4191000"/>
            <a:ext cx="2895600" cy="1828800"/>
          </a:xfrm>
          <a:prstGeom prst="rect">
            <a:avLst/>
          </a:prstGeom>
          <a:noFill/>
          <a:ln w="9525">
            <a:noFill/>
            <a:miter lim="800000"/>
            <a:headEnd/>
            <a:tailEnd/>
          </a:ln>
        </p:spPr>
        <p:txBody>
          <a:bodyPr/>
          <a:lstStyle>
            <a:lvl1pPr>
              <a:buNone/>
              <a:defRPr/>
            </a:lvl1pPr>
          </a:lstStyle>
          <a:p>
            <a:r>
              <a:rPr lang="en-US" dirty="0"/>
              <a:t>Rank, Name</a:t>
            </a:r>
          </a:p>
          <a:p>
            <a:r>
              <a:rPr lang="en-US" dirty="0"/>
              <a:t>Office Symbol</a:t>
            </a:r>
          </a:p>
          <a:p>
            <a:r>
              <a:rPr lang="en-US" dirty="0"/>
              <a:t>Date of Briefing</a:t>
            </a:r>
          </a:p>
          <a:p>
            <a:r>
              <a:rPr lang="en-US" dirty="0"/>
              <a:t>Version #</a:t>
            </a:r>
          </a:p>
        </p:txBody>
      </p:sp>
      <p:sp>
        <p:nvSpPr>
          <p:cNvPr id="9" name="Rectangle 6"/>
          <p:cNvSpPr>
            <a:spLocks noGrp="1" noChangeArrowheads="1"/>
          </p:cNvSpPr>
          <p:nvPr>
            <p:ph type="dt" sz="half" idx="10"/>
          </p:nvPr>
        </p:nvSpPr>
        <p:spPr/>
        <p:txBody>
          <a:bodyPr/>
          <a:lstStyle>
            <a:lvl1pPr>
              <a:defRPr/>
            </a:lvl1pPr>
          </a:lstStyle>
          <a:p>
            <a:pPr>
              <a:defRPr/>
            </a:pPr>
            <a:r>
              <a:rPr lang="en-US"/>
              <a:t>As of: </a:t>
            </a:r>
          </a:p>
        </p:txBody>
      </p:sp>
      <p:sp>
        <p:nvSpPr>
          <p:cNvPr id="10" name="Rectangle 7"/>
          <p:cNvSpPr>
            <a:spLocks noGrp="1" noChangeArrowheads="1"/>
          </p:cNvSpPr>
          <p:nvPr>
            <p:ph type="sldNum" sz="quarter" idx="11"/>
          </p:nvPr>
        </p:nvSpPr>
        <p:spPr/>
        <p:txBody>
          <a:bodyPr/>
          <a:lstStyle>
            <a:lvl1pPr>
              <a:defRPr/>
            </a:lvl1pPr>
          </a:lstStyle>
          <a:p>
            <a:pPr>
              <a:defRPr/>
            </a:pPr>
            <a:fld id="{CE233051-E570-42EC-AFEB-3F4E8B3D909A}" type="slidenum">
              <a:rPr lang="en-US"/>
              <a:pPr>
                <a:defRPr/>
              </a:pPr>
              <a:t>‹#›</a:t>
            </a:fld>
            <a:endParaRPr lang="en-US" dirty="0">
              <a:solidFill>
                <a:schemeClr val="bg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1AA40F9-92DC-4CE5-AFFF-11EE68788CFC}" type="slidenum">
              <a:rPr lang="en-US"/>
              <a:pPr>
                <a:defRPr/>
              </a:pPr>
              <a:t>‹#›</a:t>
            </a:fld>
            <a:endParaRPr lang="en-US" dirty="0">
              <a:solidFill>
                <a:schemeClr val="bg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6"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BFA2D5E-4A1A-4153-8E2A-B0296A0AB4ED}" type="slidenum">
              <a:rPr lang="en-US"/>
              <a:pPr>
                <a:defRPr/>
              </a:pPr>
              <a:t>‹#›</a:t>
            </a:fld>
            <a:endParaRPr lang="en-US" dirty="0">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86CBF0-E7C1-4546-A865-1A3AABEE8C31}" type="datetimeFigureOut">
              <a:rPr lang="en-US"/>
              <a:pPr>
                <a:defRPr/>
              </a:pPr>
              <a:t>2/4/2010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383513-A8AF-4B02-B45C-E51EDAAAE00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Line 5"/>
          <p:cNvSpPr>
            <a:spLocks noChangeShapeType="1"/>
          </p:cNvSpPr>
          <p:nvPr userDrawn="1"/>
        </p:nvSpPr>
        <p:spPr bwMode="auto">
          <a:xfrm>
            <a:off x="381000" y="1219200"/>
            <a:ext cx="8382000" cy="0"/>
          </a:xfrm>
          <a:prstGeom prst="line">
            <a:avLst/>
          </a:prstGeom>
          <a:noFill/>
          <a:ln w="19050">
            <a:solidFill>
              <a:srgbClr val="0C2D83"/>
            </a:solidFill>
            <a:round/>
            <a:headEnd/>
            <a:tailEnd/>
          </a:ln>
          <a:effectLst/>
        </p:spPr>
        <p:txBody>
          <a:bodyPr wrap="none" anchor="ctr"/>
          <a:lstStyle/>
          <a:p>
            <a:pPr algn="ctr" eaLnBrk="0" hangingPunct="0">
              <a:defRPr/>
            </a:pPr>
            <a:endParaRPr lang="en-US" dirty="0"/>
          </a:p>
        </p:txBody>
      </p:sp>
      <p:sp>
        <p:nvSpPr>
          <p:cNvPr id="4" name="Line 103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5" name="Text Box 1029"/>
          <p:cNvSpPr txBox="1">
            <a:spLocks noChangeArrowheads="1"/>
          </p:cNvSpPr>
          <p:nvPr userDrawn="1"/>
        </p:nvSpPr>
        <p:spPr bwMode="auto">
          <a:xfrm>
            <a:off x="1295400" y="6491288"/>
            <a:ext cx="6553200" cy="338137"/>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a:latin typeface="Century Schoolbook" pitchFamily="18" charset="0"/>
              </a:rPr>
              <a:t>I n t e g r i t y  -  S e r v i c e  -  E x c e l l e n c e</a:t>
            </a:r>
          </a:p>
        </p:txBody>
      </p:sp>
      <p:pic>
        <p:nvPicPr>
          <p:cNvPr id="6" name="Picture 5" descr="YoAFF%20Vert%202%20clr.png"/>
          <p:cNvPicPr>
            <a:picLocks noChangeAspect="1"/>
          </p:cNvPicPr>
          <p:nvPr userDrawn="1"/>
        </p:nvPicPr>
        <p:blipFill>
          <a:blip r:embed="rId2"/>
          <a:srcRect/>
          <a:stretch>
            <a:fillRect/>
          </a:stretch>
        </p:blipFill>
        <p:spPr bwMode="auto">
          <a:xfrm>
            <a:off x="409575" y="268288"/>
            <a:ext cx="2898775" cy="762000"/>
          </a:xfrm>
          <a:prstGeom prst="rect">
            <a:avLst/>
          </a:prstGeom>
          <a:noFill/>
          <a:ln w="9525">
            <a:noFill/>
            <a:miter lim="800000"/>
            <a:headEnd/>
            <a:tailEnd/>
          </a:ln>
        </p:spPr>
      </p:pic>
      <p:sp>
        <p:nvSpPr>
          <p:cNvPr id="15" name="Content Placeholder 2"/>
          <p:cNvSpPr>
            <a:spLocks noGrp="1"/>
          </p:cNvSpPr>
          <p:nvPr>
            <p:ph idx="1"/>
          </p:nvPr>
        </p:nvSpPr>
        <p:spPr>
          <a:xfrm>
            <a:off x="257564" y="1476958"/>
            <a:ext cx="8397875" cy="4743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Line 5"/>
          <p:cNvSpPr>
            <a:spLocks noChangeShapeType="1"/>
          </p:cNvSpPr>
          <p:nvPr userDrawn="1"/>
        </p:nvSpPr>
        <p:spPr bwMode="auto">
          <a:xfrm>
            <a:off x="381000" y="1219200"/>
            <a:ext cx="8382000" cy="0"/>
          </a:xfrm>
          <a:prstGeom prst="line">
            <a:avLst/>
          </a:prstGeom>
          <a:noFill/>
          <a:ln w="19050">
            <a:solidFill>
              <a:srgbClr val="0C2D83"/>
            </a:solidFill>
            <a:round/>
            <a:headEnd/>
            <a:tailEnd/>
          </a:ln>
          <a:effectLst/>
        </p:spPr>
        <p:txBody>
          <a:bodyPr wrap="none" anchor="ctr"/>
          <a:lstStyle/>
          <a:p>
            <a:pPr algn="ctr" eaLnBrk="0" hangingPunct="0">
              <a:defRPr/>
            </a:pPr>
            <a:endParaRPr lang="en-US" dirty="0"/>
          </a:p>
        </p:txBody>
      </p:sp>
      <p:sp>
        <p:nvSpPr>
          <p:cNvPr id="4" name="Line 103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5" name="Text Box 1029"/>
          <p:cNvSpPr txBox="1">
            <a:spLocks noChangeArrowheads="1"/>
          </p:cNvSpPr>
          <p:nvPr userDrawn="1"/>
        </p:nvSpPr>
        <p:spPr bwMode="auto">
          <a:xfrm>
            <a:off x="1295400" y="6491288"/>
            <a:ext cx="6553200" cy="338137"/>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a:latin typeface="Century Schoolbook" pitchFamily="18" charset="0"/>
              </a:rPr>
              <a:t>I n t e g r i t y  -  S e r v i c e  -  E x c e l l e n c e</a:t>
            </a:r>
          </a:p>
        </p:txBody>
      </p:sp>
      <p:pic>
        <p:nvPicPr>
          <p:cNvPr id="6" name="Picture 5" descr="YoAFF%20Vert%202%20clr.png"/>
          <p:cNvPicPr>
            <a:picLocks noChangeAspect="1"/>
          </p:cNvPicPr>
          <p:nvPr userDrawn="1"/>
        </p:nvPicPr>
        <p:blipFill>
          <a:blip r:embed="rId2"/>
          <a:srcRect/>
          <a:stretch>
            <a:fillRect/>
          </a:stretch>
        </p:blipFill>
        <p:spPr bwMode="auto">
          <a:xfrm>
            <a:off x="409575" y="268288"/>
            <a:ext cx="2898775" cy="762000"/>
          </a:xfrm>
          <a:prstGeom prst="rect">
            <a:avLst/>
          </a:prstGeom>
          <a:noFill/>
          <a:ln w="9525">
            <a:noFill/>
            <a:miter lim="800000"/>
            <a:headEnd/>
            <a:tailEnd/>
          </a:ln>
        </p:spPr>
      </p:pic>
      <p:sp>
        <p:nvSpPr>
          <p:cNvPr id="15" name="Content Placeholder 2"/>
          <p:cNvSpPr>
            <a:spLocks noGrp="1"/>
          </p:cNvSpPr>
          <p:nvPr>
            <p:ph idx="1"/>
          </p:nvPr>
        </p:nvSpPr>
        <p:spPr>
          <a:xfrm>
            <a:off x="257564" y="1476958"/>
            <a:ext cx="8397875" cy="4743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Line 5"/>
          <p:cNvSpPr>
            <a:spLocks noChangeShapeType="1"/>
          </p:cNvSpPr>
          <p:nvPr userDrawn="1"/>
        </p:nvSpPr>
        <p:spPr bwMode="auto">
          <a:xfrm>
            <a:off x="381000" y="1219200"/>
            <a:ext cx="8382000" cy="0"/>
          </a:xfrm>
          <a:prstGeom prst="line">
            <a:avLst/>
          </a:prstGeom>
          <a:noFill/>
          <a:ln w="19050">
            <a:solidFill>
              <a:srgbClr val="0C2D83"/>
            </a:solidFill>
            <a:round/>
            <a:headEnd/>
            <a:tailEnd/>
          </a:ln>
          <a:effectLst/>
        </p:spPr>
        <p:txBody>
          <a:bodyPr wrap="none" anchor="ctr"/>
          <a:lstStyle/>
          <a:p>
            <a:pPr algn="ctr" eaLnBrk="0" hangingPunct="0">
              <a:defRPr/>
            </a:pPr>
            <a:endParaRPr lang="en-US" dirty="0"/>
          </a:p>
        </p:txBody>
      </p:sp>
      <p:sp>
        <p:nvSpPr>
          <p:cNvPr id="4" name="Line 103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5" name="Text Box 1029"/>
          <p:cNvSpPr txBox="1">
            <a:spLocks noChangeArrowheads="1"/>
          </p:cNvSpPr>
          <p:nvPr userDrawn="1"/>
        </p:nvSpPr>
        <p:spPr bwMode="auto">
          <a:xfrm>
            <a:off x="1295400" y="6491288"/>
            <a:ext cx="6553200" cy="338137"/>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a:latin typeface="Century Schoolbook" pitchFamily="18" charset="0"/>
              </a:rPr>
              <a:t>I n t e g r i t y  -  S e r v i c e  -  E x c e l l e n c e</a:t>
            </a:r>
          </a:p>
        </p:txBody>
      </p:sp>
      <p:pic>
        <p:nvPicPr>
          <p:cNvPr id="6" name="Picture 5" descr="YoAFF%20Vert%202%20clr.png"/>
          <p:cNvPicPr>
            <a:picLocks noChangeAspect="1"/>
          </p:cNvPicPr>
          <p:nvPr userDrawn="1"/>
        </p:nvPicPr>
        <p:blipFill>
          <a:blip r:embed="rId2"/>
          <a:srcRect/>
          <a:stretch>
            <a:fillRect/>
          </a:stretch>
        </p:blipFill>
        <p:spPr bwMode="auto">
          <a:xfrm>
            <a:off x="409575" y="268288"/>
            <a:ext cx="2898775" cy="762000"/>
          </a:xfrm>
          <a:prstGeom prst="rect">
            <a:avLst/>
          </a:prstGeom>
          <a:noFill/>
          <a:ln w="9525">
            <a:noFill/>
            <a:miter lim="800000"/>
            <a:headEnd/>
            <a:tailEnd/>
          </a:ln>
        </p:spPr>
      </p:pic>
      <p:sp>
        <p:nvSpPr>
          <p:cNvPr id="15" name="Content Placeholder 2"/>
          <p:cNvSpPr>
            <a:spLocks noGrp="1"/>
          </p:cNvSpPr>
          <p:nvPr>
            <p:ph idx="1"/>
          </p:nvPr>
        </p:nvSpPr>
        <p:spPr>
          <a:xfrm>
            <a:off x="257564" y="1476958"/>
            <a:ext cx="8397875" cy="4743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D7B3E8E2-E90B-4E05-BA3E-503396A178E8}" type="slidenum">
              <a:rPr lang="en-US"/>
              <a:pPr>
                <a:defRPr/>
              </a:pPr>
              <a:t>‹#›</a:t>
            </a:fld>
            <a:endParaRPr lang="en-US" dirty="0">
              <a:solidFill>
                <a:schemeClr val="bg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86FBF0CB-8031-40A7-ADA7-1DACB41E2E48}" type="slidenum">
              <a:rPr lang="en-US"/>
              <a:pPr>
                <a:defRPr/>
              </a:pPr>
              <a:t>‹#›</a:t>
            </a:fld>
            <a:endParaRPr lang="en-US" dirty="0">
              <a:solidFill>
                <a:schemeClr val="bg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4" y="1504950"/>
            <a:ext cx="4122739"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5"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2C04A0B9-CD72-4A80-ACCA-5CCBD1E2F0B2}" type="slidenum">
              <a:rPr lang="en-US"/>
              <a:pPr>
                <a:defRPr/>
              </a:pPr>
              <a:t>‹#›</a:t>
            </a:fld>
            <a:endParaRPr lang="en-US" dirty="0">
              <a:solidFill>
                <a:schemeClr val="bg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6DCC3AAC-9657-4C7E-B259-83880961E2B5}" type="slidenum">
              <a:rPr lang="en-US"/>
              <a:pPr>
                <a:defRPr/>
              </a:pPr>
              <a:t>‹#›</a:t>
            </a:fld>
            <a:endParaRPr lang="en-US" dirty="0">
              <a:solidFill>
                <a:schemeClr val="bg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92FCCDFA-12DF-4FED-8EE5-8A7347454FF2}" type="slidenum">
              <a:rPr lang="en-US"/>
              <a:pPr>
                <a:defRPr/>
              </a:pPr>
              <a:t>‹#›</a:t>
            </a:fld>
            <a:endParaRPr lang="en-US" dirty="0">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F0A26AF2-A41B-48B2-9B07-B1260F575FC9}" type="slidenum">
              <a:rPr lang="en-US"/>
              <a:pPr>
                <a:defRPr/>
              </a:pPr>
              <a:t>‹#›</a:t>
            </a:fld>
            <a:endParaRPr lang="en-US" dirty="0">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B6CE2743-B298-4F27-BC5B-AC2A458CB22B}" type="slidenum">
              <a:rPr lang="en-US"/>
              <a:pPr>
                <a:defRPr/>
              </a:pPr>
              <a:t>‹#›</a:t>
            </a:fld>
            <a:endParaRPr lang="en-US" dirty="0">
              <a:solidFill>
                <a:schemeClr val="bg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FC4AFC40-34DC-437A-8BA5-70EC19186D47}" type="slidenum">
              <a:rPr lang="en-US"/>
              <a:pPr>
                <a:defRPr/>
              </a:pPr>
              <a:t>‹#›</a:t>
            </a:fld>
            <a:endParaRPr lang="en-US" dirty="0">
              <a:solidFill>
                <a:schemeClr val="bg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defRPr>
            </a:lvl1pPr>
          </a:lstStyle>
          <a:p>
            <a:pPr>
              <a:defRPr/>
            </a:pPr>
            <a:r>
              <a:rPr lang="en-US"/>
              <a:t>As of: </a:t>
            </a:r>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aseline="0">
                <a:solidFill>
                  <a:schemeClr val="bg1">
                    <a:lumMod val="50000"/>
                  </a:schemeClr>
                </a:solidFill>
              </a:defRPr>
            </a:lvl1pPr>
          </a:lstStyle>
          <a:p>
            <a:pPr>
              <a:defRPr/>
            </a:pPr>
            <a:fld id="{75E5DE21-7597-4483-9981-C1B0BC3A34B7}" type="slidenum">
              <a:rPr lang="en-US"/>
              <a:pPr>
                <a:defRPr/>
              </a:pPr>
              <a:t>‹#›</a:t>
            </a:fld>
            <a:endParaRPr lang="en-US" dirty="0"/>
          </a:p>
        </p:txBody>
      </p:sp>
      <p:sp>
        <p:nvSpPr>
          <p:cNvPr id="49157" name="Text Box 1029"/>
          <p:cNvSpPr txBox="1">
            <a:spLocks noChangeArrowheads="1"/>
          </p:cNvSpPr>
          <p:nvPr/>
        </p:nvSpPr>
        <p:spPr bwMode="auto">
          <a:xfrm>
            <a:off x="1295400" y="6491288"/>
            <a:ext cx="6553200" cy="338137"/>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a:latin typeface="Century Schoolbook" pitchFamily="18" charset="0"/>
              </a:rPr>
              <a:t>I n t e g r i t y  -  S e r v i c e  -  E x c e l l e n c e</a:t>
            </a:r>
          </a:p>
        </p:txBody>
      </p:sp>
      <p:sp>
        <p:nvSpPr>
          <p:cNvPr id="1029" name="Rectangle 1030"/>
          <p:cNvSpPr>
            <a:spLocks noGrp="1" noChangeArrowheads="1"/>
          </p:cNvSpPr>
          <p:nvPr>
            <p:ph type="title"/>
          </p:nvPr>
        </p:nvSpPr>
        <p:spPr bwMode="auto">
          <a:xfrm>
            <a:off x="3092450" y="0"/>
            <a:ext cx="5715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1032"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pic>
        <p:nvPicPr>
          <p:cNvPr id="1033" name="Picture 10" descr="YoAFF%20Vert%202%20clr.png"/>
          <p:cNvPicPr>
            <a:picLocks noChangeAspect="1"/>
          </p:cNvPicPr>
          <p:nvPr userDrawn="1"/>
        </p:nvPicPr>
        <p:blipFill>
          <a:blip r:embed="rId25"/>
          <a:srcRect/>
          <a:stretch>
            <a:fillRect/>
          </a:stretch>
        </p:blipFill>
        <p:spPr bwMode="auto">
          <a:xfrm>
            <a:off x="409575" y="268288"/>
            <a:ext cx="289877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1"/>
          </p:nvPr>
        </p:nvSpPr>
        <p:spPr/>
        <p:txBody>
          <a:bodyPr/>
          <a:lstStyle/>
          <a:p>
            <a:pPr>
              <a:defRPr/>
            </a:pPr>
            <a:fld id="{9421D46D-1D15-4210-BF1B-FC409153E54D}" type="slidenum">
              <a:rPr lang="en-US"/>
              <a:pPr>
                <a:defRPr/>
              </a:pPr>
              <a:t>1</a:t>
            </a:fld>
            <a:endParaRPr lang="en-US" dirty="0">
              <a:solidFill>
                <a:schemeClr val="bg2"/>
              </a:solidFill>
            </a:endParaRPr>
          </a:p>
        </p:txBody>
      </p:sp>
      <p:sp>
        <p:nvSpPr>
          <p:cNvPr id="27650" name="Rectangle 3"/>
          <p:cNvSpPr>
            <a:spLocks noChangeArrowheads="1"/>
          </p:cNvSpPr>
          <p:nvPr/>
        </p:nvSpPr>
        <p:spPr bwMode="auto">
          <a:xfrm>
            <a:off x="457200" y="1770063"/>
            <a:ext cx="8305800" cy="2790825"/>
          </a:xfrm>
          <a:prstGeom prst="rect">
            <a:avLst/>
          </a:prstGeom>
          <a:noFill/>
          <a:ln w="9525">
            <a:noFill/>
            <a:miter lim="800000"/>
            <a:headEnd/>
            <a:tailEnd/>
          </a:ln>
        </p:spPr>
        <p:txBody>
          <a:bodyPr anchor="ctr"/>
          <a:lstStyle/>
          <a:p>
            <a:pPr eaLnBrk="0" hangingPunct="0"/>
            <a:endParaRPr lang="en-US" sz="4400" b="1">
              <a:latin typeface="Times New Roman" pitchFamily="18" charset="0"/>
            </a:endParaRPr>
          </a:p>
        </p:txBody>
      </p:sp>
      <p:sp>
        <p:nvSpPr>
          <p:cNvPr id="27651" name="Rectangle 4"/>
          <p:cNvSpPr>
            <a:spLocks noChangeArrowheads="1"/>
          </p:cNvSpPr>
          <p:nvPr/>
        </p:nvSpPr>
        <p:spPr bwMode="auto">
          <a:xfrm>
            <a:off x="3879850" y="4897438"/>
            <a:ext cx="4979988" cy="1373187"/>
          </a:xfrm>
          <a:prstGeom prst="rect">
            <a:avLst/>
          </a:prstGeom>
          <a:noFill/>
          <a:ln w="9525">
            <a:noFill/>
            <a:miter lim="800000"/>
            <a:headEnd/>
            <a:tailEnd/>
          </a:ln>
        </p:spPr>
        <p:txBody>
          <a:bodyPr/>
          <a:lstStyle/>
          <a:p>
            <a:pPr algn="r" eaLnBrk="0" hangingPunct="0"/>
            <a:r>
              <a:rPr lang="en-US" sz="2000" b="1"/>
              <a:t>Fred Meyer, AF PM&amp;AE</a:t>
            </a:r>
          </a:p>
          <a:p>
            <a:pPr lvl="1" algn="r" eaLnBrk="0" hangingPunct="0"/>
            <a:r>
              <a:rPr lang="en-US" sz="2000" b="1"/>
              <a:t>04 February 2010</a:t>
            </a:r>
          </a:p>
        </p:txBody>
      </p:sp>
      <p:sp>
        <p:nvSpPr>
          <p:cNvPr id="27652" name="Rectangle 4"/>
          <p:cNvSpPr>
            <a:spLocks noChangeArrowheads="1"/>
          </p:cNvSpPr>
          <p:nvPr/>
        </p:nvSpPr>
        <p:spPr bwMode="auto">
          <a:xfrm>
            <a:off x="1044575" y="1797050"/>
            <a:ext cx="7500938" cy="2800350"/>
          </a:xfrm>
          <a:prstGeom prst="rect">
            <a:avLst/>
          </a:prstGeom>
          <a:noFill/>
          <a:ln w="9525">
            <a:noFill/>
            <a:miter lim="800000"/>
            <a:headEnd/>
            <a:tailEnd/>
          </a:ln>
        </p:spPr>
        <p:txBody>
          <a:bodyPr>
            <a:spAutoFit/>
          </a:bodyPr>
          <a:lstStyle/>
          <a:p>
            <a:pPr algn="r"/>
            <a:r>
              <a:rPr lang="en-US" sz="4400" b="1">
                <a:solidFill>
                  <a:srgbClr val="151C77"/>
                </a:solidFill>
              </a:rPr>
              <a:t>Air Force </a:t>
            </a:r>
          </a:p>
          <a:p>
            <a:pPr algn="r"/>
            <a:r>
              <a:rPr lang="en-US" sz="4400" b="1">
                <a:solidFill>
                  <a:srgbClr val="151C77"/>
                </a:solidFill>
              </a:rPr>
              <a:t>Program Management and Acquisition Excellence  </a:t>
            </a:r>
          </a:p>
          <a:p>
            <a:pPr algn="r"/>
            <a:r>
              <a:rPr lang="en-US" sz="4400" b="1">
                <a:solidFill>
                  <a:srgbClr val="151C77"/>
                </a:solidFill>
              </a:rPr>
              <a:t>Initiatives</a:t>
            </a:r>
            <a:endParaRPr lang="en-US" sz="4400" b="1">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a:stretch>
            <a:fillRect/>
          </a:stretch>
        </p:blipFill>
        <p:spPr bwMode="auto">
          <a:xfrm>
            <a:off x="471488" y="1347788"/>
            <a:ext cx="8229600" cy="5014912"/>
          </a:xfrm>
          <a:prstGeom prst="rect">
            <a:avLst/>
          </a:prstGeom>
          <a:noFill/>
          <a:ln w="9525">
            <a:noFill/>
            <a:miter lim="800000"/>
            <a:headEnd/>
            <a:tailEnd/>
          </a:ln>
        </p:spPr>
      </p:pic>
      <p:sp>
        <p:nvSpPr>
          <p:cNvPr id="3" name="AutoShape 4"/>
          <p:cNvSpPr txBox="1">
            <a:spLocks noChangeArrowheads="1"/>
          </p:cNvSpPr>
          <p:nvPr/>
        </p:nvSpPr>
        <p:spPr bwMode="auto">
          <a:xfrm>
            <a:off x="2971800" y="104775"/>
            <a:ext cx="5943600" cy="1143000"/>
          </a:xfrm>
          <a:prstGeom prst="rect">
            <a:avLst/>
          </a:prstGeom>
          <a:noFill/>
          <a:ln w="9525">
            <a:noFill/>
            <a:miter lim="800000"/>
            <a:headEnd/>
            <a:tailEnd/>
          </a:ln>
        </p:spPr>
        <p:txBody>
          <a:bodyPr anchor="ctr"/>
          <a:lstStyle/>
          <a:p>
            <a:pPr algn="r" eaLnBrk="0" hangingPunct="0">
              <a:defRPr/>
            </a:pPr>
            <a:r>
              <a:rPr lang="en-US" sz="3600" b="1" i="1" kern="0" dirty="0">
                <a:solidFill>
                  <a:srgbClr val="151C77"/>
                </a:solidFill>
                <a:latin typeface="Arial" pitchFamily="34" charset="0"/>
                <a:cs typeface="Arial" pitchFamily="34" charset="0"/>
              </a:rPr>
              <a:t>GASP Quick-Look</a:t>
            </a:r>
          </a:p>
          <a:p>
            <a:pPr algn="r" eaLnBrk="0" hangingPunct="0">
              <a:defRPr/>
            </a:pPr>
            <a:r>
              <a:rPr lang="en-US" sz="3600" b="1" i="1" kern="0" dirty="0">
                <a:solidFill>
                  <a:srgbClr val="151C77"/>
                </a:solidFill>
                <a:latin typeface="Arial" pitchFamily="34" charset="0"/>
                <a:ea typeface="+mj-ea"/>
                <a:cs typeface="Arial" pitchFamily="34" charset="0"/>
              </a:rPr>
              <a:t>Schedule Assessment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a:stretch>
            <a:fillRect/>
          </a:stretch>
        </p:blipFill>
        <p:spPr bwMode="auto">
          <a:xfrm>
            <a:off x="471488" y="1328738"/>
            <a:ext cx="8220075" cy="4949825"/>
          </a:xfrm>
          <a:prstGeom prst="rect">
            <a:avLst/>
          </a:prstGeom>
          <a:noFill/>
          <a:ln w="9525">
            <a:noFill/>
            <a:miter lim="800000"/>
            <a:headEnd/>
            <a:tailEnd/>
          </a:ln>
        </p:spPr>
      </p:pic>
      <p:sp>
        <p:nvSpPr>
          <p:cNvPr id="3" name="AutoShape 4"/>
          <p:cNvSpPr txBox="1">
            <a:spLocks noChangeArrowheads="1"/>
          </p:cNvSpPr>
          <p:nvPr/>
        </p:nvSpPr>
        <p:spPr bwMode="auto">
          <a:xfrm>
            <a:off x="2971800" y="104775"/>
            <a:ext cx="5943600" cy="1143000"/>
          </a:xfrm>
          <a:prstGeom prst="rect">
            <a:avLst/>
          </a:prstGeom>
          <a:noFill/>
          <a:ln w="9525">
            <a:noFill/>
            <a:miter lim="800000"/>
            <a:headEnd/>
            <a:tailEnd/>
          </a:ln>
        </p:spPr>
        <p:txBody>
          <a:bodyPr anchor="ctr"/>
          <a:lstStyle/>
          <a:p>
            <a:pPr algn="r" eaLnBrk="0" hangingPunct="0">
              <a:defRPr/>
            </a:pPr>
            <a:r>
              <a:rPr lang="en-US" sz="3600" b="1" i="1" kern="0" dirty="0">
                <a:solidFill>
                  <a:srgbClr val="151C77"/>
                </a:solidFill>
                <a:latin typeface="Arial" pitchFamily="34" charset="0"/>
                <a:cs typeface="Arial" pitchFamily="34" charset="0"/>
              </a:rPr>
              <a:t>GASP Quick-Look</a:t>
            </a:r>
          </a:p>
          <a:p>
            <a:pPr algn="r" eaLnBrk="0" hangingPunct="0">
              <a:defRPr/>
            </a:pPr>
            <a:r>
              <a:rPr lang="en-US" sz="3600" b="1" i="1" kern="0" dirty="0">
                <a:solidFill>
                  <a:srgbClr val="151C77"/>
                </a:solidFill>
                <a:latin typeface="Arial" pitchFamily="34" charset="0"/>
                <a:ea typeface="+mj-ea"/>
                <a:cs typeface="Arial" pitchFamily="34" charset="0"/>
              </a:rPr>
              <a:t>Schedule Assessment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471488" y="1309688"/>
            <a:ext cx="8229600" cy="4968875"/>
          </a:xfrm>
          <a:prstGeom prst="rect">
            <a:avLst/>
          </a:prstGeom>
          <a:noFill/>
          <a:ln w="9525">
            <a:noFill/>
            <a:miter lim="800000"/>
            <a:headEnd/>
            <a:tailEnd/>
          </a:ln>
        </p:spPr>
      </p:pic>
      <p:sp>
        <p:nvSpPr>
          <p:cNvPr id="3" name="AutoShape 4"/>
          <p:cNvSpPr txBox="1">
            <a:spLocks noChangeArrowheads="1"/>
          </p:cNvSpPr>
          <p:nvPr/>
        </p:nvSpPr>
        <p:spPr bwMode="auto">
          <a:xfrm>
            <a:off x="2971800" y="104775"/>
            <a:ext cx="5943600" cy="1143000"/>
          </a:xfrm>
          <a:prstGeom prst="rect">
            <a:avLst/>
          </a:prstGeom>
          <a:noFill/>
          <a:ln w="9525">
            <a:noFill/>
            <a:miter lim="800000"/>
            <a:headEnd/>
            <a:tailEnd/>
          </a:ln>
        </p:spPr>
        <p:txBody>
          <a:bodyPr anchor="ctr"/>
          <a:lstStyle/>
          <a:p>
            <a:pPr algn="r" eaLnBrk="0" hangingPunct="0">
              <a:defRPr/>
            </a:pPr>
            <a:r>
              <a:rPr lang="en-US" sz="3600" b="1" i="1" kern="0" dirty="0">
                <a:solidFill>
                  <a:srgbClr val="151C77"/>
                </a:solidFill>
                <a:latin typeface="Arial" pitchFamily="34" charset="0"/>
                <a:cs typeface="Arial" pitchFamily="34" charset="0"/>
              </a:rPr>
              <a:t>GASP Quick-Look</a:t>
            </a:r>
          </a:p>
          <a:p>
            <a:pPr algn="r" eaLnBrk="0" hangingPunct="0">
              <a:defRPr/>
            </a:pPr>
            <a:r>
              <a:rPr lang="en-US" sz="3600" b="1" i="1" kern="0" dirty="0">
                <a:solidFill>
                  <a:srgbClr val="151C77"/>
                </a:solidFill>
                <a:latin typeface="Arial" pitchFamily="34" charset="0"/>
                <a:ea typeface="+mj-ea"/>
                <a:cs typeface="Arial" pitchFamily="34" charset="0"/>
              </a:rPr>
              <a:t>Schedule Assessment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srcRect/>
          <a:stretch>
            <a:fillRect/>
          </a:stretch>
        </p:blipFill>
        <p:spPr bwMode="auto">
          <a:xfrm>
            <a:off x="471488" y="1309688"/>
            <a:ext cx="8229600" cy="4987925"/>
          </a:xfrm>
          <a:prstGeom prst="rect">
            <a:avLst/>
          </a:prstGeom>
          <a:noFill/>
          <a:ln w="9525">
            <a:noFill/>
            <a:miter lim="800000"/>
            <a:headEnd/>
            <a:tailEnd/>
          </a:ln>
        </p:spPr>
      </p:pic>
      <p:sp>
        <p:nvSpPr>
          <p:cNvPr id="3" name="AutoShape 4"/>
          <p:cNvSpPr txBox="1">
            <a:spLocks noChangeArrowheads="1"/>
          </p:cNvSpPr>
          <p:nvPr/>
        </p:nvSpPr>
        <p:spPr bwMode="auto">
          <a:xfrm>
            <a:off x="2971800" y="104775"/>
            <a:ext cx="5943600" cy="1143000"/>
          </a:xfrm>
          <a:prstGeom prst="rect">
            <a:avLst/>
          </a:prstGeom>
          <a:noFill/>
          <a:ln w="9525">
            <a:noFill/>
            <a:miter lim="800000"/>
            <a:headEnd/>
            <a:tailEnd/>
          </a:ln>
        </p:spPr>
        <p:txBody>
          <a:bodyPr anchor="ctr"/>
          <a:lstStyle/>
          <a:p>
            <a:pPr algn="r" eaLnBrk="0" hangingPunct="0">
              <a:defRPr/>
            </a:pPr>
            <a:r>
              <a:rPr lang="en-US" sz="3600" b="1" i="1" kern="0" dirty="0">
                <a:solidFill>
                  <a:srgbClr val="151C77"/>
                </a:solidFill>
                <a:latin typeface="Arial" pitchFamily="34" charset="0"/>
                <a:cs typeface="Arial" pitchFamily="34" charset="0"/>
              </a:rPr>
              <a:t>GASP Quick-Look</a:t>
            </a:r>
          </a:p>
          <a:p>
            <a:pPr algn="r" eaLnBrk="0" hangingPunct="0">
              <a:defRPr/>
            </a:pPr>
            <a:r>
              <a:rPr lang="en-US" sz="3600" b="1" i="1" kern="0" dirty="0">
                <a:solidFill>
                  <a:srgbClr val="151C77"/>
                </a:solidFill>
                <a:latin typeface="Arial" pitchFamily="34" charset="0"/>
                <a:ea typeface="+mj-ea"/>
                <a:cs typeface="Arial" pitchFamily="34" charset="0"/>
              </a:rPr>
              <a:t>Schedule Assessment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a:stretch>
            <a:fillRect/>
          </a:stretch>
        </p:blipFill>
        <p:spPr bwMode="auto">
          <a:xfrm>
            <a:off x="471488" y="1319213"/>
            <a:ext cx="8229600" cy="4968875"/>
          </a:xfrm>
          <a:prstGeom prst="rect">
            <a:avLst/>
          </a:prstGeom>
          <a:noFill/>
          <a:ln w="9525">
            <a:noFill/>
            <a:miter lim="800000"/>
            <a:headEnd/>
            <a:tailEnd/>
          </a:ln>
        </p:spPr>
      </p:pic>
      <p:sp>
        <p:nvSpPr>
          <p:cNvPr id="3" name="AutoShape 4"/>
          <p:cNvSpPr txBox="1">
            <a:spLocks noChangeArrowheads="1"/>
          </p:cNvSpPr>
          <p:nvPr/>
        </p:nvSpPr>
        <p:spPr bwMode="auto">
          <a:xfrm>
            <a:off x="2971800" y="104775"/>
            <a:ext cx="5943600" cy="1143000"/>
          </a:xfrm>
          <a:prstGeom prst="rect">
            <a:avLst/>
          </a:prstGeom>
          <a:noFill/>
          <a:ln w="9525">
            <a:noFill/>
            <a:miter lim="800000"/>
            <a:headEnd/>
            <a:tailEnd/>
          </a:ln>
        </p:spPr>
        <p:txBody>
          <a:bodyPr anchor="ctr"/>
          <a:lstStyle/>
          <a:p>
            <a:pPr algn="r" eaLnBrk="0" hangingPunct="0">
              <a:defRPr/>
            </a:pPr>
            <a:r>
              <a:rPr lang="en-US" sz="3600" b="1" i="1" kern="0" dirty="0">
                <a:solidFill>
                  <a:srgbClr val="151C77"/>
                </a:solidFill>
                <a:latin typeface="Arial" pitchFamily="34" charset="0"/>
                <a:cs typeface="Arial" pitchFamily="34" charset="0"/>
              </a:rPr>
              <a:t>GASP Quick-Look</a:t>
            </a:r>
          </a:p>
          <a:p>
            <a:pPr algn="r" eaLnBrk="0" hangingPunct="0">
              <a:defRPr/>
            </a:pPr>
            <a:r>
              <a:rPr lang="en-US" sz="3600" b="1" i="1" kern="0" dirty="0">
                <a:solidFill>
                  <a:srgbClr val="151C77"/>
                </a:solidFill>
                <a:latin typeface="Arial" pitchFamily="34" charset="0"/>
                <a:ea typeface="+mj-ea"/>
                <a:cs typeface="Arial" pitchFamily="34" charset="0"/>
              </a:rPr>
              <a:t>Schedule Assessment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a:stretch>
            <a:fillRect/>
          </a:stretch>
        </p:blipFill>
        <p:spPr bwMode="auto">
          <a:xfrm>
            <a:off x="471488" y="1319213"/>
            <a:ext cx="8229600" cy="4968875"/>
          </a:xfrm>
          <a:prstGeom prst="rect">
            <a:avLst/>
          </a:prstGeom>
          <a:noFill/>
          <a:ln w="9525">
            <a:noFill/>
            <a:miter lim="800000"/>
            <a:headEnd/>
            <a:tailEnd/>
          </a:ln>
        </p:spPr>
      </p:pic>
      <p:sp>
        <p:nvSpPr>
          <p:cNvPr id="3" name="AutoShape 4"/>
          <p:cNvSpPr txBox="1">
            <a:spLocks noChangeArrowheads="1"/>
          </p:cNvSpPr>
          <p:nvPr/>
        </p:nvSpPr>
        <p:spPr bwMode="auto">
          <a:xfrm>
            <a:off x="2971800" y="104775"/>
            <a:ext cx="5943600" cy="1143000"/>
          </a:xfrm>
          <a:prstGeom prst="rect">
            <a:avLst/>
          </a:prstGeom>
          <a:noFill/>
          <a:ln w="9525">
            <a:noFill/>
            <a:miter lim="800000"/>
            <a:headEnd/>
            <a:tailEnd/>
          </a:ln>
        </p:spPr>
        <p:txBody>
          <a:bodyPr anchor="ctr"/>
          <a:lstStyle/>
          <a:p>
            <a:pPr algn="r" eaLnBrk="0" hangingPunct="0">
              <a:defRPr/>
            </a:pPr>
            <a:r>
              <a:rPr lang="en-US" sz="3600" b="1" i="1" kern="0" dirty="0">
                <a:solidFill>
                  <a:srgbClr val="151C77"/>
                </a:solidFill>
                <a:latin typeface="Arial" pitchFamily="34" charset="0"/>
                <a:cs typeface="Arial" pitchFamily="34" charset="0"/>
              </a:rPr>
              <a:t>GASP Quick-Look</a:t>
            </a:r>
          </a:p>
          <a:p>
            <a:pPr algn="r" eaLnBrk="0" hangingPunct="0">
              <a:defRPr/>
            </a:pPr>
            <a:r>
              <a:rPr lang="en-US" sz="3600" b="1" i="1" kern="0" dirty="0">
                <a:solidFill>
                  <a:srgbClr val="151C77"/>
                </a:solidFill>
                <a:latin typeface="Arial" pitchFamily="34" charset="0"/>
                <a:ea typeface="+mj-ea"/>
                <a:cs typeface="Arial" pitchFamily="34" charset="0"/>
              </a:rPr>
              <a:t>Schedule Assessment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noGrp="1"/>
          </p:cNvSpPr>
          <p:nvPr/>
        </p:nvSpPr>
        <p:spPr bwMode="auto">
          <a:xfrm>
            <a:off x="7988300" y="6524625"/>
            <a:ext cx="1143000" cy="304800"/>
          </a:xfrm>
          <a:prstGeom prst="rect">
            <a:avLst/>
          </a:prstGeom>
          <a:noFill/>
          <a:ln>
            <a:miter lim="800000"/>
            <a:headEnd/>
            <a:tailEnd/>
          </a:ln>
        </p:spPr>
        <p:txBody>
          <a:bodyPr/>
          <a:lstStyle/>
          <a:p>
            <a:pPr algn="r">
              <a:defRPr/>
            </a:pPr>
            <a:fld id="{ED4062CC-6392-45D5-A608-5AE49DA6B77B}" type="slidenum">
              <a:rPr lang="en-US" sz="1000">
                <a:solidFill>
                  <a:schemeClr val="bg1">
                    <a:lumMod val="50000"/>
                  </a:schemeClr>
                </a:solidFill>
              </a:rPr>
              <a:pPr algn="r">
                <a:defRPr/>
              </a:pPr>
              <a:t>16</a:t>
            </a:fld>
            <a:endParaRPr lang="en-US" sz="1000" dirty="0">
              <a:solidFill>
                <a:schemeClr val="bg2"/>
              </a:solidFill>
            </a:endParaRPr>
          </a:p>
        </p:txBody>
      </p:sp>
      <p:sp>
        <p:nvSpPr>
          <p:cNvPr id="44034" name="Rectangle 4098"/>
          <p:cNvSpPr>
            <a:spLocks noGrp="1" noChangeArrowheads="1"/>
          </p:cNvSpPr>
          <p:nvPr>
            <p:ph type="title" idx="4294967295"/>
          </p:nvPr>
        </p:nvSpPr>
        <p:spPr>
          <a:xfrm>
            <a:off x="2601913" y="222250"/>
            <a:ext cx="5984875" cy="949325"/>
          </a:xfrm>
        </p:spPr>
        <p:txBody>
          <a:bodyPr/>
          <a:lstStyle/>
          <a:p>
            <a:r>
              <a:rPr lang="en-US" smtClean="0"/>
              <a:t>Integrated Baseline Review Challenges</a:t>
            </a:r>
          </a:p>
        </p:txBody>
      </p:sp>
      <p:sp>
        <p:nvSpPr>
          <p:cNvPr id="15364" name="Rectangle 4099"/>
          <p:cNvSpPr>
            <a:spLocks noGrp="1" noChangeArrowheads="1"/>
          </p:cNvSpPr>
          <p:nvPr>
            <p:ph type="body" idx="4294967295"/>
          </p:nvPr>
        </p:nvSpPr>
        <p:spPr>
          <a:xfrm>
            <a:off x="268288" y="1419225"/>
            <a:ext cx="8504237" cy="5029200"/>
          </a:xfrm>
        </p:spPr>
        <p:txBody>
          <a:bodyPr/>
          <a:lstStyle/>
          <a:p>
            <a:pPr marL="285750" lvl="1" indent="-285750">
              <a:spcBef>
                <a:spcPct val="50000"/>
              </a:spcBef>
              <a:defRPr/>
            </a:pPr>
            <a:r>
              <a:rPr lang="en-US" dirty="0" smtClean="0"/>
              <a:t>The purpose and importance of an IBR is not understood </a:t>
            </a:r>
          </a:p>
          <a:p>
            <a:pPr lvl="1">
              <a:defRPr/>
            </a:pPr>
            <a:r>
              <a:rPr lang="en-US" dirty="0" smtClean="0"/>
              <a:t>Focus is not on technical issues</a:t>
            </a:r>
          </a:p>
          <a:p>
            <a:pPr lvl="1">
              <a:defRPr/>
            </a:pPr>
            <a:r>
              <a:rPr lang="en-US" dirty="0" smtClean="0"/>
              <a:t>Often viewed as an Earned Value Management review</a:t>
            </a:r>
          </a:p>
          <a:p>
            <a:pPr lvl="1">
              <a:defRPr/>
            </a:pPr>
            <a:r>
              <a:rPr lang="en-US" dirty="0" smtClean="0"/>
              <a:t>Not seen as a risk reduction activity</a:t>
            </a:r>
          </a:p>
          <a:p>
            <a:pPr lvl="1">
              <a:defRPr/>
            </a:pPr>
            <a:r>
              <a:rPr lang="en-US" dirty="0" smtClean="0"/>
              <a:t>“Check the box” mentality</a:t>
            </a:r>
          </a:p>
          <a:p>
            <a:pPr marL="285750" lvl="1" indent="-285750">
              <a:spcBef>
                <a:spcPct val="50000"/>
              </a:spcBef>
              <a:defRPr/>
            </a:pPr>
            <a:r>
              <a:rPr lang="en-US" dirty="0" smtClean="0"/>
              <a:t>PMs do not understand how to evaluate contract planning risks</a:t>
            </a:r>
          </a:p>
          <a:p>
            <a:pPr marL="623888" lvl="2" indent="-285750">
              <a:spcBef>
                <a:spcPct val="50000"/>
              </a:spcBef>
              <a:defRPr/>
            </a:pPr>
            <a:r>
              <a:rPr lang="en-US" dirty="0" smtClean="0"/>
              <a:t>Little or no focus on cost/schedule/technical integration</a:t>
            </a:r>
          </a:p>
          <a:p>
            <a:pPr marL="623888" lvl="2" indent="-285750">
              <a:spcBef>
                <a:spcPct val="50000"/>
              </a:spcBef>
              <a:defRPr/>
            </a:pPr>
            <a:r>
              <a:rPr lang="en-US" dirty="0" smtClean="0"/>
              <a:t>Risks not quantified in dollar terms</a:t>
            </a:r>
          </a:p>
          <a:p>
            <a:pPr>
              <a:defRPr/>
            </a:pPr>
            <a:r>
              <a:rPr lang="en-US" dirty="0" smtClean="0"/>
              <a:t>Fixing the problem requires:</a:t>
            </a:r>
          </a:p>
          <a:p>
            <a:pPr lvl="1">
              <a:defRPr/>
            </a:pPr>
            <a:r>
              <a:rPr lang="en-US" dirty="0" smtClean="0"/>
              <a:t>Leadership that takes ownership and asks the right questions</a:t>
            </a:r>
          </a:p>
          <a:p>
            <a:pPr lvl="1">
              <a:defRPr/>
            </a:pPr>
            <a:r>
              <a:rPr lang="en-US" dirty="0" smtClean="0"/>
              <a:t>A consistent and repeatable IBR process with metrics</a:t>
            </a:r>
          </a:p>
          <a:p>
            <a:pPr lvl="1">
              <a:defRPr/>
            </a:pPr>
            <a:r>
              <a:rPr lang="en-US" dirty="0" smtClean="0"/>
              <a:t>Tailored training for all IBR participants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noGrp="1"/>
          </p:cNvSpPr>
          <p:nvPr/>
        </p:nvSpPr>
        <p:spPr bwMode="auto">
          <a:xfrm>
            <a:off x="7988300" y="6524625"/>
            <a:ext cx="1143000" cy="304800"/>
          </a:xfrm>
          <a:prstGeom prst="rect">
            <a:avLst/>
          </a:prstGeom>
          <a:noFill/>
          <a:ln>
            <a:miter lim="800000"/>
            <a:headEnd/>
            <a:tailEnd/>
          </a:ln>
        </p:spPr>
        <p:txBody>
          <a:bodyPr/>
          <a:lstStyle/>
          <a:p>
            <a:pPr algn="r">
              <a:defRPr/>
            </a:pPr>
            <a:fld id="{B46B34CB-B457-4F22-AEE9-74D2B0D3C7FF}" type="slidenum">
              <a:rPr lang="en-US" sz="1000">
                <a:solidFill>
                  <a:schemeClr val="bg1">
                    <a:lumMod val="50000"/>
                  </a:schemeClr>
                </a:solidFill>
              </a:rPr>
              <a:pPr algn="r">
                <a:defRPr/>
              </a:pPr>
              <a:t>17</a:t>
            </a:fld>
            <a:endParaRPr lang="en-US" sz="1000" dirty="0">
              <a:solidFill>
                <a:schemeClr val="bg2"/>
              </a:solidFill>
            </a:endParaRPr>
          </a:p>
        </p:txBody>
      </p:sp>
      <p:sp>
        <p:nvSpPr>
          <p:cNvPr id="45058" name="Rectangle 4098"/>
          <p:cNvSpPr>
            <a:spLocks noGrp="1" noChangeArrowheads="1"/>
          </p:cNvSpPr>
          <p:nvPr>
            <p:ph type="title" idx="4294967295"/>
          </p:nvPr>
        </p:nvSpPr>
        <p:spPr>
          <a:xfrm>
            <a:off x="1663700" y="92075"/>
            <a:ext cx="7143750" cy="1143000"/>
          </a:xfrm>
        </p:spPr>
        <p:txBody>
          <a:bodyPr/>
          <a:lstStyle/>
          <a:p>
            <a:r>
              <a:rPr lang="en-US" smtClean="0"/>
              <a:t>Meeting the Challenge</a:t>
            </a:r>
          </a:p>
        </p:txBody>
      </p:sp>
      <p:sp>
        <p:nvSpPr>
          <p:cNvPr id="45059" name="Rectangle 4099"/>
          <p:cNvSpPr>
            <a:spLocks noGrp="1" noChangeArrowheads="1"/>
          </p:cNvSpPr>
          <p:nvPr>
            <p:ph type="body" idx="4294967295"/>
          </p:nvPr>
        </p:nvSpPr>
        <p:spPr>
          <a:xfrm>
            <a:off x="276225" y="1446213"/>
            <a:ext cx="8607425" cy="4916487"/>
          </a:xfrm>
        </p:spPr>
        <p:txBody>
          <a:bodyPr/>
          <a:lstStyle/>
          <a:p>
            <a:r>
              <a:rPr lang="en-US" smtClean="0"/>
              <a:t>Develop an Air Force Integrated Baseline Review (IBR) instruction and training package</a:t>
            </a:r>
          </a:p>
          <a:p>
            <a:pPr lvl="1"/>
            <a:r>
              <a:rPr lang="en-US" smtClean="0"/>
              <a:t>Provides a consistent IBR methodology </a:t>
            </a:r>
          </a:p>
          <a:p>
            <a:pPr lvl="1"/>
            <a:r>
              <a:rPr lang="en-US" smtClean="0"/>
              <a:t>Involves all functional experts – engineering, manufacturing, cost, logistics, contracts and EVM</a:t>
            </a:r>
          </a:p>
          <a:p>
            <a:pPr lvl="1"/>
            <a:r>
              <a:rPr lang="en-US" smtClean="0"/>
              <a:t>Designed as a collaborative process with industry</a:t>
            </a:r>
          </a:p>
          <a:p>
            <a:pPr lvl="2"/>
            <a:r>
              <a:rPr lang="en-US" smtClean="0"/>
              <a:t>Workshops prior to IBR progressively train teams, increase return on IBR investment and mitigate IBR risks</a:t>
            </a:r>
          </a:p>
          <a:p>
            <a:pPr lvl="2"/>
            <a:r>
              <a:rPr lang="en-US" smtClean="0"/>
              <a:t>Clearly defined and consistent data call</a:t>
            </a:r>
          </a:p>
          <a:p>
            <a:pPr lvl="2"/>
            <a:r>
              <a:rPr lang="en-US" smtClean="0"/>
              <a:t>Process and tools includes a contractor self assessment </a:t>
            </a:r>
          </a:p>
          <a:p>
            <a:pPr lvl="2"/>
            <a:r>
              <a:rPr lang="en-US" smtClean="0"/>
              <a:t>Provides for a comparative quantification of cost, schedule, technical, resources and all management process risks</a:t>
            </a:r>
          </a:p>
          <a:p>
            <a:pPr lvl="1"/>
            <a:r>
              <a:rPr lang="en-US" smtClean="0"/>
              <a:t>Need industry input and expertise to improve process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773EA801-809B-4AE9-8348-BF2817FF53C4}" type="slidenum">
              <a:rPr lang="en-US"/>
              <a:pPr>
                <a:defRPr/>
              </a:pPr>
              <a:t>18</a:t>
            </a:fld>
            <a:endParaRPr lang="en-US" dirty="0">
              <a:solidFill>
                <a:schemeClr val="bg2"/>
              </a:solidFill>
            </a:endParaRPr>
          </a:p>
        </p:txBody>
      </p:sp>
      <p:sp>
        <p:nvSpPr>
          <p:cNvPr id="46082" name="Rectangle 2"/>
          <p:cNvSpPr>
            <a:spLocks noGrp="1" noChangeArrowheads="1"/>
          </p:cNvSpPr>
          <p:nvPr>
            <p:ph type="title" idx="4294967295"/>
          </p:nvPr>
        </p:nvSpPr>
        <p:spPr>
          <a:xfrm>
            <a:off x="2895600" y="0"/>
            <a:ext cx="5965825" cy="1219200"/>
          </a:xfrm>
        </p:spPr>
        <p:txBody>
          <a:bodyPr/>
          <a:lstStyle/>
          <a:p>
            <a:r>
              <a:rPr lang="en-US" smtClean="0"/>
              <a:t>Transforming the Process</a:t>
            </a:r>
          </a:p>
        </p:txBody>
      </p:sp>
      <p:sp>
        <p:nvSpPr>
          <p:cNvPr id="46083" name="Rectangle 3"/>
          <p:cNvSpPr>
            <a:spLocks noGrp="1" noChangeArrowheads="1"/>
          </p:cNvSpPr>
          <p:nvPr>
            <p:ph type="body" idx="4294967295"/>
          </p:nvPr>
        </p:nvSpPr>
        <p:spPr/>
        <p:txBody>
          <a:bodyPr/>
          <a:lstStyle/>
          <a:p>
            <a:r>
              <a:rPr lang="en-US" smtClean="0"/>
              <a:t>Focus on results</a:t>
            </a:r>
          </a:p>
          <a:p>
            <a:r>
              <a:rPr lang="en-US" smtClean="0"/>
              <a:t>To be effective the process must be</a:t>
            </a:r>
          </a:p>
          <a:p>
            <a:pPr lvl="1"/>
            <a:r>
              <a:rPr lang="en-US" smtClean="0"/>
              <a:t>Consistent</a:t>
            </a:r>
          </a:p>
          <a:p>
            <a:pPr lvl="1"/>
            <a:r>
              <a:rPr lang="en-US" smtClean="0"/>
              <a:t>Collaborative</a:t>
            </a:r>
          </a:p>
          <a:p>
            <a:pPr lvl="1"/>
            <a:r>
              <a:rPr lang="en-US" smtClean="0"/>
              <a:t>Scalable</a:t>
            </a:r>
          </a:p>
          <a:p>
            <a:pPr lvl="1"/>
            <a:r>
              <a:rPr lang="en-US" smtClean="0"/>
              <a:t>Streamlined</a:t>
            </a:r>
          </a:p>
          <a:p>
            <a:endParaRPr lang="en-US" sz="4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C59BB049-BB14-4C35-A0BA-3CF63FFD2B4E}" type="slidenum">
              <a:rPr lang="en-US" smtClean="0"/>
              <a:pPr>
                <a:defRPr/>
              </a:pPr>
              <a:t>19</a:t>
            </a:fld>
            <a:endParaRPr lang="en-US" dirty="0">
              <a:solidFill>
                <a:schemeClr val="bg2"/>
              </a:solidFill>
            </a:endParaRPr>
          </a:p>
        </p:txBody>
      </p:sp>
      <p:cxnSp>
        <p:nvCxnSpPr>
          <p:cNvPr id="47106" name="Shape 315"/>
          <p:cNvCxnSpPr>
            <a:cxnSpLocks noChangeShapeType="1"/>
          </p:cNvCxnSpPr>
          <p:nvPr/>
        </p:nvCxnSpPr>
        <p:spPr bwMode="auto">
          <a:xfrm>
            <a:off x="6388100" y="4351338"/>
            <a:ext cx="504825" cy="1587"/>
          </a:xfrm>
          <a:prstGeom prst="bentConnector3">
            <a:avLst>
              <a:gd name="adj1" fmla="val 50000"/>
            </a:avLst>
          </a:prstGeom>
          <a:noFill/>
          <a:ln w="25400" algn="ctr">
            <a:solidFill>
              <a:srgbClr val="4F81BD"/>
            </a:solidFill>
            <a:miter lim="800000"/>
            <a:headEnd/>
            <a:tailEnd type="arrow" w="med" len="med"/>
          </a:ln>
        </p:spPr>
      </p:cxnSp>
      <p:cxnSp>
        <p:nvCxnSpPr>
          <p:cNvPr id="47107" name="Elbow Connector 317"/>
          <p:cNvCxnSpPr>
            <a:cxnSpLocks noChangeShapeType="1"/>
            <a:stCxn id="43" idx="2"/>
            <a:endCxn id="45" idx="0"/>
          </p:cNvCxnSpPr>
          <p:nvPr/>
        </p:nvCxnSpPr>
        <p:spPr bwMode="auto">
          <a:xfrm rot="5400000">
            <a:off x="7265194" y="4742656"/>
            <a:ext cx="312738" cy="3175"/>
          </a:xfrm>
          <a:prstGeom prst="bentConnector3">
            <a:avLst>
              <a:gd name="adj1" fmla="val 50000"/>
            </a:avLst>
          </a:prstGeom>
          <a:noFill/>
          <a:ln w="25400" algn="ctr">
            <a:solidFill>
              <a:srgbClr val="4F81BD"/>
            </a:solidFill>
            <a:miter lim="800000"/>
            <a:headEnd/>
            <a:tailEnd type="arrow" w="med" len="med"/>
          </a:ln>
        </p:spPr>
      </p:cxnSp>
      <p:sp>
        <p:nvSpPr>
          <p:cNvPr id="47108" name="Line 38"/>
          <p:cNvSpPr>
            <a:spLocks noChangeShapeType="1"/>
          </p:cNvSpPr>
          <p:nvPr/>
        </p:nvSpPr>
        <p:spPr bwMode="auto">
          <a:xfrm flipV="1">
            <a:off x="6430963" y="4584700"/>
            <a:ext cx="0" cy="622300"/>
          </a:xfrm>
          <a:prstGeom prst="line">
            <a:avLst/>
          </a:prstGeom>
          <a:noFill/>
          <a:ln w="25400">
            <a:solidFill>
              <a:srgbClr val="4F81BD"/>
            </a:solidFill>
            <a:round/>
            <a:headEnd/>
            <a:tailEnd type="triangle" w="med" len="med"/>
          </a:ln>
        </p:spPr>
        <p:txBody>
          <a:bodyPr lIns="71113" tIns="35556" rIns="71113" bIns="35556"/>
          <a:lstStyle/>
          <a:p>
            <a:endParaRPr lang="en-US"/>
          </a:p>
        </p:txBody>
      </p:sp>
      <p:sp>
        <p:nvSpPr>
          <p:cNvPr id="47109" name="Line 40"/>
          <p:cNvSpPr>
            <a:spLocks noChangeShapeType="1"/>
          </p:cNvSpPr>
          <p:nvPr/>
        </p:nvSpPr>
        <p:spPr bwMode="auto">
          <a:xfrm>
            <a:off x="5505450" y="5132388"/>
            <a:ext cx="581025" cy="0"/>
          </a:xfrm>
          <a:prstGeom prst="line">
            <a:avLst/>
          </a:prstGeom>
          <a:noFill/>
          <a:ln w="25400">
            <a:solidFill>
              <a:srgbClr val="4F81BD"/>
            </a:solidFill>
            <a:round/>
            <a:headEnd/>
            <a:tailEnd type="triangle" w="med" len="med"/>
          </a:ln>
        </p:spPr>
        <p:txBody>
          <a:bodyPr lIns="71113" tIns="35556" rIns="71113" bIns="35556"/>
          <a:lstStyle/>
          <a:p>
            <a:endParaRPr lang="en-US"/>
          </a:p>
        </p:txBody>
      </p:sp>
      <p:sp>
        <p:nvSpPr>
          <p:cNvPr id="38" name="Rectangle 37"/>
          <p:cNvSpPr/>
          <p:nvPr/>
        </p:nvSpPr>
        <p:spPr>
          <a:xfrm>
            <a:off x="1387475" y="1412875"/>
            <a:ext cx="842963" cy="471488"/>
          </a:xfrm>
          <a:prstGeom prst="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01585" tIns="50792" rIns="101585" bIns="50792" anchor="ctr"/>
          <a:lstStyle/>
          <a:p>
            <a:pPr defTabSz="1015847" fontAlgn="auto">
              <a:spcBef>
                <a:spcPts val="0"/>
              </a:spcBef>
              <a:spcAft>
                <a:spcPts val="0"/>
              </a:spcAft>
              <a:defRPr/>
            </a:pPr>
            <a:r>
              <a:rPr lang="en-US" sz="1200" dirty="0"/>
              <a:t>Teams</a:t>
            </a:r>
          </a:p>
        </p:txBody>
      </p:sp>
      <p:sp>
        <p:nvSpPr>
          <p:cNvPr id="39" name="Rectangle 38"/>
          <p:cNvSpPr/>
          <p:nvPr/>
        </p:nvSpPr>
        <p:spPr>
          <a:xfrm>
            <a:off x="1385888" y="3027363"/>
            <a:ext cx="841375" cy="471487"/>
          </a:xfrm>
          <a:prstGeom prst="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01585" tIns="50792" rIns="101585" bIns="50792" anchor="ctr"/>
          <a:lstStyle/>
          <a:p>
            <a:pPr defTabSz="1015847" fontAlgn="auto">
              <a:spcBef>
                <a:spcPts val="0"/>
              </a:spcBef>
              <a:spcAft>
                <a:spcPts val="0"/>
              </a:spcAft>
              <a:defRPr/>
            </a:pPr>
            <a:r>
              <a:rPr lang="en-US" sz="1200" dirty="0"/>
              <a:t>Program Info</a:t>
            </a:r>
          </a:p>
        </p:txBody>
      </p:sp>
      <p:sp>
        <p:nvSpPr>
          <p:cNvPr id="40" name="Rectangle 39"/>
          <p:cNvSpPr/>
          <p:nvPr/>
        </p:nvSpPr>
        <p:spPr>
          <a:xfrm>
            <a:off x="1385888" y="2224088"/>
            <a:ext cx="841375" cy="469900"/>
          </a:xfrm>
          <a:prstGeom prst="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01585" tIns="50792" rIns="101585" bIns="50792" anchor="ctr"/>
          <a:lstStyle/>
          <a:p>
            <a:pPr defTabSz="1015847" fontAlgn="auto">
              <a:spcBef>
                <a:spcPts val="0"/>
              </a:spcBef>
              <a:spcAft>
                <a:spcPts val="0"/>
              </a:spcAft>
              <a:defRPr/>
            </a:pPr>
            <a:r>
              <a:rPr lang="en-US" sz="1100" dirty="0"/>
              <a:t>Artifacts &amp; Weights</a:t>
            </a:r>
          </a:p>
        </p:txBody>
      </p:sp>
      <p:sp>
        <p:nvSpPr>
          <p:cNvPr id="41" name="Rectangle 40"/>
          <p:cNvSpPr/>
          <p:nvPr/>
        </p:nvSpPr>
        <p:spPr>
          <a:xfrm>
            <a:off x="2413000" y="2222500"/>
            <a:ext cx="877888" cy="469900"/>
          </a:xfrm>
          <a:prstGeom prst="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01585" tIns="50792" rIns="101585" bIns="50792" anchor="ctr"/>
          <a:lstStyle/>
          <a:p>
            <a:pPr defTabSz="1015847" fontAlgn="auto">
              <a:spcBef>
                <a:spcPts val="0"/>
              </a:spcBef>
              <a:spcAft>
                <a:spcPts val="0"/>
              </a:spcAft>
              <a:defRPr/>
            </a:pPr>
            <a:r>
              <a:rPr lang="en-US" sz="1100" dirty="0"/>
              <a:t>Integration</a:t>
            </a:r>
          </a:p>
        </p:txBody>
      </p:sp>
      <p:sp>
        <p:nvSpPr>
          <p:cNvPr id="42" name="Rectangle 41"/>
          <p:cNvSpPr/>
          <p:nvPr/>
        </p:nvSpPr>
        <p:spPr>
          <a:xfrm>
            <a:off x="3530600" y="2974975"/>
            <a:ext cx="2085975" cy="573088"/>
          </a:xfrm>
          <a:prstGeom prst="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01585" tIns="50792" rIns="101585" bIns="50792" anchor="ctr"/>
          <a:lstStyle/>
          <a:p>
            <a:pPr defTabSz="1015847" fontAlgn="auto">
              <a:spcBef>
                <a:spcPts val="0"/>
              </a:spcBef>
              <a:spcAft>
                <a:spcPts val="0"/>
              </a:spcAft>
              <a:defRPr/>
            </a:pPr>
            <a:r>
              <a:rPr lang="en-US" sz="1200" dirty="0"/>
              <a:t>Swim Lane Workshops</a:t>
            </a:r>
          </a:p>
          <a:p>
            <a:pPr defTabSz="1015847" fontAlgn="auto">
              <a:spcBef>
                <a:spcPts val="0"/>
              </a:spcBef>
              <a:spcAft>
                <a:spcPts val="0"/>
              </a:spcAft>
              <a:defRPr/>
            </a:pPr>
            <a:r>
              <a:rPr lang="en-US" sz="1000" dirty="0"/>
              <a:t>Technical, </a:t>
            </a:r>
            <a:r>
              <a:rPr lang="en-US" sz="1000" dirty="0"/>
              <a:t>Schedule, Resources, Cost, </a:t>
            </a:r>
            <a:r>
              <a:rPr lang="en-US" sz="1000" dirty="0"/>
              <a:t>Management,&amp; Integration</a:t>
            </a:r>
            <a:endParaRPr lang="en-US" sz="1000" dirty="0"/>
          </a:p>
        </p:txBody>
      </p:sp>
      <p:sp>
        <p:nvSpPr>
          <p:cNvPr id="43" name="Rectangle 42"/>
          <p:cNvSpPr/>
          <p:nvPr/>
        </p:nvSpPr>
        <p:spPr>
          <a:xfrm>
            <a:off x="6892925" y="4117975"/>
            <a:ext cx="1058863" cy="469900"/>
          </a:xfrm>
          <a:prstGeom prst="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01585" tIns="50792" rIns="101585" bIns="50792" anchor="ctr"/>
          <a:lstStyle/>
          <a:p>
            <a:pPr defTabSz="1015847" fontAlgn="auto">
              <a:spcBef>
                <a:spcPts val="0"/>
              </a:spcBef>
              <a:spcAft>
                <a:spcPts val="0"/>
              </a:spcAft>
              <a:defRPr/>
            </a:pPr>
            <a:r>
              <a:rPr lang="en-US" sz="1200" dirty="0"/>
              <a:t>Actions</a:t>
            </a:r>
          </a:p>
          <a:p>
            <a:pPr defTabSz="1015847" fontAlgn="auto">
              <a:spcBef>
                <a:spcPts val="0"/>
              </a:spcBef>
              <a:spcAft>
                <a:spcPts val="0"/>
              </a:spcAft>
              <a:defRPr/>
            </a:pPr>
            <a:r>
              <a:rPr lang="en-US" sz="1200" dirty="0"/>
              <a:t>Report</a:t>
            </a:r>
          </a:p>
        </p:txBody>
      </p:sp>
      <p:sp>
        <p:nvSpPr>
          <p:cNvPr id="44" name="Rectangle 43"/>
          <p:cNvSpPr/>
          <p:nvPr/>
        </p:nvSpPr>
        <p:spPr>
          <a:xfrm>
            <a:off x="2647950" y="4117975"/>
            <a:ext cx="3951288" cy="469900"/>
          </a:xfrm>
          <a:prstGeom prst="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01585" tIns="50792" rIns="101585" bIns="50792" anchor="ctr"/>
          <a:lstStyle/>
          <a:p>
            <a:pPr>
              <a:defRPr/>
            </a:pPr>
            <a:r>
              <a:rPr lang="en-US" sz="1200" dirty="0">
                <a:solidFill>
                  <a:srgbClr val="FFFFFF"/>
                </a:solidFill>
              </a:rPr>
              <a:t>Ongoing Actions</a:t>
            </a:r>
          </a:p>
          <a:p>
            <a:pPr>
              <a:defRPr/>
            </a:pPr>
            <a:r>
              <a:rPr lang="en-US" sz="1000" dirty="0">
                <a:solidFill>
                  <a:srgbClr val="FFFFFF"/>
                </a:solidFill>
              </a:rPr>
              <a:t>Data </a:t>
            </a:r>
            <a:r>
              <a:rPr lang="en-US" sz="1000" dirty="0">
                <a:solidFill>
                  <a:srgbClr val="FFFFFF"/>
                </a:solidFill>
              </a:rPr>
              <a:t>Cleanup; Issue, Risk &amp; Opportunity </a:t>
            </a:r>
            <a:r>
              <a:rPr lang="en-US" sz="1000" dirty="0">
                <a:solidFill>
                  <a:srgbClr val="FFFFFF"/>
                </a:solidFill>
              </a:rPr>
              <a:t>Discovery</a:t>
            </a:r>
            <a:endParaRPr lang="en-US" sz="1000" dirty="0">
              <a:solidFill>
                <a:srgbClr val="FFFFFF"/>
              </a:solidFill>
            </a:endParaRPr>
          </a:p>
        </p:txBody>
      </p:sp>
      <p:sp>
        <p:nvSpPr>
          <p:cNvPr id="45" name="Rectangle 44"/>
          <p:cNvSpPr/>
          <p:nvPr/>
        </p:nvSpPr>
        <p:spPr>
          <a:xfrm>
            <a:off x="6891338" y="4900613"/>
            <a:ext cx="1058862" cy="469900"/>
          </a:xfrm>
          <a:prstGeom prst="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01585" tIns="50792" rIns="101585" bIns="50792" anchor="ctr"/>
          <a:lstStyle/>
          <a:p>
            <a:pPr defTabSz="1015847" fontAlgn="auto">
              <a:spcBef>
                <a:spcPts val="0"/>
              </a:spcBef>
              <a:spcAft>
                <a:spcPts val="0"/>
              </a:spcAft>
              <a:defRPr/>
            </a:pPr>
            <a:r>
              <a:rPr lang="en-US" sz="1200" dirty="0"/>
              <a:t>IBR Results</a:t>
            </a:r>
          </a:p>
        </p:txBody>
      </p:sp>
      <p:cxnSp>
        <p:nvCxnSpPr>
          <p:cNvPr id="47118" name="Elbow Connector 197"/>
          <p:cNvCxnSpPr>
            <a:cxnSpLocks noChangeShapeType="1"/>
            <a:stCxn id="39" idx="3"/>
            <a:endCxn id="42" idx="1"/>
          </p:cNvCxnSpPr>
          <p:nvPr/>
        </p:nvCxnSpPr>
        <p:spPr bwMode="auto">
          <a:xfrm flipV="1">
            <a:off x="2227263" y="3262313"/>
            <a:ext cx="1303337" cy="1587"/>
          </a:xfrm>
          <a:prstGeom prst="bentConnector3">
            <a:avLst>
              <a:gd name="adj1" fmla="val 50000"/>
            </a:avLst>
          </a:prstGeom>
          <a:noFill/>
          <a:ln w="25400" algn="ctr">
            <a:solidFill>
              <a:srgbClr val="4F81BD"/>
            </a:solidFill>
            <a:miter lim="800000"/>
            <a:headEnd/>
            <a:tailEnd type="arrow" w="med" len="med"/>
          </a:ln>
        </p:spPr>
      </p:cxnSp>
      <p:cxnSp>
        <p:nvCxnSpPr>
          <p:cNvPr id="47119" name="Elbow Connector 205"/>
          <p:cNvCxnSpPr>
            <a:cxnSpLocks noChangeShapeType="1"/>
            <a:stCxn id="38" idx="3"/>
            <a:endCxn id="42" idx="0"/>
          </p:cNvCxnSpPr>
          <p:nvPr/>
        </p:nvCxnSpPr>
        <p:spPr bwMode="auto">
          <a:xfrm>
            <a:off x="2230438" y="1649413"/>
            <a:ext cx="2343150" cy="1325562"/>
          </a:xfrm>
          <a:prstGeom prst="bentConnector2">
            <a:avLst/>
          </a:prstGeom>
          <a:noFill/>
          <a:ln w="25400" algn="ctr">
            <a:solidFill>
              <a:srgbClr val="4F81BD"/>
            </a:solidFill>
            <a:miter lim="800000"/>
            <a:headEnd/>
            <a:tailEnd type="arrow" w="med" len="med"/>
          </a:ln>
        </p:spPr>
      </p:cxnSp>
      <p:sp>
        <p:nvSpPr>
          <p:cNvPr id="48" name="Isosceles Triangle 47"/>
          <p:cNvSpPr/>
          <p:nvPr/>
        </p:nvSpPr>
        <p:spPr>
          <a:xfrm>
            <a:off x="5905500" y="4792663"/>
            <a:ext cx="682625" cy="725487"/>
          </a:xfrm>
          <a:prstGeom prst="triangle">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defTabSz="1015847" fontAlgn="auto">
              <a:spcBef>
                <a:spcPts val="0"/>
              </a:spcBef>
              <a:spcAft>
                <a:spcPts val="0"/>
              </a:spcAft>
              <a:defRPr/>
            </a:pPr>
            <a:endParaRPr lang="en-US" sz="1200" dirty="0"/>
          </a:p>
        </p:txBody>
      </p:sp>
      <p:cxnSp>
        <p:nvCxnSpPr>
          <p:cNvPr id="47121" name="Shape 245"/>
          <p:cNvCxnSpPr>
            <a:cxnSpLocks noChangeShapeType="1"/>
            <a:stCxn id="41" idx="3"/>
            <a:endCxn id="42" idx="1"/>
          </p:cNvCxnSpPr>
          <p:nvPr/>
        </p:nvCxnSpPr>
        <p:spPr bwMode="auto">
          <a:xfrm>
            <a:off x="3290888" y="2457450"/>
            <a:ext cx="239712" cy="804863"/>
          </a:xfrm>
          <a:prstGeom prst="bentConnector3">
            <a:avLst>
              <a:gd name="adj1" fmla="val 50000"/>
            </a:avLst>
          </a:prstGeom>
          <a:noFill/>
          <a:ln w="25400" algn="ctr">
            <a:solidFill>
              <a:srgbClr val="4F81BD"/>
            </a:solidFill>
            <a:miter lim="800000"/>
            <a:headEnd/>
            <a:tailEnd type="arrow" w="med" len="med"/>
          </a:ln>
        </p:spPr>
      </p:cxnSp>
      <p:sp>
        <p:nvSpPr>
          <p:cNvPr id="50" name="Isosceles Triangle 49"/>
          <p:cNvSpPr/>
          <p:nvPr/>
        </p:nvSpPr>
        <p:spPr>
          <a:xfrm>
            <a:off x="5002213" y="4792663"/>
            <a:ext cx="714375" cy="725487"/>
          </a:xfrm>
          <a:prstGeom prst="triangle">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5556"/>
          <a:lstStyle/>
          <a:p>
            <a:pPr defTabSz="1015847" fontAlgn="auto">
              <a:spcBef>
                <a:spcPts val="0"/>
              </a:spcBef>
              <a:spcAft>
                <a:spcPts val="0"/>
              </a:spcAft>
              <a:defRPr/>
            </a:pPr>
            <a:endParaRPr lang="en-US" sz="1200" dirty="0"/>
          </a:p>
        </p:txBody>
      </p:sp>
      <p:cxnSp>
        <p:nvCxnSpPr>
          <p:cNvPr id="47123" name="Shape 313"/>
          <p:cNvCxnSpPr>
            <a:cxnSpLocks noChangeShapeType="1"/>
            <a:stCxn id="52" idx="4"/>
          </p:cNvCxnSpPr>
          <p:nvPr/>
        </p:nvCxnSpPr>
        <p:spPr bwMode="auto">
          <a:xfrm>
            <a:off x="2192338" y="4351338"/>
            <a:ext cx="455612" cy="1587"/>
          </a:xfrm>
          <a:prstGeom prst="bentConnector3">
            <a:avLst>
              <a:gd name="adj1" fmla="val 49231"/>
            </a:avLst>
          </a:prstGeom>
          <a:noFill/>
          <a:ln w="25400" algn="ctr">
            <a:solidFill>
              <a:srgbClr val="4F81BD"/>
            </a:solidFill>
            <a:miter lim="800000"/>
            <a:headEnd type="triangle" w="med" len="med"/>
            <a:tailEnd type="triangle" w="med" len="med"/>
          </a:ln>
        </p:spPr>
      </p:cxnSp>
      <p:sp>
        <p:nvSpPr>
          <p:cNvPr id="52" name="Can 51"/>
          <p:cNvSpPr/>
          <p:nvPr/>
        </p:nvSpPr>
        <p:spPr>
          <a:xfrm>
            <a:off x="1430338" y="4040188"/>
            <a:ext cx="755650" cy="623887"/>
          </a:xfrm>
          <a:prstGeom prst="can">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anchor="ctr"/>
          <a:lstStyle/>
          <a:p>
            <a:pPr defTabSz="1015847" fontAlgn="auto">
              <a:spcBef>
                <a:spcPts val="0"/>
              </a:spcBef>
              <a:spcAft>
                <a:spcPts val="0"/>
              </a:spcAft>
              <a:defRPr/>
            </a:pPr>
            <a:r>
              <a:rPr lang="en-US" sz="1200" dirty="0"/>
              <a:t>Actions Library</a:t>
            </a:r>
          </a:p>
        </p:txBody>
      </p:sp>
      <p:cxnSp>
        <p:nvCxnSpPr>
          <p:cNvPr id="47125" name="Elbow Connector 331"/>
          <p:cNvCxnSpPr>
            <a:cxnSpLocks noChangeShapeType="1"/>
            <a:stCxn id="40" idx="3"/>
            <a:endCxn id="41" idx="1"/>
          </p:cNvCxnSpPr>
          <p:nvPr/>
        </p:nvCxnSpPr>
        <p:spPr bwMode="auto">
          <a:xfrm flipV="1">
            <a:off x="2227263" y="2457450"/>
            <a:ext cx="185737" cy="1588"/>
          </a:xfrm>
          <a:prstGeom prst="straightConnector1">
            <a:avLst/>
          </a:prstGeom>
          <a:noFill/>
          <a:ln w="25400" algn="ctr">
            <a:solidFill>
              <a:srgbClr val="4F81BD"/>
            </a:solidFill>
            <a:round/>
            <a:headEnd/>
            <a:tailEnd type="arrow" w="med" len="med"/>
          </a:ln>
        </p:spPr>
      </p:cxnSp>
      <p:cxnSp>
        <p:nvCxnSpPr>
          <p:cNvPr id="47126" name="Shape 381"/>
          <p:cNvCxnSpPr>
            <a:cxnSpLocks noChangeShapeType="1"/>
            <a:stCxn id="44" idx="2"/>
            <a:endCxn id="50" idx="1"/>
          </p:cNvCxnSpPr>
          <p:nvPr/>
        </p:nvCxnSpPr>
        <p:spPr bwMode="auto">
          <a:xfrm rot="16200000" flipH="1">
            <a:off x="4618038" y="4600575"/>
            <a:ext cx="560387" cy="550863"/>
          </a:xfrm>
          <a:prstGeom prst="bentConnector2">
            <a:avLst/>
          </a:prstGeom>
          <a:noFill/>
          <a:ln w="25400" algn="ctr">
            <a:solidFill>
              <a:srgbClr val="4F81BD"/>
            </a:solidFill>
            <a:miter lim="800000"/>
            <a:headEnd/>
            <a:tailEnd type="arrow" w="med" len="med"/>
          </a:ln>
        </p:spPr>
      </p:cxnSp>
      <p:pic>
        <p:nvPicPr>
          <p:cNvPr id="47127" name="Picture 537" descr="risk-cube.Par.0001.Image.236.gif"/>
          <p:cNvPicPr>
            <a:picLocks noChangeAspect="1"/>
          </p:cNvPicPr>
          <p:nvPr/>
        </p:nvPicPr>
        <p:blipFill>
          <a:blip r:embed="rId3"/>
          <a:srcRect/>
          <a:stretch>
            <a:fillRect/>
          </a:stretch>
        </p:blipFill>
        <p:spPr bwMode="auto">
          <a:xfrm>
            <a:off x="4918075" y="5651500"/>
            <a:ext cx="671513" cy="638175"/>
          </a:xfrm>
          <a:prstGeom prst="rect">
            <a:avLst/>
          </a:prstGeom>
          <a:noFill/>
          <a:ln w="9525">
            <a:noFill/>
            <a:miter lim="800000"/>
            <a:headEnd/>
            <a:tailEnd/>
          </a:ln>
        </p:spPr>
      </p:pic>
      <p:sp>
        <p:nvSpPr>
          <p:cNvPr id="47128" name="TextBox 548"/>
          <p:cNvSpPr txBox="1">
            <a:spLocks noChangeArrowheads="1"/>
          </p:cNvSpPr>
          <p:nvPr/>
        </p:nvSpPr>
        <p:spPr bwMode="auto">
          <a:xfrm>
            <a:off x="5048250" y="5106988"/>
            <a:ext cx="633413" cy="441325"/>
          </a:xfrm>
          <a:prstGeom prst="rect">
            <a:avLst/>
          </a:prstGeom>
          <a:noFill/>
          <a:ln w="9525">
            <a:noFill/>
            <a:miter lim="800000"/>
            <a:headEnd/>
            <a:tailEnd/>
          </a:ln>
        </p:spPr>
        <p:txBody>
          <a:bodyPr lIns="71113" tIns="35556" rIns="71113" bIns="35556">
            <a:spAutoFit/>
          </a:bodyPr>
          <a:lstStyle/>
          <a:p>
            <a:pPr algn="ctr"/>
            <a:r>
              <a:rPr lang="en-US" sz="1200" b="1">
                <a:solidFill>
                  <a:srgbClr val="008000"/>
                </a:solidFill>
                <a:latin typeface="Calibri" pitchFamily="34" charset="0"/>
              </a:rPr>
              <a:t>Go</a:t>
            </a:r>
            <a:r>
              <a:rPr lang="en-US" sz="1200">
                <a:solidFill>
                  <a:srgbClr val="FFFF00"/>
                </a:solidFill>
                <a:latin typeface="Calibri" pitchFamily="34" charset="0"/>
              </a:rPr>
              <a:t/>
            </a:r>
            <a:br>
              <a:rPr lang="en-US" sz="1200">
                <a:solidFill>
                  <a:srgbClr val="FFFF00"/>
                </a:solidFill>
                <a:latin typeface="Calibri" pitchFamily="34" charset="0"/>
              </a:rPr>
            </a:br>
            <a:r>
              <a:rPr lang="en-US" sz="1200" b="1">
                <a:solidFill>
                  <a:srgbClr val="FF0000"/>
                </a:solidFill>
                <a:latin typeface="Calibri" pitchFamily="34" charset="0"/>
              </a:rPr>
              <a:t>No-Go</a:t>
            </a:r>
          </a:p>
        </p:txBody>
      </p:sp>
      <p:sp>
        <p:nvSpPr>
          <p:cNvPr id="47129" name="TextBox 549"/>
          <p:cNvSpPr txBox="1">
            <a:spLocks noChangeArrowheads="1"/>
          </p:cNvSpPr>
          <p:nvPr/>
        </p:nvSpPr>
        <p:spPr bwMode="auto">
          <a:xfrm>
            <a:off x="5794375" y="5113338"/>
            <a:ext cx="925513" cy="441325"/>
          </a:xfrm>
          <a:prstGeom prst="rect">
            <a:avLst/>
          </a:prstGeom>
          <a:noFill/>
          <a:ln w="9525">
            <a:noFill/>
            <a:miter lim="800000"/>
            <a:headEnd/>
            <a:tailEnd/>
          </a:ln>
        </p:spPr>
        <p:txBody>
          <a:bodyPr lIns="71113" tIns="35556" rIns="71113" bIns="35556">
            <a:spAutoFit/>
          </a:bodyPr>
          <a:lstStyle/>
          <a:p>
            <a:pPr algn="ctr"/>
            <a:r>
              <a:rPr lang="en-US" sz="1200">
                <a:solidFill>
                  <a:srgbClr val="FFFF00"/>
                </a:solidFill>
                <a:latin typeface="Calibri" pitchFamily="34" charset="0"/>
              </a:rPr>
              <a:t>IBR</a:t>
            </a:r>
            <a:br>
              <a:rPr lang="en-US" sz="1200">
                <a:solidFill>
                  <a:srgbClr val="FFFF00"/>
                </a:solidFill>
                <a:latin typeface="Calibri" pitchFamily="34" charset="0"/>
              </a:rPr>
            </a:br>
            <a:r>
              <a:rPr lang="en-US" sz="1200">
                <a:solidFill>
                  <a:srgbClr val="FFFF00"/>
                </a:solidFill>
                <a:latin typeface="Calibri" pitchFamily="34" charset="0"/>
              </a:rPr>
              <a:t>Event</a:t>
            </a:r>
          </a:p>
        </p:txBody>
      </p:sp>
      <p:sp>
        <p:nvSpPr>
          <p:cNvPr id="47130" name="Line 35"/>
          <p:cNvSpPr>
            <a:spLocks noChangeShapeType="1"/>
          </p:cNvSpPr>
          <p:nvPr/>
        </p:nvSpPr>
        <p:spPr bwMode="auto">
          <a:xfrm>
            <a:off x="3657600" y="3546475"/>
            <a:ext cx="0" cy="571500"/>
          </a:xfrm>
          <a:prstGeom prst="line">
            <a:avLst/>
          </a:prstGeom>
          <a:noFill/>
          <a:ln w="25400">
            <a:solidFill>
              <a:srgbClr val="4F81BD"/>
            </a:solidFill>
            <a:round/>
            <a:headEnd type="triangle" w="med" len="med"/>
            <a:tailEnd type="triangle" w="med" len="med"/>
          </a:ln>
        </p:spPr>
        <p:txBody>
          <a:bodyPr lIns="71113" tIns="35556" rIns="71113" bIns="35556"/>
          <a:lstStyle/>
          <a:p>
            <a:endParaRPr lang="en-US"/>
          </a:p>
        </p:txBody>
      </p:sp>
      <p:sp>
        <p:nvSpPr>
          <p:cNvPr id="47131" name="Line 36"/>
          <p:cNvSpPr>
            <a:spLocks noChangeShapeType="1"/>
          </p:cNvSpPr>
          <p:nvPr/>
        </p:nvSpPr>
        <p:spPr bwMode="auto">
          <a:xfrm>
            <a:off x="4581525" y="3546475"/>
            <a:ext cx="0" cy="571500"/>
          </a:xfrm>
          <a:prstGeom prst="line">
            <a:avLst/>
          </a:prstGeom>
          <a:noFill/>
          <a:ln w="25400">
            <a:solidFill>
              <a:srgbClr val="4F81BD"/>
            </a:solidFill>
            <a:round/>
            <a:headEnd type="triangle" w="med" len="med"/>
            <a:tailEnd type="triangle" w="med" len="med"/>
          </a:ln>
        </p:spPr>
        <p:txBody>
          <a:bodyPr lIns="71113" tIns="35556" rIns="71113" bIns="35556"/>
          <a:lstStyle/>
          <a:p>
            <a:endParaRPr lang="en-US"/>
          </a:p>
        </p:txBody>
      </p:sp>
      <p:sp>
        <p:nvSpPr>
          <p:cNvPr id="47132" name="Line 37"/>
          <p:cNvSpPr>
            <a:spLocks noChangeShapeType="1"/>
          </p:cNvSpPr>
          <p:nvPr/>
        </p:nvSpPr>
        <p:spPr bwMode="auto">
          <a:xfrm>
            <a:off x="5421313" y="3546475"/>
            <a:ext cx="0" cy="571500"/>
          </a:xfrm>
          <a:prstGeom prst="line">
            <a:avLst/>
          </a:prstGeom>
          <a:noFill/>
          <a:ln w="25400">
            <a:solidFill>
              <a:srgbClr val="4F81BD"/>
            </a:solidFill>
            <a:round/>
            <a:headEnd type="triangle" w="med" len="med"/>
            <a:tailEnd type="triangle" w="med" len="med"/>
          </a:ln>
        </p:spPr>
        <p:txBody>
          <a:bodyPr lIns="71113" tIns="35556" rIns="71113" bIns="35556"/>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p:cNvSpPr>
            <a:spLocks noGrp="1"/>
          </p:cNvSpPr>
          <p:nvPr>
            <p:ph type="title"/>
          </p:nvPr>
        </p:nvSpPr>
        <p:spPr/>
        <p:txBody>
          <a:bodyPr/>
          <a:lstStyle/>
          <a:p>
            <a:r>
              <a:rPr lang="en-US" smtClean="0"/>
              <a:t>Today’s Discussion</a:t>
            </a:r>
          </a:p>
        </p:txBody>
      </p:sp>
      <p:sp>
        <p:nvSpPr>
          <p:cNvPr id="29698" name="Content Placeholder 5"/>
          <p:cNvSpPr>
            <a:spLocks noGrp="1"/>
          </p:cNvSpPr>
          <p:nvPr>
            <p:ph idx="1"/>
          </p:nvPr>
        </p:nvSpPr>
        <p:spPr>
          <a:xfrm>
            <a:off x="276225" y="1504950"/>
            <a:ext cx="8480425" cy="4743450"/>
          </a:xfrm>
        </p:spPr>
        <p:txBody>
          <a:bodyPr/>
          <a:lstStyle/>
          <a:p>
            <a:r>
              <a:rPr lang="en-US" smtClean="0"/>
              <a:t>Quick Look Schedule Assessment using Generally Accepted Accounting Principles (GASP)</a:t>
            </a:r>
          </a:p>
          <a:p>
            <a:r>
              <a:rPr lang="en-US" smtClean="0"/>
              <a:t>Integrated Baseline Review (IBR) Process Developments</a:t>
            </a:r>
          </a:p>
        </p:txBody>
      </p:sp>
      <p:sp>
        <p:nvSpPr>
          <p:cNvPr id="4" name="Slide Number Placeholder 3"/>
          <p:cNvSpPr>
            <a:spLocks noGrp="1"/>
          </p:cNvSpPr>
          <p:nvPr>
            <p:ph type="sldNum" sz="quarter" idx="11"/>
          </p:nvPr>
        </p:nvSpPr>
        <p:spPr/>
        <p:txBody>
          <a:bodyPr/>
          <a:lstStyle/>
          <a:p>
            <a:pPr>
              <a:defRPr/>
            </a:pPr>
            <a:fld id="{2C36C62A-E54B-412C-B14A-75E273ADC0EA}"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081338" y="76200"/>
            <a:ext cx="5726112" cy="1143000"/>
          </a:xfrm>
        </p:spPr>
        <p:txBody>
          <a:bodyPr/>
          <a:lstStyle/>
          <a:p>
            <a:r>
              <a:rPr lang="en-US" smtClean="0"/>
              <a:t>High-Level Program Information</a:t>
            </a:r>
          </a:p>
        </p:txBody>
      </p:sp>
      <p:sp>
        <p:nvSpPr>
          <p:cNvPr id="4" name="Slide Number Placeholder 3"/>
          <p:cNvSpPr>
            <a:spLocks noGrp="1"/>
          </p:cNvSpPr>
          <p:nvPr>
            <p:ph type="sldNum" sz="quarter" idx="11"/>
          </p:nvPr>
        </p:nvSpPr>
        <p:spPr/>
        <p:txBody>
          <a:bodyPr/>
          <a:lstStyle/>
          <a:p>
            <a:pPr>
              <a:defRPr/>
            </a:pPr>
            <a:fld id="{001A9881-3313-478D-BD3A-2C314C997B3F}" type="slidenum">
              <a:rPr lang="en-US" smtClean="0"/>
              <a:pPr>
                <a:defRPr/>
              </a:pPr>
              <a:t>20</a:t>
            </a:fld>
            <a:endParaRPr lang="en-US" dirty="0">
              <a:solidFill>
                <a:schemeClr val="bg2"/>
              </a:solidFill>
            </a:endParaRPr>
          </a:p>
        </p:txBody>
      </p:sp>
      <p:pic>
        <p:nvPicPr>
          <p:cNvPr id="53251" name="Picture 2"/>
          <p:cNvPicPr>
            <a:picLocks noChangeAspect="1" noChangeArrowheads="1"/>
          </p:cNvPicPr>
          <p:nvPr/>
        </p:nvPicPr>
        <p:blipFill>
          <a:blip r:embed="rId2"/>
          <a:srcRect/>
          <a:stretch>
            <a:fillRect/>
          </a:stretch>
        </p:blipFill>
        <p:spPr bwMode="auto">
          <a:xfrm>
            <a:off x="2222500" y="1357313"/>
            <a:ext cx="4819650" cy="49149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t>Team Attendees</a:t>
            </a:r>
          </a:p>
        </p:txBody>
      </p:sp>
      <p:sp>
        <p:nvSpPr>
          <p:cNvPr id="4" name="Slide Number Placeholder 3"/>
          <p:cNvSpPr>
            <a:spLocks noGrp="1"/>
          </p:cNvSpPr>
          <p:nvPr>
            <p:ph type="sldNum" sz="quarter" idx="11"/>
          </p:nvPr>
        </p:nvSpPr>
        <p:spPr/>
        <p:txBody>
          <a:bodyPr/>
          <a:lstStyle/>
          <a:p>
            <a:pPr>
              <a:defRPr/>
            </a:pPr>
            <a:fld id="{ECB1806E-A2AB-457D-9A05-5D17C17C4AC3}" type="slidenum">
              <a:rPr lang="en-US" smtClean="0"/>
              <a:pPr>
                <a:defRPr/>
              </a:pPr>
              <a:t>21</a:t>
            </a:fld>
            <a:endParaRPr lang="en-US" dirty="0">
              <a:solidFill>
                <a:schemeClr val="bg2"/>
              </a:solidFill>
            </a:endParaRPr>
          </a:p>
        </p:txBody>
      </p:sp>
      <p:pic>
        <p:nvPicPr>
          <p:cNvPr id="49155" name="Picture 161"/>
          <p:cNvPicPr>
            <a:picLocks noChangeAspect="1" noChangeArrowheads="1"/>
          </p:cNvPicPr>
          <p:nvPr/>
        </p:nvPicPr>
        <p:blipFill>
          <a:blip r:embed="rId2"/>
          <a:srcRect/>
          <a:stretch>
            <a:fillRect/>
          </a:stretch>
        </p:blipFill>
        <p:spPr bwMode="auto">
          <a:xfrm>
            <a:off x="1308100" y="1536700"/>
            <a:ext cx="6742113" cy="4505325"/>
          </a:xfrm>
          <a:prstGeom prst="rect">
            <a:avLst/>
          </a:prstGeom>
          <a:noFill/>
          <a:ln w="12700">
            <a:noFill/>
            <a:miter lim="800000"/>
            <a:headEnd/>
            <a:tailEnd/>
          </a:ln>
        </p:spPr>
      </p:pic>
      <p:sp>
        <p:nvSpPr>
          <p:cNvPr id="49156" name="Rectangle 4"/>
          <p:cNvSpPr>
            <a:spLocks noChangeArrowheads="1"/>
          </p:cNvSpPr>
          <p:nvPr/>
        </p:nvSpPr>
        <p:spPr bwMode="auto">
          <a:xfrm>
            <a:off x="3468688" y="1379538"/>
            <a:ext cx="973137" cy="4818062"/>
          </a:xfrm>
          <a:prstGeom prst="rect">
            <a:avLst/>
          </a:prstGeom>
          <a:noFill/>
          <a:ln w="25400" algn="ctr">
            <a:solidFill>
              <a:srgbClr val="FF0000"/>
            </a:solidFill>
            <a:round/>
            <a:headEnd/>
            <a:tailEnd/>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5"/>
          <p:cNvPicPr>
            <a:picLocks noChangeAspect="1" noChangeArrowheads="1"/>
          </p:cNvPicPr>
          <p:nvPr/>
        </p:nvPicPr>
        <p:blipFill>
          <a:blip r:embed="rId2"/>
          <a:srcRect/>
          <a:stretch>
            <a:fillRect/>
          </a:stretch>
        </p:blipFill>
        <p:spPr bwMode="auto">
          <a:xfrm>
            <a:off x="541338" y="1368425"/>
            <a:ext cx="8108950" cy="4552950"/>
          </a:xfrm>
          <a:prstGeom prst="rect">
            <a:avLst/>
          </a:prstGeom>
          <a:noFill/>
          <a:ln w="12700">
            <a:noFill/>
            <a:miter lim="800000"/>
            <a:headEnd/>
            <a:tailEnd/>
          </a:ln>
        </p:spPr>
      </p:pic>
      <p:sp>
        <p:nvSpPr>
          <p:cNvPr id="50178" name="Title 1"/>
          <p:cNvSpPr>
            <a:spLocks noGrp="1"/>
          </p:cNvSpPr>
          <p:nvPr>
            <p:ph type="title"/>
          </p:nvPr>
        </p:nvSpPr>
        <p:spPr/>
        <p:txBody>
          <a:bodyPr/>
          <a:lstStyle/>
          <a:p>
            <a:r>
              <a:rPr lang="en-US" smtClean="0"/>
              <a:t>Technical Workshop Agenda</a:t>
            </a:r>
          </a:p>
        </p:txBody>
      </p:sp>
      <p:sp>
        <p:nvSpPr>
          <p:cNvPr id="4" name="Slide Number Placeholder 3"/>
          <p:cNvSpPr>
            <a:spLocks noGrp="1"/>
          </p:cNvSpPr>
          <p:nvPr>
            <p:ph type="sldNum" sz="quarter" idx="11"/>
          </p:nvPr>
        </p:nvSpPr>
        <p:spPr/>
        <p:txBody>
          <a:bodyPr/>
          <a:lstStyle/>
          <a:p>
            <a:pPr>
              <a:defRPr/>
            </a:pPr>
            <a:fld id="{879D2D3C-44EB-4117-B597-EE5DA65E1111}" type="slidenum">
              <a:rPr lang="en-US" smtClean="0"/>
              <a:pPr>
                <a:defRPr/>
              </a:pPr>
              <a:t>22</a:t>
            </a:fld>
            <a:endParaRPr lang="en-US" dirty="0">
              <a:solidFill>
                <a:schemeClr val="bg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365625" y="0"/>
            <a:ext cx="4441825" cy="1219200"/>
          </a:xfrm>
        </p:spPr>
        <p:txBody>
          <a:bodyPr/>
          <a:lstStyle/>
          <a:p>
            <a:r>
              <a:rPr lang="en-US" smtClean="0"/>
              <a:t>Integration Points by Artifact</a:t>
            </a:r>
          </a:p>
        </p:txBody>
      </p:sp>
      <p:sp>
        <p:nvSpPr>
          <p:cNvPr id="4" name="Slide Number Placeholder 3"/>
          <p:cNvSpPr>
            <a:spLocks noGrp="1"/>
          </p:cNvSpPr>
          <p:nvPr>
            <p:ph type="sldNum" sz="quarter" idx="11"/>
          </p:nvPr>
        </p:nvSpPr>
        <p:spPr/>
        <p:txBody>
          <a:bodyPr/>
          <a:lstStyle/>
          <a:p>
            <a:pPr>
              <a:defRPr/>
            </a:pPr>
            <a:fld id="{DE5E8548-FDB7-45DA-8B6A-6BD3B4530EF0}" type="slidenum">
              <a:rPr lang="en-US" smtClean="0"/>
              <a:pPr>
                <a:defRPr/>
              </a:pPr>
              <a:t>23</a:t>
            </a:fld>
            <a:endParaRPr lang="en-US" dirty="0">
              <a:solidFill>
                <a:schemeClr val="bg2"/>
              </a:solidFill>
            </a:endParaRPr>
          </a:p>
        </p:txBody>
      </p:sp>
      <p:pic>
        <p:nvPicPr>
          <p:cNvPr id="51203" name="Picture 3"/>
          <p:cNvPicPr>
            <a:picLocks noChangeAspect="1" noChangeArrowheads="1"/>
          </p:cNvPicPr>
          <p:nvPr/>
        </p:nvPicPr>
        <p:blipFill>
          <a:blip r:embed="rId2"/>
          <a:srcRect/>
          <a:stretch>
            <a:fillRect/>
          </a:stretch>
        </p:blipFill>
        <p:spPr bwMode="auto">
          <a:xfrm>
            <a:off x="192088" y="1473200"/>
            <a:ext cx="8807450" cy="4752975"/>
          </a:xfrm>
          <a:prstGeom prst="rect">
            <a:avLst/>
          </a:prstGeom>
          <a:noFill/>
          <a:ln w="9525">
            <a:noFill/>
            <a:miter lim="800000"/>
            <a:headEnd/>
            <a:tailEnd/>
          </a:ln>
        </p:spPr>
      </p:pic>
      <p:sp>
        <p:nvSpPr>
          <p:cNvPr id="51204" name="Rectangle 4"/>
          <p:cNvSpPr>
            <a:spLocks noChangeArrowheads="1"/>
          </p:cNvSpPr>
          <p:nvPr/>
        </p:nvSpPr>
        <p:spPr bwMode="auto">
          <a:xfrm>
            <a:off x="231775" y="3121025"/>
            <a:ext cx="8737600" cy="463550"/>
          </a:xfrm>
          <a:prstGeom prst="rect">
            <a:avLst/>
          </a:prstGeom>
          <a:noFill/>
          <a:ln w="25400" algn="ctr">
            <a:solidFill>
              <a:srgbClr val="FF0000"/>
            </a:solidFill>
            <a:round/>
            <a:headEnd/>
            <a:tailEnd/>
          </a:ln>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8"/>
          <p:cNvPicPr>
            <a:picLocks noChangeAspect="1" noChangeArrowheads="1"/>
          </p:cNvPicPr>
          <p:nvPr/>
        </p:nvPicPr>
        <p:blipFill>
          <a:blip r:embed="rId2"/>
          <a:srcRect/>
          <a:stretch>
            <a:fillRect/>
          </a:stretch>
        </p:blipFill>
        <p:spPr bwMode="auto">
          <a:xfrm>
            <a:off x="217488" y="1398588"/>
            <a:ext cx="8737600" cy="4467225"/>
          </a:xfrm>
          <a:prstGeom prst="rect">
            <a:avLst/>
          </a:prstGeom>
          <a:noFill/>
          <a:ln w="12700">
            <a:noFill/>
            <a:miter lim="800000"/>
            <a:headEnd/>
            <a:tailEnd/>
          </a:ln>
        </p:spPr>
      </p:pic>
      <p:sp>
        <p:nvSpPr>
          <p:cNvPr id="52226" name="Title 1"/>
          <p:cNvSpPr>
            <a:spLocks noGrp="1"/>
          </p:cNvSpPr>
          <p:nvPr>
            <p:ph type="title"/>
          </p:nvPr>
        </p:nvSpPr>
        <p:spPr/>
        <p:txBody>
          <a:bodyPr/>
          <a:lstStyle/>
          <a:p>
            <a:r>
              <a:rPr lang="en-US" smtClean="0"/>
              <a:t>Technical Swim Lane</a:t>
            </a:r>
          </a:p>
        </p:txBody>
      </p:sp>
      <p:sp>
        <p:nvSpPr>
          <p:cNvPr id="4" name="Slide Number Placeholder 3"/>
          <p:cNvSpPr>
            <a:spLocks noGrp="1"/>
          </p:cNvSpPr>
          <p:nvPr>
            <p:ph type="sldNum" sz="quarter" idx="11"/>
          </p:nvPr>
        </p:nvSpPr>
        <p:spPr/>
        <p:txBody>
          <a:bodyPr/>
          <a:lstStyle/>
          <a:p>
            <a:pPr>
              <a:defRPr/>
            </a:pPr>
            <a:fld id="{DEF58062-F51F-49E7-B20F-743D04CA65CA}" type="slidenum">
              <a:rPr lang="en-US" smtClean="0"/>
              <a:pPr>
                <a:defRPr/>
              </a:pPr>
              <a:t>24</a:t>
            </a:fld>
            <a:endParaRPr lang="en-US" dirty="0">
              <a:solidFill>
                <a:schemeClr val="bg2"/>
              </a:solidFill>
            </a:endParaRPr>
          </a:p>
        </p:txBody>
      </p:sp>
      <p:sp>
        <p:nvSpPr>
          <p:cNvPr id="52228" name="Rectangle 8"/>
          <p:cNvSpPr>
            <a:spLocks noChangeArrowheads="1"/>
          </p:cNvSpPr>
          <p:nvPr/>
        </p:nvSpPr>
        <p:spPr bwMode="auto">
          <a:xfrm>
            <a:off x="4529138" y="1349375"/>
            <a:ext cx="957262" cy="4557713"/>
          </a:xfrm>
          <a:prstGeom prst="rect">
            <a:avLst/>
          </a:prstGeom>
          <a:noFill/>
          <a:ln w="25400" algn="ctr">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2360613" y="139700"/>
            <a:ext cx="4830762" cy="1143000"/>
          </a:xfrm>
        </p:spPr>
        <p:txBody>
          <a:bodyPr/>
          <a:lstStyle/>
          <a:p>
            <a:pPr algn="ctr"/>
            <a:r>
              <a:rPr lang="en-US" smtClean="0"/>
              <a:t>IBR Go / No Go</a:t>
            </a:r>
          </a:p>
        </p:txBody>
      </p:sp>
      <p:sp>
        <p:nvSpPr>
          <p:cNvPr id="4" name="Slide Number Placeholder 3"/>
          <p:cNvSpPr>
            <a:spLocks noGrp="1"/>
          </p:cNvSpPr>
          <p:nvPr>
            <p:ph type="sldNum" sz="quarter" idx="11"/>
          </p:nvPr>
        </p:nvSpPr>
        <p:spPr/>
        <p:txBody>
          <a:bodyPr/>
          <a:lstStyle/>
          <a:p>
            <a:pPr>
              <a:defRPr/>
            </a:pPr>
            <a:fld id="{2809708F-9100-4007-B424-52AD946E2549}" type="slidenum">
              <a:rPr lang="en-US" smtClean="0"/>
              <a:pPr>
                <a:defRPr/>
              </a:pPr>
              <a:t>25</a:t>
            </a:fld>
            <a:endParaRPr lang="en-US" dirty="0">
              <a:solidFill>
                <a:schemeClr val="bg2"/>
              </a:solidFill>
            </a:endParaRPr>
          </a:p>
        </p:txBody>
      </p:sp>
      <p:graphicFrame>
        <p:nvGraphicFramePr>
          <p:cNvPr id="7" name="Table 6"/>
          <p:cNvGraphicFramePr>
            <a:graphicFrameLocks noGrp="1"/>
          </p:cNvGraphicFramePr>
          <p:nvPr/>
        </p:nvGraphicFramePr>
        <p:xfrm>
          <a:off x="758825" y="1317625"/>
          <a:ext cx="7640638" cy="3406775"/>
        </p:xfrm>
        <a:graphic>
          <a:graphicData uri="http://schemas.openxmlformats.org/drawingml/2006/table">
            <a:tbl>
              <a:tblPr/>
              <a:tblGrid>
                <a:gridCol w="978619"/>
                <a:gridCol w="3941285"/>
                <a:gridCol w="697098"/>
                <a:gridCol w="2024265"/>
              </a:tblGrid>
              <a:tr h="239350">
                <a:tc gridSpan="4">
                  <a:txBody>
                    <a:bodyPr/>
                    <a:lstStyle/>
                    <a:p>
                      <a:pPr algn="ctr" fontAlgn="b"/>
                      <a:r>
                        <a:rPr lang="en-US" sz="800" b="1" i="0" u="none" strike="noStrike" dirty="0">
                          <a:solidFill>
                            <a:srgbClr val="000080"/>
                          </a:solidFill>
                          <a:latin typeface="Arial"/>
                        </a:rPr>
                        <a:t>Artifacts (Data Call) Readiness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6861">
                <a:tc>
                  <a:txBody>
                    <a:bodyPr/>
                    <a:lstStyle/>
                    <a:p>
                      <a:pPr algn="ctr" fontAlgn="ctr"/>
                      <a:r>
                        <a:rPr lang="en-US" sz="800" b="1" i="0" u="none" strike="noStrike">
                          <a:solidFill>
                            <a:srgbClr val="000080"/>
                          </a:solidFill>
                          <a:latin typeface="Arial"/>
                        </a:rPr>
                        <a:t>Points Earned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fontAlgn="ctr"/>
                      <a:r>
                        <a:rPr lang="en-US" sz="800" b="0" i="0" u="none" strike="noStrike">
                          <a:solidFill>
                            <a:srgbClr val="000080"/>
                          </a:solidFill>
                          <a:latin typeface="Arial"/>
                        </a:rPr>
                        <a:t>Points earned by providing adequately formatted artifacts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ctr" fontAlgn="ctr"/>
                      <a:r>
                        <a:rPr lang="en-US" sz="1000" b="1" i="0" u="none" strike="noStrike">
                          <a:solidFill>
                            <a:srgbClr val="000080"/>
                          </a:solidFill>
                          <a:latin typeface="Arial"/>
                        </a:rPr>
                        <a:t>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78701">
                <a:tc>
                  <a:txBody>
                    <a:bodyPr/>
                    <a:lstStyle/>
                    <a:p>
                      <a:pPr algn="ctr" fontAlgn="ctr"/>
                      <a:r>
                        <a:rPr lang="en-US" sz="800" b="1" i="0" u="none" strike="noStrike">
                          <a:solidFill>
                            <a:srgbClr val="000080"/>
                          </a:solidFill>
                          <a:latin typeface="Arial"/>
                        </a:rPr>
                        <a:t>Points 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fontAlgn="ctr"/>
                      <a:r>
                        <a:rPr lang="en-US" sz="800" b="0" i="0" u="none" strike="noStrike">
                          <a:solidFill>
                            <a:srgbClr val="000080"/>
                          </a:solidFill>
                          <a:latin typeface="Arial"/>
                        </a:rPr>
                        <a:t>Maximum points possible given applicable artifacts</a:t>
                      </a:r>
                      <a:br>
                        <a:rPr lang="en-US" sz="800" b="0" i="0" u="none" strike="noStrike">
                          <a:solidFill>
                            <a:srgbClr val="000080"/>
                          </a:solidFill>
                          <a:latin typeface="Arial"/>
                        </a:rPr>
                      </a:br>
                      <a:r>
                        <a:rPr lang="en-US" sz="800" b="0" i="0" u="none" strike="noStrike">
                          <a:solidFill>
                            <a:srgbClr val="000080"/>
                          </a:solidFill>
                          <a:latin typeface="Arial"/>
                        </a:rPr>
                        <a:t>(Up to 3 Points for each Required Artifact)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ctr" fontAlgn="ctr"/>
                      <a:r>
                        <a:rPr lang="en-US" sz="1000" b="1" i="0" u="none" strike="noStrike">
                          <a:solidFill>
                            <a:srgbClr val="000080"/>
                          </a:solidFill>
                          <a:latin typeface="Arial"/>
                        </a:rPr>
                        <a:t>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774371">
                <a:tc>
                  <a:txBody>
                    <a:bodyPr/>
                    <a:lstStyle/>
                    <a:p>
                      <a:pPr algn="ctr" fontAlgn="ctr"/>
                      <a:r>
                        <a:rPr lang="en-US" sz="800" b="1" i="0" u="none" strike="noStrike">
                          <a:solidFill>
                            <a:srgbClr val="000080"/>
                          </a:solidFill>
                          <a:latin typeface="Arial"/>
                        </a:rPr>
                        <a:t>Readiness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fontAlgn="ctr"/>
                      <a:r>
                        <a:rPr lang="en-US" sz="800" b="0" i="0" u="none" strike="noStrike">
                          <a:solidFill>
                            <a:srgbClr val="000080"/>
                          </a:solidFill>
                          <a:latin typeface="Arial"/>
                        </a:rPr>
                        <a:t>Quality &amp; Amount of Required IBR Data</a:t>
                      </a:r>
                      <a:br>
                        <a:rPr lang="en-US" sz="800" b="0" i="0" u="none" strike="noStrike">
                          <a:solidFill>
                            <a:srgbClr val="000080"/>
                          </a:solidFill>
                          <a:latin typeface="Arial"/>
                        </a:rPr>
                      </a:br>
                      <a:r>
                        <a:rPr lang="en-US" sz="800" b="0" i="0" u="none" strike="noStrike">
                          <a:solidFill>
                            <a:srgbClr val="000080"/>
                          </a:solidFill>
                          <a:latin typeface="Arial"/>
                        </a:rPr>
                        <a:t>(% of All Applicable Artifacts)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ctr" fontAlgn="ctr"/>
                      <a:r>
                        <a:rPr lang="en-US" sz="1000" b="1" i="0" u="none" strike="noStrike">
                          <a:solidFill>
                            <a:srgbClr val="000080"/>
                          </a:solidFill>
                          <a:latin typeface="Arial"/>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51986">
                <a:tc>
                  <a:txBody>
                    <a:bodyPr/>
                    <a:lstStyle/>
                    <a:p>
                      <a:pPr algn="ctr" fontAlgn="ctr"/>
                      <a:r>
                        <a:rPr lang="en-US" sz="800" b="1" i="0" u="none" strike="noStrike">
                          <a:solidFill>
                            <a:srgbClr val="000080"/>
                          </a:solidFill>
                          <a:latin typeface="Arial"/>
                        </a:rPr>
                        <a:t>Essential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800" b="0" i="0" u="none" strike="noStrike">
                          <a:solidFill>
                            <a:srgbClr val="000080"/>
                          </a:solidFill>
                          <a:latin typeface="Arial"/>
                        </a:rPr>
                        <a:t>% of adequately formatted </a:t>
                      </a:r>
                      <a:r>
                        <a:rPr lang="en-US" sz="800" b="1" i="0" u="none" strike="noStrike">
                          <a:solidFill>
                            <a:srgbClr val="000080"/>
                          </a:solidFill>
                          <a:latin typeface="Arial"/>
                        </a:rPr>
                        <a:t>Essential</a:t>
                      </a:r>
                      <a:r>
                        <a:rPr lang="en-US" sz="800" b="0" i="0" u="none" strike="noStrike">
                          <a:solidFill>
                            <a:srgbClr val="000080"/>
                          </a:solidFill>
                          <a:latin typeface="Arial"/>
                        </a:rPr>
                        <a:t> artifacts received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dirty="0">
                          <a:solidFill>
                            <a:srgbClr val="000080"/>
                          </a:solidFill>
                          <a:latin typeface="Arial"/>
                        </a:rPr>
                        <a:t>58%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3">
                  <a:txBody>
                    <a:bodyPr/>
                    <a:lstStyle/>
                    <a:p>
                      <a:pPr algn="ctr" fontAlgn="ctr"/>
                      <a:r>
                        <a:rPr lang="en-US" sz="1200" b="1" i="0" u="none" strike="noStrike">
                          <a:solidFill>
                            <a:srgbClr val="000080"/>
                          </a:solidFill>
                          <a:latin typeface="Arial"/>
                        </a:rPr>
                        <a:t>High IBR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703974">
                <a:tc>
                  <a:txBody>
                    <a:bodyPr/>
                    <a:lstStyle/>
                    <a:p>
                      <a:pPr algn="ctr" fontAlgn="ctr"/>
                      <a:r>
                        <a:rPr lang="en-US" sz="800" b="1" i="0" u="none" strike="noStrike">
                          <a:solidFill>
                            <a:srgbClr val="000080"/>
                          </a:solidFill>
                          <a:latin typeface="Arial"/>
                        </a:rPr>
                        <a:t>Important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800" b="0" i="0" u="none" strike="noStrike">
                          <a:solidFill>
                            <a:srgbClr val="000080"/>
                          </a:solidFill>
                          <a:latin typeface="Arial"/>
                        </a:rPr>
                        <a:t>% of adequately formatted </a:t>
                      </a:r>
                      <a:r>
                        <a:rPr lang="en-US" sz="800" b="1" i="0" u="none" strike="noStrike">
                          <a:solidFill>
                            <a:srgbClr val="000080"/>
                          </a:solidFill>
                          <a:latin typeface="Arial"/>
                        </a:rPr>
                        <a:t>Important</a:t>
                      </a:r>
                      <a:r>
                        <a:rPr lang="en-US" sz="800" b="0" i="0" u="none" strike="noStrike">
                          <a:solidFill>
                            <a:srgbClr val="000080"/>
                          </a:solidFill>
                          <a:latin typeface="Arial"/>
                        </a:rPr>
                        <a:t> artifacts received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dirty="0">
                          <a:solidFill>
                            <a:srgbClr val="000080"/>
                          </a:solidFill>
                          <a:latin typeface="Arial"/>
                        </a:rPr>
                        <a:t>50%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r>
              <a:tr h="351986">
                <a:tc>
                  <a:txBody>
                    <a:bodyPr/>
                    <a:lstStyle/>
                    <a:p>
                      <a:pPr algn="ctr" fontAlgn="ctr"/>
                      <a:r>
                        <a:rPr lang="en-US" sz="800" b="1" i="0" u="none" strike="noStrike">
                          <a:solidFill>
                            <a:srgbClr val="000080"/>
                          </a:solidFill>
                          <a:latin typeface="Arial"/>
                        </a:rPr>
                        <a:t>Supplemental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800" b="0" i="0" u="none" strike="noStrike">
                          <a:solidFill>
                            <a:srgbClr val="000080"/>
                          </a:solidFill>
                          <a:latin typeface="Arial"/>
                        </a:rPr>
                        <a:t>% of adequately formatted </a:t>
                      </a:r>
                      <a:r>
                        <a:rPr lang="en-US" sz="800" b="1" i="0" u="none" strike="noStrike">
                          <a:solidFill>
                            <a:srgbClr val="000080"/>
                          </a:solidFill>
                          <a:latin typeface="Arial"/>
                        </a:rPr>
                        <a:t>Supplemental</a:t>
                      </a:r>
                      <a:r>
                        <a:rPr lang="en-US" sz="800" b="0" i="0" u="none" strike="noStrike">
                          <a:solidFill>
                            <a:srgbClr val="000080"/>
                          </a:solidFill>
                          <a:latin typeface="Arial"/>
                        </a:rPr>
                        <a:t> artifacts received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dirty="0">
                          <a:latin typeface="Arial"/>
                        </a:rPr>
                        <a:t>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vMerge="1">
                  <a:txBody>
                    <a:bodyPr/>
                    <a:lstStyle/>
                    <a:p>
                      <a:endParaRPr lang="en-US"/>
                    </a:p>
                  </a:txBody>
                  <a:tcPr/>
                </a:tc>
              </a:tr>
            </a:tbl>
          </a:graphicData>
        </a:graphic>
      </p:graphicFrame>
      <p:sp>
        <p:nvSpPr>
          <p:cNvPr id="54309" name="Text Box 14"/>
          <p:cNvSpPr txBox="1">
            <a:spLocks noChangeArrowheads="1"/>
          </p:cNvSpPr>
          <p:nvPr/>
        </p:nvSpPr>
        <p:spPr bwMode="auto">
          <a:xfrm>
            <a:off x="854075" y="4778375"/>
            <a:ext cx="7785100" cy="1600200"/>
          </a:xfrm>
          <a:prstGeom prst="rect">
            <a:avLst/>
          </a:prstGeom>
          <a:noFill/>
          <a:ln w="12700">
            <a:noFill/>
            <a:miter lim="800000"/>
            <a:headEnd/>
            <a:tailEnd/>
          </a:ln>
        </p:spPr>
        <p:txBody>
          <a:bodyPr>
            <a:spAutoFit/>
          </a:bodyPr>
          <a:lstStyle/>
          <a:p>
            <a:pPr marL="228600" indent="-228600">
              <a:spcBef>
                <a:spcPct val="50000"/>
              </a:spcBef>
              <a:buFontTx/>
              <a:buChar char="•"/>
            </a:pPr>
            <a:r>
              <a:rPr lang="en-US" b="1"/>
              <a:t>Essential </a:t>
            </a:r>
            <a:r>
              <a:rPr lang="en-US"/>
              <a:t>artifacts like the SOW, WBS, IMP drive the basic Go / No-Go decision for conducting an IBR.</a:t>
            </a:r>
          </a:p>
          <a:p>
            <a:pPr marL="228600" indent="-228600">
              <a:spcBef>
                <a:spcPct val="50000"/>
              </a:spcBef>
              <a:buFontTx/>
              <a:buChar char="•"/>
            </a:pPr>
            <a:r>
              <a:rPr lang="en-US" b="1"/>
              <a:t>Important </a:t>
            </a:r>
            <a:r>
              <a:rPr lang="en-US"/>
              <a:t>artifacts like a Master Phasing Schedule or supplier-provided IMS Health Metrics drive a GREEN Go decision.</a:t>
            </a:r>
          </a:p>
          <a:p>
            <a:pPr marL="228600" indent="-228600">
              <a:spcBef>
                <a:spcPct val="50000"/>
              </a:spcBef>
              <a:buFontTx/>
              <a:buChar char="•"/>
            </a:pPr>
            <a:r>
              <a:rPr lang="en-US"/>
              <a:t>Having all of the above PLUS </a:t>
            </a:r>
            <a:r>
              <a:rPr lang="en-US" b="1"/>
              <a:t>Supplemental </a:t>
            </a:r>
            <a:r>
              <a:rPr lang="en-US"/>
              <a:t>artifacts like resource “sand” charts result in a BLUE Go decision.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Actions Report</a:t>
            </a:r>
          </a:p>
        </p:txBody>
      </p:sp>
      <p:sp>
        <p:nvSpPr>
          <p:cNvPr id="4" name="Slide Number Placeholder 3"/>
          <p:cNvSpPr>
            <a:spLocks noGrp="1"/>
          </p:cNvSpPr>
          <p:nvPr>
            <p:ph type="sldNum" sz="quarter" idx="11"/>
          </p:nvPr>
        </p:nvSpPr>
        <p:spPr/>
        <p:txBody>
          <a:bodyPr/>
          <a:lstStyle/>
          <a:p>
            <a:pPr>
              <a:defRPr/>
            </a:pPr>
            <a:fld id="{BF2BEB65-BA2D-4D1A-A02E-457A2597EDA6}" type="slidenum">
              <a:rPr lang="en-US" smtClean="0"/>
              <a:pPr>
                <a:defRPr/>
              </a:pPr>
              <a:t>26</a:t>
            </a:fld>
            <a:endParaRPr lang="en-US" dirty="0">
              <a:solidFill>
                <a:schemeClr val="bg2"/>
              </a:solidFill>
            </a:endParaRPr>
          </a:p>
        </p:txBody>
      </p:sp>
      <p:pic>
        <p:nvPicPr>
          <p:cNvPr id="56323" name="Picture 5"/>
          <p:cNvPicPr>
            <a:picLocks noChangeAspect="1" noChangeArrowheads="1"/>
          </p:cNvPicPr>
          <p:nvPr/>
        </p:nvPicPr>
        <p:blipFill>
          <a:blip r:embed="rId2"/>
          <a:srcRect/>
          <a:stretch>
            <a:fillRect/>
          </a:stretch>
        </p:blipFill>
        <p:spPr bwMode="auto">
          <a:xfrm>
            <a:off x="700088" y="1533525"/>
            <a:ext cx="7742237" cy="4343400"/>
          </a:xfrm>
          <a:prstGeom prst="rect">
            <a:avLst/>
          </a:prstGeom>
          <a:noFill/>
          <a:ln w="12700">
            <a:noFill/>
            <a:miter lim="800000"/>
            <a:headEnd/>
            <a:tailEnd/>
          </a:ln>
        </p:spPr>
      </p:pic>
      <p:sp>
        <p:nvSpPr>
          <p:cNvPr id="56324" name="Rectangle 5"/>
          <p:cNvSpPr>
            <a:spLocks noChangeArrowheads="1"/>
          </p:cNvSpPr>
          <p:nvPr/>
        </p:nvSpPr>
        <p:spPr bwMode="auto">
          <a:xfrm>
            <a:off x="623888" y="3990975"/>
            <a:ext cx="7910512" cy="1698625"/>
          </a:xfrm>
          <a:prstGeom prst="rect">
            <a:avLst/>
          </a:prstGeom>
          <a:noFill/>
          <a:ln w="25400" algn="ctr">
            <a:solidFill>
              <a:srgbClr val="FF0000"/>
            </a:solidFill>
            <a:round/>
            <a:headEnd/>
            <a:tailEnd/>
          </a:ln>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pPr>
              <a:defRPr/>
            </a:pPr>
            <a:fld id="{CAE36BE7-0F3D-462E-AEAE-216D80D29893}" type="slidenum">
              <a:rPr lang="en-US"/>
              <a:pPr>
                <a:defRPr/>
              </a:pPr>
              <a:t>27</a:t>
            </a:fld>
            <a:endParaRPr lang="en-US" dirty="0">
              <a:solidFill>
                <a:schemeClr val="bg2"/>
              </a:solidFill>
            </a:endParaRPr>
          </a:p>
        </p:txBody>
      </p:sp>
      <p:sp>
        <p:nvSpPr>
          <p:cNvPr id="57346" name="Rectangle 2"/>
          <p:cNvSpPr>
            <a:spLocks noGrp="1" noChangeArrowheads="1"/>
          </p:cNvSpPr>
          <p:nvPr>
            <p:ph type="title" idx="4294967295"/>
          </p:nvPr>
        </p:nvSpPr>
        <p:spPr/>
        <p:txBody>
          <a:bodyPr/>
          <a:lstStyle/>
          <a:p>
            <a:r>
              <a:rPr lang="en-US" sz="3200" smtClean="0"/>
              <a:t>Benefits of Air Force IBR Process</a:t>
            </a:r>
          </a:p>
        </p:txBody>
      </p:sp>
      <p:sp>
        <p:nvSpPr>
          <p:cNvPr id="24580" name="Rectangle 3"/>
          <p:cNvSpPr>
            <a:spLocks noGrp="1" noChangeArrowheads="1"/>
          </p:cNvSpPr>
          <p:nvPr>
            <p:ph type="body" idx="4294967295"/>
          </p:nvPr>
        </p:nvSpPr>
        <p:spPr>
          <a:xfrm>
            <a:off x="276225" y="1246188"/>
            <a:ext cx="8540750" cy="4938712"/>
          </a:xfrm>
        </p:spPr>
        <p:txBody>
          <a:bodyPr/>
          <a:lstStyle/>
          <a:p>
            <a:pPr>
              <a:defRPr/>
            </a:pPr>
            <a:r>
              <a:rPr lang="en-US" dirty="0" smtClean="0"/>
              <a:t>IBR Panic </a:t>
            </a:r>
            <a:r>
              <a:rPr lang="en-US" dirty="0" smtClean="0">
                <a:sym typeface="Wingdings" pitchFamily="2" charset="2"/>
              </a:rPr>
              <a:t></a:t>
            </a:r>
            <a:r>
              <a:rPr lang="en-US" dirty="0" smtClean="0"/>
              <a:t> IBR Ready </a:t>
            </a:r>
            <a:r>
              <a:rPr lang="en-US" dirty="0" smtClean="0">
                <a:sym typeface="Wingdings" pitchFamily="2" charset="2"/>
              </a:rPr>
              <a:t></a:t>
            </a:r>
            <a:r>
              <a:rPr lang="en-US" dirty="0" smtClean="0"/>
              <a:t> IBR Results</a:t>
            </a:r>
          </a:p>
          <a:p>
            <a:pPr>
              <a:defRPr/>
            </a:pPr>
            <a:r>
              <a:rPr lang="en-US" dirty="0" smtClean="0"/>
              <a:t>Workshops are critical to IBR process success</a:t>
            </a:r>
          </a:p>
          <a:p>
            <a:pPr marL="623888" lvl="2" indent="-285750">
              <a:spcBef>
                <a:spcPct val="50000"/>
              </a:spcBef>
              <a:defRPr/>
            </a:pPr>
            <a:r>
              <a:rPr lang="en-US" dirty="0" smtClean="0">
                <a:ea typeface="+mn-ea"/>
                <a:cs typeface="+mn-cs"/>
              </a:rPr>
              <a:t>Technical assures we understand requirements and scope</a:t>
            </a:r>
          </a:p>
          <a:p>
            <a:pPr marL="623888" lvl="2" indent="-285750">
              <a:spcBef>
                <a:spcPct val="50000"/>
              </a:spcBef>
              <a:defRPr/>
            </a:pPr>
            <a:r>
              <a:rPr lang="en-US" dirty="0" smtClean="0">
                <a:ea typeface="+mn-ea"/>
                <a:cs typeface="+mn-cs"/>
              </a:rPr>
              <a:t>Schedule offers opportunities to improve the IMS</a:t>
            </a:r>
          </a:p>
          <a:p>
            <a:pPr marL="623888" lvl="2" indent="-285750">
              <a:spcBef>
                <a:spcPct val="50000"/>
              </a:spcBef>
              <a:defRPr/>
            </a:pPr>
            <a:r>
              <a:rPr lang="en-US" dirty="0" smtClean="0">
                <a:ea typeface="+mn-ea"/>
                <a:cs typeface="+mn-cs"/>
              </a:rPr>
              <a:t>Resources identifies and aligns staffing, vendors and facilities with schedule and cost</a:t>
            </a:r>
          </a:p>
          <a:p>
            <a:pPr marL="623888" lvl="2" indent="-285750">
              <a:spcBef>
                <a:spcPct val="50000"/>
              </a:spcBef>
              <a:defRPr/>
            </a:pPr>
            <a:r>
              <a:rPr lang="en-US" dirty="0" smtClean="0">
                <a:ea typeface="+mn-ea"/>
                <a:cs typeface="+mn-cs"/>
              </a:rPr>
              <a:t>Cost determines if budget targets are achievable</a:t>
            </a:r>
          </a:p>
          <a:p>
            <a:pPr marL="623888" lvl="2" indent="-285750">
              <a:spcBef>
                <a:spcPct val="50000"/>
              </a:spcBef>
              <a:defRPr/>
            </a:pPr>
            <a:r>
              <a:rPr lang="en-US" dirty="0" smtClean="0">
                <a:ea typeface="+mn-ea"/>
                <a:cs typeface="+mn-cs"/>
              </a:rPr>
              <a:t>Management processes assures </a:t>
            </a:r>
            <a:r>
              <a:rPr lang="en-US" dirty="0" smtClean="0"/>
              <a:t>baseline and management risk </a:t>
            </a:r>
            <a:r>
              <a:rPr lang="en-US" dirty="0" smtClean="0">
                <a:ea typeface="+mn-ea"/>
                <a:cs typeface="+mn-cs"/>
              </a:rPr>
              <a:t>are working</a:t>
            </a:r>
          </a:p>
          <a:p>
            <a:pPr>
              <a:defRPr/>
            </a:pPr>
            <a:r>
              <a:rPr lang="en-US" dirty="0" smtClean="0"/>
              <a:t>IBR yields meaningful results by helping to identify and mitigate risks along the timeline that ends with the IBR event and closeout</a:t>
            </a:r>
          </a:p>
          <a:p>
            <a:pPr>
              <a:defRPr/>
            </a:pPr>
            <a:r>
              <a:rPr lang="en-US" dirty="0" smtClean="0"/>
              <a:t>Minimizes surprises &amp; need for additional oversight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noGrp="1"/>
          </p:cNvSpPr>
          <p:nvPr/>
        </p:nvSpPr>
        <p:spPr bwMode="auto">
          <a:xfrm>
            <a:off x="7988300" y="6524625"/>
            <a:ext cx="1143000" cy="304800"/>
          </a:xfrm>
          <a:prstGeom prst="rect">
            <a:avLst/>
          </a:prstGeom>
          <a:noFill/>
          <a:ln>
            <a:miter lim="800000"/>
            <a:headEnd/>
            <a:tailEnd/>
          </a:ln>
        </p:spPr>
        <p:txBody>
          <a:bodyPr/>
          <a:lstStyle/>
          <a:p>
            <a:pPr algn="r">
              <a:defRPr/>
            </a:pPr>
            <a:fld id="{396F13D7-AACD-4E27-93E2-AE6A2743CF3D}" type="slidenum">
              <a:rPr lang="en-US" sz="1000">
                <a:solidFill>
                  <a:schemeClr val="bg1">
                    <a:lumMod val="50000"/>
                  </a:schemeClr>
                </a:solidFill>
              </a:rPr>
              <a:pPr algn="r">
                <a:defRPr/>
              </a:pPr>
              <a:t>28</a:t>
            </a:fld>
            <a:endParaRPr lang="en-US" sz="1000" dirty="0">
              <a:solidFill>
                <a:schemeClr val="bg2"/>
              </a:solidFill>
            </a:endParaRPr>
          </a:p>
        </p:txBody>
      </p:sp>
      <p:sp>
        <p:nvSpPr>
          <p:cNvPr id="58370" name="Rectangle 4098"/>
          <p:cNvSpPr>
            <a:spLocks noGrp="1" noChangeArrowheads="1"/>
          </p:cNvSpPr>
          <p:nvPr>
            <p:ph type="title" idx="4294967295"/>
          </p:nvPr>
        </p:nvSpPr>
        <p:spPr>
          <a:xfrm>
            <a:off x="1663700" y="107950"/>
            <a:ext cx="7143750" cy="1143000"/>
          </a:xfrm>
        </p:spPr>
        <p:txBody>
          <a:bodyPr/>
          <a:lstStyle/>
          <a:p>
            <a:r>
              <a:rPr lang="en-US" sz="3200" smtClean="0"/>
              <a:t> </a:t>
            </a:r>
            <a:r>
              <a:rPr lang="en-US" smtClean="0"/>
              <a:t>Meeting the Challenge</a:t>
            </a:r>
          </a:p>
        </p:txBody>
      </p:sp>
      <p:sp>
        <p:nvSpPr>
          <p:cNvPr id="58371" name="Rectangle 4099"/>
          <p:cNvSpPr>
            <a:spLocks noGrp="1" noChangeArrowheads="1"/>
          </p:cNvSpPr>
          <p:nvPr>
            <p:ph type="body" idx="4294967295"/>
          </p:nvPr>
        </p:nvSpPr>
        <p:spPr>
          <a:xfrm>
            <a:off x="276225" y="1419225"/>
            <a:ext cx="8496300" cy="5043488"/>
          </a:xfrm>
        </p:spPr>
        <p:txBody>
          <a:bodyPr/>
          <a:lstStyle/>
          <a:p>
            <a:pPr marL="285750" lvl="1" indent="-285750">
              <a:spcBef>
                <a:spcPct val="50000"/>
              </a:spcBef>
            </a:pPr>
            <a:r>
              <a:rPr lang="en-US" smtClean="0"/>
              <a:t>The Air Force, through PM&amp;AE, will be leading the development a DoD IBR Guide to support  OSD(A&amp;T) in implementing the recommendations of the Defense Support Team on Earned Value Management</a:t>
            </a:r>
          </a:p>
          <a:p>
            <a:pPr lvl="2"/>
            <a:r>
              <a:rPr lang="en-US" smtClean="0"/>
              <a:t>Detailed guidance</a:t>
            </a:r>
          </a:p>
          <a:p>
            <a:pPr lvl="3"/>
            <a:r>
              <a:rPr lang="en-US" smtClean="0"/>
              <a:t>“How to” vice “What is”</a:t>
            </a:r>
          </a:p>
          <a:p>
            <a:pPr lvl="3"/>
            <a:r>
              <a:rPr lang="en-US" smtClean="0"/>
              <a:t>Focus on technical </a:t>
            </a:r>
          </a:p>
          <a:p>
            <a:pPr lvl="2"/>
            <a:r>
              <a:rPr lang="en-US" smtClean="0"/>
              <a:t>Risk-based methodology</a:t>
            </a:r>
          </a:p>
          <a:p>
            <a:pPr lvl="2"/>
            <a:r>
              <a:rPr lang="en-US" smtClean="0"/>
              <a:t>Standardize approach, outcome measures and after review reporting formats</a:t>
            </a:r>
          </a:p>
          <a:p>
            <a:pPr lvl="2"/>
            <a:r>
              <a:rPr lang="en-US" smtClean="0"/>
              <a:t>Leverage ongoing PM&amp;AE internal IBR instruction</a:t>
            </a:r>
          </a:p>
          <a:p>
            <a:pPr lvl="2"/>
            <a:r>
              <a:rPr lang="en-US" smtClean="0"/>
              <a:t>Use the best practices from existing Army, Navy and Intelligence Community guidance and instructions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p:nvPr>
        </p:nvSpPr>
        <p:spPr/>
        <p:txBody>
          <a:bodyPr/>
          <a:lstStyle/>
          <a:p>
            <a:r>
              <a:rPr lang="en-US" smtClean="0"/>
              <a:t>Using the Tools</a:t>
            </a:r>
          </a:p>
        </p:txBody>
      </p:sp>
      <p:sp>
        <p:nvSpPr>
          <p:cNvPr id="4" name="Slide Number Placeholder 3"/>
          <p:cNvSpPr>
            <a:spLocks noGrp="1"/>
          </p:cNvSpPr>
          <p:nvPr>
            <p:ph type="sldNum" sz="quarter" idx="11"/>
          </p:nvPr>
        </p:nvSpPr>
        <p:spPr/>
        <p:txBody>
          <a:bodyPr/>
          <a:lstStyle/>
          <a:p>
            <a:pPr>
              <a:defRPr/>
            </a:pPr>
            <a:fld id="{AD851FFB-2B6F-4133-91B5-F26F1A805BBC}" type="slidenum">
              <a:rPr lang="en-US" smtClean="0"/>
              <a:pPr>
                <a:defRPr/>
              </a:pPr>
              <a:t>3</a:t>
            </a:fld>
            <a:endParaRPr lang="en-US"/>
          </a:p>
        </p:txBody>
      </p:sp>
      <p:sp>
        <p:nvSpPr>
          <p:cNvPr id="30723" name="Content Placeholder 5"/>
          <p:cNvSpPr>
            <a:spLocks noGrp="1"/>
          </p:cNvSpPr>
          <p:nvPr>
            <p:ph idx="1"/>
          </p:nvPr>
        </p:nvSpPr>
        <p:spPr>
          <a:xfrm>
            <a:off x="276225" y="1504950"/>
            <a:ext cx="8480425" cy="4743450"/>
          </a:xfrm>
        </p:spPr>
        <p:txBody>
          <a:bodyPr/>
          <a:lstStyle/>
          <a:p>
            <a:pPr>
              <a:lnSpc>
                <a:spcPct val="80000"/>
              </a:lnSpc>
            </a:pPr>
            <a:r>
              <a:rPr lang="en-US" sz="1800" smtClean="0"/>
              <a:t>AF PM&amp;AE has begun to use the GASP as a framework for developing  quick-look integrated master schedule assessments</a:t>
            </a:r>
          </a:p>
          <a:p>
            <a:pPr marL="742950" lvl="1" indent="-285750">
              <a:lnSpc>
                <a:spcPct val="80000"/>
              </a:lnSpc>
              <a:spcBef>
                <a:spcPct val="50000"/>
              </a:spcBef>
            </a:pPr>
            <a:r>
              <a:rPr lang="en-US" sz="1800" smtClean="0"/>
              <a:t>Concise</a:t>
            </a:r>
          </a:p>
          <a:p>
            <a:pPr marL="742950" lvl="1" indent="-285750">
              <a:lnSpc>
                <a:spcPct val="80000"/>
              </a:lnSpc>
              <a:spcBef>
                <a:spcPct val="50000"/>
              </a:spcBef>
            </a:pPr>
            <a:r>
              <a:rPr lang="en-US" sz="1800" smtClean="0"/>
              <a:t>Easily understood</a:t>
            </a:r>
          </a:p>
          <a:p>
            <a:pPr marL="742950" lvl="1" indent="-285750">
              <a:lnSpc>
                <a:spcPct val="80000"/>
              </a:lnSpc>
              <a:spcBef>
                <a:spcPct val="50000"/>
              </a:spcBef>
            </a:pPr>
            <a:r>
              <a:rPr lang="en-US" sz="1800" smtClean="0"/>
              <a:t>Provides pros, cons and suggested improvements </a:t>
            </a:r>
          </a:p>
          <a:p>
            <a:pPr marL="742950" lvl="1" indent="-285750">
              <a:lnSpc>
                <a:spcPct val="80000"/>
              </a:lnSpc>
              <a:spcBef>
                <a:spcPct val="50000"/>
              </a:spcBef>
            </a:pPr>
            <a:r>
              <a:rPr lang="en-US" sz="1800" smtClean="0"/>
              <a:t>Assigns actions for program office and industry to work collaboratively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4294967295"/>
          </p:nvPr>
        </p:nvSpPr>
        <p:spPr>
          <a:xfrm>
            <a:off x="381000" y="1441450"/>
            <a:ext cx="8458200" cy="4829175"/>
          </a:xfrm>
        </p:spPr>
        <p:txBody>
          <a:bodyPr/>
          <a:lstStyle/>
          <a:p>
            <a:pPr>
              <a:lnSpc>
                <a:spcPct val="80000"/>
              </a:lnSpc>
            </a:pPr>
            <a:r>
              <a:rPr lang="en-US" smtClean="0"/>
              <a:t>A valid schedule provides reasonable &amp; credible information based on realistic logic, durations, &amp; dates.</a:t>
            </a:r>
          </a:p>
          <a:p>
            <a:pPr lvl="1">
              <a:lnSpc>
                <a:spcPct val="80000"/>
              </a:lnSpc>
              <a:buFontTx/>
              <a:buAutoNum type="arabicPeriod"/>
            </a:pPr>
            <a:r>
              <a:rPr lang="en-US" sz="1600" smtClean="0"/>
              <a:t>Complete: The schedule captures the entire discrete, authorized project effort from start through completion.</a:t>
            </a:r>
          </a:p>
          <a:p>
            <a:pPr lvl="1">
              <a:lnSpc>
                <a:spcPct val="80000"/>
              </a:lnSpc>
              <a:buFontTx/>
              <a:buAutoNum type="arabicPeriod"/>
            </a:pPr>
            <a:r>
              <a:rPr lang="en-US" sz="1600" smtClean="0"/>
              <a:t>Traceable: The schedule logic is horizontally &amp; vertically integrated with cross-references to key documents &amp; tools.</a:t>
            </a:r>
          </a:p>
          <a:p>
            <a:pPr lvl="1">
              <a:lnSpc>
                <a:spcPct val="80000"/>
              </a:lnSpc>
              <a:buFontTx/>
              <a:buAutoNum type="arabicPeriod"/>
            </a:pPr>
            <a:r>
              <a:rPr lang="en-US" sz="1600" smtClean="0"/>
              <a:t>Transparent: The schedule provides visibility to assure it is complete, traceable, has documented assumptions, &amp; provides full disclosure of program status &amp; forecast.</a:t>
            </a:r>
          </a:p>
          <a:p>
            <a:pPr lvl="1">
              <a:lnSpc>
                <a:spcPct val="80000"/>
              </a:lnSpc>
              <a:buFontTx/>
              <a:buAutoNum type="arabicPeriod"/>
            </a:pPr>
            <a:r>
              <a:rPr lang="en-US" sz="1600" smtClean="0"/>
              <a:t>Statused: The schedule has accurate progress through the status date.</a:t>
            </a:r>
          </a:p>
          <a:p>
            <a:pPr lvl="1">
              <a:lnSpc>
                <a:spcPct val="80000"/>
              </a:lnSpc>
              <a:buFontTx/>
              <a:buAutoNum type="arabicPeriod"/>
            </a:pPr>
            <a:r>
              <a:rPr lang="en-US" sz="1600" smtClean="0"/>
              <a:t>Predictive: The schedule provides meaningful critical paths &amp; accurate forecasts for remaining work through program completion.</a:t>
            </a:r>
            <a:endParaRPr lang="en-US" sz="1400" smtClean="0"/>
          </a:p>
          <a:p>
            <a:pPr>
              <a:lnSpc>
                <a:spcPct val="80000"/>
              </a:lnSpc>
            </a:pPr>
            <a:r>
              <a:rPr lang="en-US" smtClean="0"/>
              <a:t>An effective schedule is useful, helps align time-phased resources, &amp; is built &amp; maintained using a controlled process.</a:t>
            </a:r>
          </a:p>
          <a:p>
            <a:pPr lvl="1">
              <a:lnSpc>
                <a:spcPct val="80000"/>
              </a:lnSpc>
              <a:buFontTx/>
              <a:buAutoNum type="arabicPeriod" startAt="6"/>
            </a:pPr>
            <a:r>
              <a:rPr lang="en-US" sz="1600" smtClean="0"/>
              <a:t>Usable: The schedule is an indispensable tool for timely &amp; effective management decisions &amp; actions.</a:t>
            </a:r>
          </a:p>
          <a:p>
            <a:pPr lvl="1">
              <a:lnSpc>
                <a:spcPct val="80000"/>
              </a:lnSpc>
              <a:buFontTx/>
              <a:buAutoNum type="arabicPeriod" startAt="6"/>
            </a:pPr>
            <a:r>
              <a:rPr lang="en-US" sz="1600" smtClean="0"/>
              <a:t>Resourced: The schedule aligns with actual &amp; projected resource availability.</a:t>
            </a:r>
          </a:p>
          <a:p>
            <a:pPr lvl="1">
              <a:lnSpc>
                <a:spcPct val="80000"/>
              </a:lnSpc>
              <a:buFontTx/>
              <a:buAutoNum type="arabicPeriod" startAt="6"/>
            </a:pPr>
            <a:r>
              <a:rPr lang="en-US" sz="1600" smtClean="0"/>
              <a:t>Controlled: The schedule is built, baselined, &amp; maintained using a stable, repeatable, &amp; documented process. </a:t>
            </a:r>
          </a:p>
        </p:txBody>
      </p:sp>
      <p:sp>
        <p:nvSpPr>
          <p:cNvPr id="4" name="AutoShape 4"/>
          <p:cNvSpPr txBox="1">
            <a:spLocks noChangeArrowheads="1"/>
          </p:cNvSpPr>
          <p:nvPr/>
        </p:nvSpPr>
        <p:spPr bwMode="auto">
          <a:xfrm>
            <a:off x="2971800" y="114300"/>
            <a:ext cx="5943600" cy="1143000"/>
          </a:xfrm>
          <a:prstGeom prst="rect">
            <a:avLst/>
          </a:prstGeom>
          <a:noFill/>
          <a:ln w="9525">
            <a:noFill/>
            <a:miter lim="800000"/>
            <a:headEnd/>
            <a:tailEnd/>
          </a:ln>
        </p:spPr>
        <p:txBody>
          <a:bodyPr anchor="ctr"/>
          <a:lstStyle/>
          <a:p>
            <a:pPr algn="r" eaLnBrk="0" hangingPunct="0">
              <a:defRPr/>
            </a:pPr>
            <a:r>
              <a:rPr lang="en-US" sz="3600" b="1" i="1" kern="0" dirty="0">
                <a:solidFill>
                  <a:srgbClr val="151C77"/>
                </a:solidFill>
                <a:latin typeface="Arial" pitchFamily="34" charset="0"/>
                <a:ea typeface="+mj-ea"/>
                <a:cs typeface="Arial" pitchFamily="34" charset="0"/>
              </a:rPr>
              <a:t>GASP Essential Element </a:t>
            </a:r>
          </a:p>
          <a:p>
            <a:pPr algn="r" eaLnBrk="0" hangingPunct="0">
              <a:defRPr/>
            </a:pPr>
            <a:r>
              <a:rPr lang="en-US" sz="3600" b="1" i="1" kern="0" dirty="0">
                <a:solidFill>
                  <a:srgbClr val="151C77"/>
                </a:solidFill>
                <a:latin typeface="Arial" pitchFamily="34" charset="0"/>
                <a:ea typeface="+mj-ea"/>
                <a:cs typeface="Arial" pitchFamily="34" charset="0"/>
              </a:rPr>
              <a:t>Statements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29" name="Group 81"/>
          <p:cNvGraphicFramePr>
            <a:graphicFrameLocks noGrp="1"/>
          </p:cNvGraphicFramePr>
          <p:nvPr>
            <p:ph idx="4294967295"/>
          </p:nvPr>
        </p:nvGraphicFramePr>
        <p:xfrm>
          <a:off x="568325" y="1524000"/>
          <a:ext cx="8042275" cy="4648200"/>
        </p:xfrm>
        <a:graphic>
          <a:graphicData uri="http://schemas.openxmlformats.org/drawingml/2006/table">
            <a:tbl>
              <a:tblPr/>
              <a:tblGrid>
                <a:gridCol w="1382713"/>
                <a:gridCol w="6659562"/>
              </a:tblGrid>
              <a:tr h="79230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 pos="0" algn="l"/>
                          <a:tab pos="457200" algn="l"/>
                          <a:tab pos="914400" algn="l"/>
                          <a:tab pos="1371600" algn="l"/>
                          <a:tab pos="1828800" algn="l"/>
                          <a:tab pos="2286000" algn="l"/>
                          <a:tab pos="2743200" algn="l"/>
                        </a:tabLst>
                      </a:pPr>
                      <a:r>
                        <a:rPr kumimoji="0" lang="en-US" sz="1600" b="1" i="0" u="none" strike="noStrike" cap="none" normalizeH="0" baseline="0" dirty="0" smtClean="0">
                          <a:ln>
                            <a:noFill/>
                          </a:ln>
                          <a:solidFill>
                            <a:schemeClr val="tx1"/>
                          </a:solidFill>
                          <a:effectLst/>
                          <a:latin typeface="Arial" pitchFamily="34" charset="0"/>
                        </a:rPr>
                        <a:t>Complete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Schedules represent authorized discrete effort for the entire contract, with essential subcontracted or other external work or milestones integrated yet distinguishable from internal work.</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119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Traceable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Schedules reflect realistic &amp; meaningful network logic that horizontally &amp; vertically integrates the likely sequence for program execution. Schedules are coded to relate tasks or milestones to source or dependent documents, tools, &amp; responsible organizations.</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008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 pos="0" algn="l"/>
                          <a:tab pos="457200" algn="l"/>
                          <a:tab pos="914400" algn="l"/>
                          <a:tab pos="1371600" algn="l"/>
                          <a:tab pos="1828800" algn="l"/>
                          <a:tab pos="2286000" algn="l"/>
                          <a:tab pos="2743200" algn="l"/>
                        </a:tabLst>
                      </a:pPr>
                      <a:r>
                        <a:rPr kumimoji="0" lang="en-US" sz="1600" b="1" i="0" u="none" strike="noStrike" cap="none" normalizeH="0" baseline="0" dirty="0" smtClean="0">
                          <a:ln>
                            <a:noFill/>
                          </a:ln>
                          <a:solidFill>
                            <a:schemeClr val="tx1"/>
                          </a:solidFill>
                          <a:effectLst/>
                          <a:latin typeface="Arial" pitchFamily="34" charset="0"/>
                        </a:rPr>
                        <a:t>Transparent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Calibri" pitchFamily="34" charset="0"/>
                          <a:cs typeface="Helv" charset="0"/>
                        </a:rPr>
                        <a:t>Schedules provide full disclosure of program status &amp; forecast &amp; include documented ground rules, assumptions, &amp; methods for building &amp; maintaining schedules. Documentation includes steps for analyzing the critical paths, incorporating risks &amp; opportunities, &amp; generating schedule health &amp; performance metrics.</a:t>
                      </a: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Helv"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30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Statused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Schedules reflect consistent &amp; regular updates of completed work, interim progress, achievable remaining durations relative to the status date, &amp; accurately maintained logic relationships.</a:t>
                      </a: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30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Predictive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Schedules accurately forecast the likely completion dates &amp; impacts to the program baseline plan through valid network logic &amp; achievable task durations from the status date through program completion. </a:t>
                      </a: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AutoShape 4"/>
          <p:cNvSpPr txBox="1">
            <a:spLocks noChangeArrowheads="1"/>
          </p:cNvSpPr>
          <p:nvPr/>
        </p:nvSpPr>
        <p:spPr bwMode="auto">
          <a:xfrm>
            <a:off x="2971800" y="114300"/>
            <a:ext cx="5943600" cy="1143000"/>
          </a:xfrm>
          <a:prstGeom prst="rect">
            <a:avLst/>
          </a:prstGeom>
          <a:noFill/>
          <a:ln w="9525">
            <a:noFill/>
            <a:miter lim="800000"/>
            <a:headEnd/>
            <a:tailEnd/>
          </a:ln>
        </p:spPr>
        <p:txBody>
          <a:bodyPr anchor="ctr"/>
          <a:lstStyle/>
          <a:p>
            <a:pPr algn="r" eaLnBrk="0" hangingPunct="0">
              <a:defRPr/>
            </a:pPr>
            <a:r>
              <a:rPr lang="en-US" sz="3600" b="1" i="1" kern="0" dirty="0">
                <a:solidFill>
                  <a:srgbClr val="151C77"/>
                </a:solidFill>
                <a:latin typeface="Arial" pitchFamily="34" charset="0"/>
                <a:cs typeface="Arial" pitchFamily="34" charset="0"/>
              </a:rPr>
              <a:t>GASP Narratives</a:t>
            </a:r>
          </a:p>
          <a:p>
            <a:pPr algn="r" eaLnBrk="0" hangingPunct="0">
              <a:defRPr/>
            </a:pPr>
            <a:r>
              <a:rPr lang="en-US" sz="3600" b="1" i="1" kern="0" dirty="0">
                <a:solidFill>
                  <a:srgbClr val="151C77"/>
                </a:solidFill>
                <a:latin typeface="Arial" pitchFamily="34" charset="0"/>
                <a:cs typeface="Arial" pitchFamily="34" charset="0"/>
              </a:rPr>
              <a:t> for Valid Schedules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68" name="Group 48"/>
          <p:cNvGraphicFramePr>
            <a:graphicFrameLocks noGrp="1"/>
          </p:cNvGraphicFramePr>
          <p:nvPr>
            <p:ph idx="4294967295"/>
          </p:nvPr>
        </p:nvGraphicFramePr>
        <p:xfrm>
          <a:off x="609600" y="1436688"/>
          <a:ext cx="7997825" cy="4713287"/>
        </p:xfrm>
        <a:graphic>
          <a:graphicData uri="http://schemas.openxmlformats.org/drawingml/2006/table">
            <a:tbl>
              <a:tblPr/>
              <a:tblGrid>
                <a:gridCol w="1346200"/>
                <a:gridCol w="6651625"/>
              </a:tblGrid>
              <a:tr h="180912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Usable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Schedules produce meaningful metrics for timely and effective communication and tracking and improving performance, mitigating issues and risks, and capturing opportunities. Schedules are robust and functional to help stakeholders manage different levels, groupings, or areas as needed. Schedules are developed and maintained at a size, level, and complexity such that they are timely and enable effective decision-making.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424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Resourced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Resources align with the schedule baseline &amp; forecast to enable stakeholders to view &amp; assess the time-phased labor &amp; other costs required to achieve project baseline &amp; forecast targets. Each program is unique &amp; uses varying techniques to load, baseline, &amp; maintain the time-phased resources at levels that are practical &amp; produce meaningful &amp; accurate projections. When resource-loaded schedules are used they enable flexible updates to resource requirements as conditions change. Whether or not resource-loaded schedules are used, cost &amp; schedule data are integrated for internal &amp; external reporting. </a:t>
                      </a:r>
                      <a:endPar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192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Controlled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Schedules are baselined &amp; maintained using a rigorous, stable, &amp; repeatable process. Schedule additions, deletions, &amp; updates conform to this process &amp; result in valid &amp; accurate results for sound schedule configuration control &amp; maintenance.</a:t>
                      </a:r>
                      <a:endPar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AutoShape 4"/>
          <p:cNvSpPr txBox="1">
            <a:spLocks noChangeArrowheads="1"/>
          </p:cNvSpPr>
          <p:nvPr/>
        </p:nvSpPr>
        <p:spPr bwMode="auto">
          <a:xfrm>
            <a:off x="2971800" y="152400"/>
            <a:ext cx="5943600" cy="1143000"/>
          </a:xfrm>
          <a:prstGeom prst="rect">
            <a:avLst/>
          </a:prstGeom>
          <a:noFill/>
          <a:ln w="9525">
            <a:noFill/>
            <a:miter lim="800000"/>
            <a:headEnd/>
            <a:tailEnd/>
          </a:ln>
        </p:spPr>
        <p:txBody>
          <a:bodyPr anchor="ctr"/>
          <a:lstStyle/>
          <a:p>
            <a:pPr algn="r" eaLnBrk="0" hangingPunct="0">
              <a:defRPr/>
            </a:pPr>
            <a:r>
              <a:rPr lang="en-US" sz="3600" b="1" i="1" kern="0" dirty="0">
                <a:solidFill>
                  <a:srgbClr val="151C77"/>
                </a:solidFill>
                <a:latin typeface="Arial" pitchFamily="34" charset="0"/>
                <a:cs typeface="Arial" pitchFamily="34" charset="0"/>
              </a:rPr>
              <a:t>GASP Narratives</a:t>
            </a:r>
          </a:p>
          <a:p>
            <a:pPr algn="r" eaLnBrk="0" hangingPunct="0">
              <a:defRPr/>
            </a:pPr>
            <a:r>
              <a:rPr lang="en-US" sz="3600" b="1" i="1" kern="0" dirty="0">
                <a:solidFill>
                  <a:srgbClr val="151C77"/>
                </a:solidFill>
                <a:latin typeface="Arial" pitchFamily="34" charset="0"/>
                <a:ea typeface="+mj-ea"/>
                <a:cs typeface="Arial" pitchFamily="34" charset="0"/>
              </a:rPr>
              <a:t> for Effective Schedules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algn="ctr"/>
            <a:r>
              <a:rPr lang="en-US" smtClean="0"/>
              <a:t>GASP / 14 Point</a:t>
            </a:r>
            <a:br>
              <a:rPr lang="en-US" smtClean="0"/>
            </a:br>
            <a:r>
              <a:rPr lang="en-US" smtClean="0"/>
              <a:t>Assessment Comparison</a:t>
            </a:r>
          </a:p>
        </p:txBody>
      </p:sp>
      <p:sp>
        <p:nvSpPr>
          <p:cNvPr id="4" name="Slide Number Placeholder 3"/>
          <p:cNvSpPr>
            <a:spLocks noGrp="1"/>
          </p:cNvSpPr>
          <p:nvPr>
            <p:ph type="sldNum" sz="quarter" idx="11"/>
          </p:nvPr>
        </p:nvSpPr>
        <p:spPr/>
        <p:txBody>
          <a:bodyPr/>
          <a:lstStyle/>
          <a:p>
            <a:pPr>
              <a:defRPr/>
            </a:pPr>
            <a:fld id="{5C02F305-6459-41BD-9B02-BF8898EA3724}" type="slidenum">
              <a:rPr lang="en-US" smtClean="0"/>
              <a:pPr>
                <a:defRPr/>
              </a:pPr>
              <a:t>7</a:t>
            </a:fld>
            <a:endParaRPr lang="en-US" dirty="0">
              <a:solidFill>
                <a:schemeClr val="bg2"/>
              </a:solidFill>
            </a:endParaRPr>
          </a:p>
        </p:txBody>
      </p:sp>
      <p:pic>
        <p:nvPicPr>
          <p:cNvPr id="34819" name="Picture 4"/>
          <p:cNvPicPr>
            <a:picLocks noChangeAspect="1" noChangeArrowheads="1"/>
          </p:cNvPicPr>
          <p:nvPr/>
        </p:nvPicPr>
        <p:blipFill>
          <a:blip r:embed="rId2"/>
          <a:srcRect/>
          <a:stretch>
            <a:fillRect/>
          </a:stretch>
        </p:blipFill>
        <p:spPr bwMode="auto">
          <a:xfrm>
            <a:off x="576263" y="1393825"/>
            <a:ext cx="7543800" cy="477837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noChangeArrowheads="1"/>
          </p:cNvPicPr>
          <p:nvPr/>
        </p:nvPicPr>
        <p:blipFill>
          <a:blip r:embed="rId2"/>
          <a:srcRect/>
          <a:stretch>
            <a:fillRect/>
          </a:stretch>
        </p:blipFill>
        <p:spPr bwMode="auto">
          <a:xfrm>
            <a:off x="461963" y="1347788"/>
            <a:ext cx="8229600" cy="4930775"/>
          </a:xfrm>
          <a:prstGeom prst="rect">
            <a:avLst/>
          </a:prstGeom>
          <a:noFill/>
          <a:ln w="9525">
            <a:noFill/>
            <a:miter lim="800000"/>
            <a:headEnd/>
            <a:tailEnd/>
          </a:ln>
        </p:spPr>
      </p:pic>
      <p:sp>
        <p:nvSpPr>
          <p:cNvPr id="3" name="AutoShape 4"/>
          <p:cNvSpPr txBox="1">
            <a:spLocks noChangeArrowheads="1"/>
          </p:cNvSpPr>
          <p:nvPr/>
        </p:nvSpPr>
        <p:spPr bwMode="auto">
          <a:xfrm>
            <a:off x="2971800" y="104775"/>
            <a:ext cx="5943600" cy="1143000"/>
          </a:xfrm>
          <a:prstGeom prst="rect">
            <a:avLst/>
          </a:prstGeom>
          <a:noFill/>
          <a:ln w="9525">
            <a:noFill/>
            <a:miter lim="800000"/>
            <a:headEnd/>
            <a:tailEnd/>
          </a:ln>
        </p:spPr>
        <p:txBody>
          <a:bodyPr anchor="ctr"/>
          <a:lstStyle/>
          <a:p>
            <a:pPr algn="r" eaLnBrk="0" hangingPunct="0">
              <a:defRPr/>
            </a:pPr>
            <a:r>
              <a:rPr lang="en-US" sz="3600" b="1" i="1" kern="0" dirty="0">
                <a:solidFill>
                  <a:srgbClr val="151C77"/>
                </a:solidFill>
                <a:latin typeface="Arial" pitchFamily="34" charset="0"/>
                <a:cs typeface="Arial" pitchFamily="34" charset="0"/>
              </a:rPr>
              <a:t>GASP Quick-Look</a:t>
            </a:r>
          </a:p>
          <a:p>
            <a:pPr algn="r" eaLnBrk="0" hangingPunct="0">
              <a:defRPr/>
            </a:pPr>
            <a:r>
              <a:rPr lang="en-US" sz="3600" b="1" i="1" kern="0" dirty="0">
                <a:solidFill>
                  <a:srgbClr val="151C77"/>
                </a:solidFill>
                <a:latin typeface="Arial" pitchFamily="34" charset="0"/>
                <a:ea typeface="+mj-ea"/>
                <a:cs typeface="Arial" pitchFamily="34" charset="0"/>
              </a:rPr>
              <a:t>Schedule Assessment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srcRect/>
          <a:stretch>
            <a:fillRect/>
          </a:stretch>
        </p:blipFill>
        <p:spPr bwMode="auto">
          <a:xfrm>
            <a:off x="471488" y="1319213"/>
            <a:ext cx="8248650" cy="4997450"/>
          </a:xfrm>
          <a:prstGeom prst="rect">
            <a:avLst/>
          </a:prstGeom>
          <a:noFill/>
          <a:ln w="9525">
            <a:noFill/>
            <a:miter lim="800000"/>
            <a:headEnd/>
            <a:tailEnd/>
          </a:ln>
        </p:spPr>
      </p:pic>
      <p:sp>
        <p:nvSpPr>
          <p:cNvPr id="3" name="AutoShape 4"/>
          <p:cNvSpPr txBox="1">
            <a:spLocks noChangeArrowheads="1"/>
          </p:cNvSpPr>
          <p:nvPr/>
        </p:nvSpPr>
        <p:spPr bwMode="auto">
          <a:xfrm>
            <a:off x="2971800" y="104775"/>
            <a:ext cx="5943600" cy="1143000"/>
          </a:xfrm>
          <a:prstGeom prst="rect">
            <a:avLst/>
          </a:prstGeom>
          <a:noFill/>
          <a:ln w="9525">
            <a:noFill/>
            <a:miter lim="800000"/>
            <a:headEnd/>
            <a:tailEnd/>
          </a:ln>
        </p:spPr>
        <p:txBody>
          <a:bodyPr anchor="ctr"/>
          <a:lstStyle/>
          <a:p>
            <a:pPr algn="r" eaLnBrk="0" hangingPunct="0">
              <a:defRPr/>
            </a:pPr>
            <a:r>
              <a:rPr lang="en-US" sz="3600" b="1" i="1" kern="0" dirty="0">
                <a:solidFill>
                  <a:srgbClr val="151C77"/>
                </a:solidFill>
                <a:latin typeface="Arial" pitchFamily="34" charset="0"/>
                <a:cs typeface="Arial" pitchFamily="34" charset="0"/>
              </a:rPr>
              <a:t>GASP Quick-Look</a:t>
            </a:r>
          </a:p>
          <a:p>
            <a:pPr algn="r" eaLnBrk="0" hangingPunct="0">
              <a:defRPr/>
            </a:pPr>
            <a:r>
              <a:rPr lang="en-US" sz="3600" b="1" i="1" kern="0" dirty="0">
                <a:solidFill>
                  <a:srgbClr val="151C77"/>
                </a:solidFill>
                <a:latin typeface="Arial" pitchFamily="34" charset="0"/>
                <a:ea typeface="+mj-ea"/>
                <a:cs typeface="Arial" pitchFamily="34" charset="0"/>
              </a:rPr>
              <a:t>Schedule Assessment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A0B5AF411B9F43A791AE87FBCB0CCF" ma:contentTypeVersion="5" ma:contentTypeDescription="Create a new document." ma:contentTypeScope="" ma:versionID="a07428e1e86abfb92c13e40c6d87ac6b">
  <xsd:schema xmlns:xsd="http://www.w3.org/2001/XMLSchema" xmlns:p="http://schemas.microsoft.com/office/2006/metadata/properties" xmlns:ns1="http://schemas.microsoft.com/sharepoint/v3" xmlns:ns2="818ab197-d140-402e-b8de-97cd7fd16373" xmlns:ns3="8781b459-35d1-4874-a8a7-354b71085f54" targetNamespace="http://schemas.microsoft.com/office/2006/metadata/properties" ma:root="true" ma:fieldsID="b142ebc7ab5e1caa001ebac0546f0008" ns1:_="" ns2:_="" ns3:_="">
    <xsd:import namespace="http://schemas.microsoft.com/sharepoint/v3"/>
    <xsd:import namespace="818ab197-d140-402e-b8de-97cd7fd16373"/>
    <xsd:import namespace="8781b459-35d1-4874-a8a7-354b71085f54"/>
    <xsd:element name="properties">
      <xsd:complexType>
        <xsd:sequence>
          <xsd:element name="documentManagement">
            <xsd:complexType>
              <xsd:all>
                <xsd:element ref="ns2:ContentId" minOccurs="0"/>
                <xsd:element ref="ns2:NavMenuId" minOccurs="0"/>
                <xsd:element ref="ns2:ContentFileId" minOccurs="0"/>
                <xsd:element ref="ns3:Taxonomy" minOccurs="0"/>
                <xsd:element ref="ns2:SortOrder"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818ab197-d140-402e-b8de-97cd7fd16373" elementFormDefault="qualified">
    <xsd:import namespace="http://schemas.microsoft.com/office/2006/documentManagement/types"/>
    <xsd:element name="ContentId" ma:index="8" nillable="true" ma:displayName="ContentId" ma:internalName="ContentId">
      <xsd:simpleType>
        <xsd:restriction base="dms:Text">
          <xsd:maxLength value="255"/>
        </xsd:restriction>
      </xsd:simpleType>
    </xsd:element>
    <xsd:element name="NavMenuId" ma:index="9" nillable="true" ma:displayName="NavMenuId" ma:internalName="NavMenuId">
      <xsd:simpleType>
        <xsd:restriction base="dms:Text">
          <xsd:maxLength value="255"/>
        </xsd:restriction>
      </xsd:simpleType>
    </xsd:element>
    <xsd:element name="ContentFileId" ma:index="10" nillable="true" ma:displayName="ContentFileId" ma:internalName="ContentFileId">
      <xsd:simpleType>
        <xsd:restriction base="dms:Text">
          <xsd:maxLength value="255"/>
        </xsd:restriction>
      </xsd:simpleType>
    </xsd:element>
    <xsd:element name="SortOrder" ma:index="12" nillable="true" ma:displayName="Homepage Sort Order" ma:internalName="SortOrder" ma:percentage="FALSE">
      <xsd:simpleType>
        <xsd:restriction base="dms:Number"/>
      </xsd:simpleType>
    </xsd:element>
  </xsd:schema>
  <xsd:schema xmlns:xsd="http://www.w3.org/2001/XMLSchema" xmlns:dms="http://schemas.microsoft.com/office/2006/documentManagement/types" targetNamespace="8781b459-35d1-4874-a8a7-354b71085f54" elementFormDefault="qualified">
    <xsd:import namespace="http://schemas.microsoft.com/office/2006/documentManagement/types"/>
    <xsd:element name="Taxonomy" ma:index="11" nillable="true" ma:displayName="Taxonomy" ma:internalName="SusQtechTaxonomy">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NavMenuId xmlns="818ab197-d140-402e-b8de-97cd7fd16373" xsi:nil="true"/>
    <ContentId xmlns="818ab197-d140-402e-b8de-97cd7fd16373" xsi:nil="true"/>
    <SortOrder xmlns="818ab197-d140-402e-b8de-97cd7fd16373" xsi:nil="true"/>
    <PublishingExpirationDate xmlns="http://schemas.microsoft.com/sharepoint/v3" xsi:nil="true"/>
    <PublishingStartDate xmlns="http://schemas.microsoft.com/sharepoint/v3" xsi:nil="true"/>
    <ContentFileId xmlns="818ab197-d140-402e-b8de-97cd7fd16373" xsi:nil="true"/>
    <Taxonomy xmlns="8781b459-35d1-4874-a8a7-354b71085f54" xsi:nil="true"/>
  </documentManagement>
</p:properties>
</file>

<file path=customXml/itemProps1.xml><?xml version="1.0" encoding="utf-8"?>
<ds:datastoreItem xmlns:ds="http://schemas.openxmlformats.org/officeDocument/2006/customXml" ds:itemID="{4DDFFC39-A4BE-46FB-ABDB-BDA3D1CCD279}"/>
</file>

<file path=customXml/itemProps2.xml><?xml version="1.0" encoding="utf-8"?>
<ds:datastoreItem xmlns:ds="http://schemas.openxmlformats.org/officeDocument/2006/customXml" ds:itemID="{C3E10B55-B7CC-4AF2-B435-2540815E5E85}"/>
</file>

<file path=customXml/itemProps3.xml><?xml version="1.0" encoding="utf-8"?>
<ds:datastoreItem xmlns:ds="http://schemas.openxmlformats.org/officeDocument/2006/customXml" ds:itemID="{72A55A63-AE42-4A3E-A59F-74DD047F673C}"/>
</file>

<file path=docProps/app.xml><?xml version="1.0" encoding="utf-8"?>
<Properties xmlns="http://schemas.openxmlformats.org/officeDocument/2006/extended-properties" xmlns:vt="http://schemas.openxmlformats.org/officeDocument/2006/docPropsVTypes">
  <Template>C:\Program Files\Microsoft Office\Templates\Presentation Designs\USAF(Unclas).pot</Template>
  <TotalTime>7603</TotalTime>
  <Words>1130</Words>
  <Application>Microsoft Office PowerPoint</Application>
  <PresentationFormat>On-screen Show (4:3)</PresentationFormat>
  <Paragraphs>175</Paragraphs>
  <Slides>28</Slides>
  <Notes>2</Notes>
  <HiddenSlides>0</HiddenSlides>
  <MMClips>0</MMClips>
  <ScaleCrop>false</ScaleCrop>
  <HeadingPairs>
    <vt:vector size="6" baseType="variant">
      <vt:variant>
        <vt:lpstr>Fonts Used</vt:lpstr>
      </vt:variant>
      <vt:variant>
        <vt:i4>6</vt:i4>
      </vt:variant>
      <vt:variant>
        <vt:lpstr>Design Template</vt:lpstr>
      </vt:variant>
      <vt:variant>
        <vt:i4>24</vt:i4>
      </vt:variant>
      <vt:variant>
        <vt:lpstr>Slide Titles</vt:lpstr>
      </vt:variant>
      <vt:variant>
        <vt:i4>28</vt:i4>
      </vt:variant>
    </vt:vector>
  </HeadingPairs>
  <TitlesOfParts>
    <vt:vector size="58" baseType="lpstr">
      <vt:lpstr>Arial</vt:lpstr>
      <vt:lpstr>Wingdings</vt:lpstr>
      <vt:lpstr>Times New Roman</vt:lpstr>
      <vt:lpstr>Century Schoolbook</vt:lpstr>
      <vt:lpstr>Calibri</vt:lpstr>
      <vt:lpstr>Helv</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USAF(Unclas)</vt:lpstr>
      <vt:lpstr>Slide 1</vt:lpstr>
      <vt:lpstr>Today’s Discussion</vt:lpstr>
      <vt:lpstr>Using the Tools</vt:lpstr>
      <vt:lpstr>Slide 4</vt:lpstr>
      <vt:lpstr>Slide 5</vt:lpstr>
      <vt:lpstr>Slide 6</vt:lpstr>
      <vt:lpstr>GASP / 14 Point Assessment Comparison</vt:lpstr>
      <vt:lpstr>Slide 8</vt:lpstr>
      <vt:lpstr>Slide 9</vt:lpstr>
      <vt:lpstr>Slide 10</vt:lpstr>
      <vt:lpstr>Slide 11</vt:lpstr>
      <vt:lpstr>Slide 12</vt:lpstr>
      <vt:lpstr>Slide 13</vt:lpstr>
      <vt:lpstr>Slide 14</vt:lpstr>
      <vt:lpstr>Slide 15</vt:lpstr>
      <vt:lpstr>Integrated Baseline Review Challenges</vt:lpstr>
      <vt:lpstr>Meeting the Challenge</vt:lpstr>
      <vt:lpstr>Transforming the Process</vt:lpstr>
      <vt:lpstr>Slide 19</vt:lpstr>
      <vt:lpstr>High-Level Program Information</vt:lpstr>
      <vt:lpstr>Team Attendees</vt:lpstr>
      <vt:lpstr>Technical Workshop Agenda</vt:lpstr>
      <vt:lpstr>Integration Points by Artifact</vt:lpstr>
      <vt:lpstr>Technical Swim Lane</vt:lpstr>
      <vt:lpstr>IBR Go / No Go</vt:lpstr>
      <vt:lpstr>Actions Report</vt:lpstr>
      <vt:lpstr>Benefits of Air Force IBR Process</vt:lpstr>
      <vt:lpstr> Meeting the Challenge</vt:lpstr>
    </vt:vector>
  </TitlesOfParts>
  <Company>HQ USAF/______, Pentagon, DC 20330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Meyer, Frederick W Civ USAF SAF/AQ</dc:creator>
  <cp:lastModifiedBy>Dan Butler</cp:lastModifiedBy>
  <cp:revision>307</cp:revision>
  <cp:lastPrinted>2001-11-16T21:52:41Z</cp:lastPrinted>
  <dcterms:created xsi:type="dcterms:W3CDTF">2000-04-26T18:38:01Z</dcterms:created>
  <dcterms:modified xsi:type="dcterms:W3CDTF">2010-02-04T15:53:58Z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0x01010004A0B5AF411B9F43A791AE87FBCB0CCF</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