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98" r:id="rId2"/>
    <p:sldId id="383" r:id="rId3"/>
    <p:sldId id="417" r:id="rId4"/>
    <p:sldId id="437" r:id="rId5"/>
    <p:sldId id="418" r:id="rId6"/>
    <p:sldId id="438" r:id="rId7"/>
    <p:sldId id="419" r:id="rId8"/>
    <p:sldId id="434" r:id="rId9"/>
    <p:sldId id="432" r:id="rId10"/>
    <p:sldId id="433" r:id="rId11"/>
    <p:sldId id="431" r:id="rId12"/>
    <p:sldId id="421" r:id="rId13"/>
    <p:sldId id="423" r:id="rId14"/>
    <p:sldId id="424" r:id="rId15"/>
    <p:sldId id="425" r:id="rId16"/>
    <p:sldId id="435" r:id="rId17"/>
    <p:sldId id="429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CDE"/>
    <a:srgbClr val="151C77"/>
    <a:srgbClr val="DDDDDD"/>
    <a:srgbClr val="008000"/>
    <a:srgbClr val="FFCC00"/>
    <a:srgbClr val="C0C0C0"/>
    <a:srgbClr val="FF9900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1" autoAdjust="0"/>
    <p:restoredTop sz="81752" autoAdjust="0"/>
  </p:normalViewPr>
  <p:slideViewPr>
    <p:cSldViewPr snapToGrid="0">
      <p:cViewPr varScale="1">
        <p:scale>
          <a:sx n="76" d="100"/>
          <a:sy n="76" d="100"/>
        </p:scale>
        <p:origin x="-1536" y="-96"/>
      </p:cViewPr>
      <p:guideLst>
        <p:guide orient="horz" pos="894"/>
        <p:guide pos="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06"/>
    </p:cViewPr>
  </p:sorterViewPr>
  <p:notesViewPr>
    <p:cSldViewPr snapToGrid="0">
      <p:cViewPr>
        <p:scale>
          <a:sx n="50" d="100"/>
          <a:sy n="50" d="100"/>
        </p:scale>
        <p:origin x="-1182" y="28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3325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E34FD9B-9F36-4B24-A452-D7D8902CD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658C2E3-BE5C-4B6F-AD47-F47DB45E85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A4B35-41D9-4954-8992-33192C8E520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6536A-5084-4C2B-99EE-7FEC22EDF7D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376" tIns="45687" rIns="91376" bIns="45687" anchor="ctr"/>
          <a:lstStyle/>
          <a:p>
            <a:endParaRPr lang="en-US"/>
          </a:p>
        </p:txBody>
      </p:sp>
      <p:sp>
        <p:nvSpPr>
          <p:cNvPr id="19460" name="Text Box 2"/>
          <p:cNvSpPr>
            <a:spLocks noGrp="1" noChangeArrowheads="1"/>
          </p:cNvSpPr>
          <p:nvPr>
            <p:ph type="body"/>
          </p:nvPr>
        </p:nvSpPr>
        <p:spPr>
          <a:xfrm>
            <a:off x="933450" y="4419600"/>
            <a:ext cx="5145088" cy="4181475"/>
          </a:xfrm>
          <a:noFill/>
          <a:ln/>
        </p:spPr>
        <p:txBody>
          <a:bodyPr lIns="92454" tIns="46408" rIns="92454" bIns="46408"/>
          <a:lstStyle/>
          <a:p>
            <a:pPr>
              <a:spcBef>
                <a:spcPts val="450"/>
              </a:spcBef>
              <a:tabLst>
                <a:tab pos="0" algn="l"/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07263" algn="l"/>
                <a:tab pos="8221663" algn="l"/>
                <a:tab pos="9136063" algn="l"/>
                <a:tab pos="10050463" algn="l"/>
              </a:tabLst>
            </a:pPr>
            <a:endParaRPr lang="en-US" smtClean="0">
              <a:ea typeface="MS Gothic"/>
              <a:cs typeface="MS Gothic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970338" y="8831263"/>
            <a:ext cx="304165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454" tIns="46408" rIns="92454" bIns="46408" anchor="b"/>
          <a:lstStyle/>
          <a:p>
            <a:pPr algn="r">
              <a:tabLst>
                <a:tab pos="720725" algn="l"/>
                <a:tab pos="1444625" algn="l"/>
                <a:tab pos="2168525" algn="l"/>
                <a:tab pos="2890838" algn="l"/>
              </a:tabLst>
            </a:pPr>
            <a:fld id="{29E1015E-6D24-41EC-8106-95712E82D299}" type="slidenum">
              <a:rPr lang="en-US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tabLst>
                  <a:tab pos="720725" algn="l"/>
                  <a:tab pos="1444625" algn="l"/>
                  <a:tab pos="2168525" algn="l"/>
                  <a:tab pos="2890838" algn="l"/>
                </a:tabLst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F9A4C-C9AE-4EF4-A79A-7231A6024B4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500063"/>
            <a:ext cx="5214937" cy="3911600"/>
          </a:xfrm>
          <a:ln w="12700" cap="flat">
            <a:solidFill>
              <a:schemeClr val="tx1"/>
            </a:solidFill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30713"/>
            <a:ext cx="5140325" cy="4198937"/>
          </a:xfrm>
          <a:noFill/>
          <a:ln/>
        </p:spPr>
        <p:txBody>
          <a:bodyPr/>
          <a:lstStyle/>
          <a:p>
            <a:r>
              <a:rPr lang="en-US" smtClean="0"/>
              <a:t>Dec 05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3B9BD-262E-46C2-A92B-44259C2A150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11200"/>
            <a:ext cx="4611688" cy="3457575"/>
          </a:xfrm>
          <a:ln/>
        </p:spPr>
      </p:sp>
      <p:sp>
        <p:nvSpPr>
          <p:cNvPr id="2355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31863" y="4414838"/>
            <a:ext cx="5135562" cy="4184650"/>
          </a:xfrm>
          <a:noFill/>
          <a:ln/>
        </p:spPr>
        <p:txBody>
          <a:bodyPr lIns="91025" tIns="45514" rIns="91025" bIns="4551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85" tIns="46292" rIns="92585" bIns="46292" anchor="b"/>
          <a:lstStyle/>
          <a:p>
            <a:pPr algn="r" defTabSz="923925"/>
            <a:fld id="{21AB7061-3FE7-4B63-85DE-686AFCC3133A}" type="slidenum">
              <a:rPr lang="en-US" sz="1200">
                <a:latin typeface="Calibri" pitchFamily="34" charset="0"/>
              </a:rPr>
              <a:pPr algn="r" defTabSz="923925"/>
              <a:t>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85" tIns="46292" rIns="92585" bIns="46292" anchor="b"/>
          <a:lstStyle/>
          <a:p>
            <a:pPr algn="r" defTabSz="923925"/>
            <a:fld id="{E0CCD04D-12A8-4465-9B6F-223CFF360087}" type="slidenum">
              <a:rPr lang="en-US" sz="1200">
                <a:latin typeface="Calibri" pitchFamily="34" charset="0"/>
              </a:rPr>
              <a:pPr algn="r" defTabSz="923925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3A259-B3D8-44E6-B859-76D76B23D73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4065D7FB-F027-4385-879B-5BA0352969D4}" type="slidenum">
              <a:rPr lang="en-US" smtClean="0"/>
              <a:pPr defTabSz="930275"/>
              <a:t>9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3A17272-1747-4175-A52C-84557F541D36}" type="slidenum">
              <a:rPr lang="en-US" smtClean="0"/>
              <a:pPr defTabSz="930275"/>
              <a:t>10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323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i="1" dirty="0"/>
              <a:t>Headquarters U.S. Air Force</a:t>
            </a:r>
          </a:p>
        </p:txBody>
      </p:sp>
      <p:pic>
        <p:nvPicPr>
          <p:cNvPr id="8" name="Picture 9" descr="YoAFF%20Vert%202%20cl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52463" y="4864100"/>
            <a:ext cx="4568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6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540828" y="4191000"/>
            <a:ext cx="289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Rank, Name</a:t>
            </a:r>
          </a:p>
          <a:p>
            <a:r>
              <a:rPr lang="en-US" dirty="0"/>
              <a:t>Office Symbol</a:t>
            </a:r>
          </a:p>
          <a:p>
            <a:r>
              <a:rPr lang="en-US" dirty="0"/>
              <a:t>Date of Briefing</a:t>
            </a:r>
          </a:p>
          <a:p>
            <a:r>
              <a:rPr lang="en-US" dirty="0"/>
              <a:t>Version #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4A2A9-2AE5-424F-B8B2-A81DA2BEBCA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283D-2AB8-4A8E-8C84-BCF474EAB0E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9" y="76200"/>
            <a:ext cx="2132012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6" y="76200"/>
            <a:ext cx="6246813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D3E53-94DC-4A17-9ADE-ED158675C83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19261-21F3-4609-8251-B5EAF5AB2A46}" type="datetimeFigureOut">
              <a:rPr lang="en-US"/>
              <a:pPr>
                <a:defRPr/>
              </a:pPr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893E5-9770-4EC2-9135-2908E5055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29D9B-837E-48D2-9F24-56217106F81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3871C-1AB0-48BA-9CA9-0041ED666CF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4" y="1504950"/>
            <a:ext cx="4122739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5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71542-770E-4A6C-A269-E46552669E5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D078-6DC4-4D99-B1A0-DC31E6E32B2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D9916-8A24-4B78-A428-7F56055F1A5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702E7-F092-490F-BA41-54F54EED0D6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3E9F1-6FA1-43F2-8353-E36FCEBA4BC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1FF0-652B-41F1-A915-4B6F6147CC7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093480C-F3B3-43F7-A339-800A3640D6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3092450" y="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1032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pic>
        <p:nvPicPr>
          <p:cNvPr id="1033" name="Picture 10" descr="YoAFF%20Vert%202%20clr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09575" y="268288"/>
            <a:ext cx="2898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8807A6-3D61-41C8-BB6E-FD018DDA7C01}" type="slidenum">
              <a:rPr lang="en-US"/>
              <a:pPr>
                <a:defRPr/>
              </a:pPr>
              <a:t>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457200" y="1941513"/>
            <a:ext cx="83058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400" b="1">
                <a:solidFill>
                  <a:srgbClr val="151C77"/>
                </a:solidFill>
              </a:rPr>
              <a:t>Air Force EVM Update</a:t>
            </a:r>
            <a:endParaRPr lang="en-US" sz="4400" b="1">
              <a:solidFill>
                <a:srgbClr val="151C77"/>
              </a:solidFill>
              <a:latin typeface="Times New Roman" pitchFamily="18" charset="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879850" y="4897438"/>
            <a:ext cx="49799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2000" b="1">
                <a:solidFill>
                  <a:srgbClr val="151C77"/>
                </a:solidFill>
              </a:rPr>
              <a:t>Robert Loop</a:t>
            </a:r>
          </a:p>
          <a:p>
            <a:pPr algn="r" eaLnBrk="0" hangingPunct="0"/>
            <a:r>
              <a:rPr lang="en-US" sz="2000" b="1">
                <a:solidFill>
                  <a:srgbClr val="151C77"/>
                </a:solidFill>
              </a:rPr>
              <a:t>SAF/AQXRR</a:t>
            </a:r>
          </a:p>
          <a:p>
            <a:pPr algn="r" eaLnBrk="0" hangingPunct="0"/>
            <a:r>
              <a:rPr lang="en-US" sz="2000" b="1">
                <a:solidFill>
                  <a:srgbClr val="151C77"/>
                </a:solidFill>
              </a:rPr>
              <a:t>04FEB 10</a:t>
            </a:r>
          </a:p>
          <a:p>
            <a:pPr algn="r" eaLnBrk="0" hangingPunct="0"/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524625"/>
            <a:ext cx="1219200" cy="304800"/>
          </a:xfrm>
          <a:noFill/>
        </p:spPr>
        <p:txBody>
          <a:bodyPr/>
          <a:lstStyle/>
          <a:p>
            <a:pPr algn="l"/>
            <a:fld id="{AD82AF22-319B-4385-A09E-7E247B0ED28B}" type="slidenum">
              <a:rPr lang="en-US" smtClean="0">
                <a:solidFill>
                  <a:srgbClr val="969696"/>
                </a:solidFill>
              </a:rPr>
              <a:pPr algn="l"/>
              <a:t>10</a:t>
            </a:fld>
            <a:endParaRPr lang="en-US" smtClean="0">
              <a:solidFill>
                <a:srgbClr val="969696"/>
              </a:solidFill>
            </a:endParaRPr>
          </a:p>
        </p:txBody>
      </p:sp>
      <p:sp>
        <p:nvSpPr>
          <p:cNvPr id="33794" name="Text Box 23"/>
          <p:cNvSpPr txBox="1">
            <a:spLocks noChangeArrowheads="1"/>
          </p:cNvSpPr>
          <p:nvPr/>
        </p:nvSpPr>
        <p:spPr bwMode="auto">
          <a:xfrm>
            <a:off x="3186113" y="3543300"/>
            <a:ext cx="12954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SMART</a:t>
            </a:r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 flipV="1">
            <a:off x="4335463" y="388302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Line 3"/>
          <p:cNvSpPr>
            <a:spLocks noChangeShapeType="1"/>
          </p:cNvSpPr>
          <p:nvPr/>
        </p:nvSpPr>
        <p:spPr bwMode="auto">
          <a:xfrm flipV="1">
            <a:off x="3937000" y="5091113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V="1">
            <a:off x="4546600" y="52959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 flipV="1">
            <a:off x="3098800" y="5219700"/>
            <a:ext cx="0" cy="542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 flipH="1" flipV="1">
            <a:off x="3357563" y="3900488"/>
            <a:ext cx="28575" cy="938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title"/>
          </p:nvPr>
        </p:nvSpPr>
        <p:spPr>
          <a:xfrm>
            <a:off x="3148013" y="0"/>
            <a:ext cx="5995987" cy="1138238"/>
          </a:xfrm>
        </p:spPr>
        <p:txBody>
          <a:bodyPr/>
          <a:lstStyle/>
          <a:p>
            <a:pPr algn="ctr"/>
            <a:r>
              <a:rPr lang="en-US" sz="3200" smtClean="0">
                <a:solidFill>
                  <a:schemeClr val="tx1"/>
                </a:solidFill>
              </a:rPr>
              <a:t>Contractor EVM Data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rgbClr val="FF0000"/>
                </a:solidFill>
              </a:rPr>
              <a:t>MDAP</a:t>
            </a:r>
            <a:r>
              <a:rPr lang="en-US" sz="3200" smtClean="0"/>
              <a:t> </a:t>
            </a:r>
            <a:r>
              <a:rPr lang="en-US" sz="3200" smtClean="0">
                <a:solidFill>
                  <a:srgbClr val="FF0000"/>
                </a:solidFill>
              </a:rPr>
              <a:t>ACAT II, III Programs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571500" y="24003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571500" y="34671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571500" y="44577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571500" y="54483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489200" y="5734050"/>
            <a:ext cx="25908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EVM Data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79425" y="5459413"/>
            <a:ext cx="1482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Contractor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482600" y="1308100"/>
            <a:ext cx="13573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Congress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82600" y="2451100"/>
            <a:ext cx="7350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OSD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479425" y="3492500"/>
            <a:ext cx="11445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SAF/AQ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5614988" y="4505325"/>
            <a:ext cx="2743200" cy="898525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 b="1"/>
              <a:t>Analysis and Range of Independent EACs</a:t>
            </a:r>
          </a:p>
          <a:p>
            <a:pPr algn="ctr"/>
            <a:r>
              <a:rPr lang="en-US" sz="1600" b="1"/>
              <a:t>(min, most likely, max)</a:t>
            </a:r>
          </a:p>
        </p:txBody>
      </p:sp>
      <p:sp>
        <p:nvSpPr>
          <p:cNvPr id="33811" name="Text Box 22"/>
          <p:cNvSpPr txBox="1">
            <a:spLocks noChangeArrowheads="1"/>
          </p:cNvSpPr>
          <p:nvPr/>
        </p:nvSpPr>
        <p:spPr bwMode="auto">
          <a:xfrm>
            <a:off x="2336800" y="4838700"/>
            <a:ext cx="1616075" cy="4095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Variances</a:t>
            </a:r>
          </a:p>
        </p:txBody>
      </p:sp>
      <p:sp>
        <p:nvSpPr>
          <p:cNvPr id="33812" name="Text Box 25"/>
          <p:cNvSpPr txBox="1">
            <a:spLocks noChangeArrowheads="1"/>
          </p:cNvSpPr>
          <p:nvPr/>
        </p:nvSpPr>
        <p:spPr bwMode="auto">
          <a:xfrm>
            <a:off x="4165600" y="4638675"/>
            <a:ext cx="1066800" cy="714375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Ctr EAC</a:t>
            </a:r>
          </a:p>
        </p:txBody>
      </p:sp>
      <p:sp>
        <p:nvSpPr>
          <p:cNvPr id="33813" name="Line 26"/>
          <p:cNvSpPr>
            <a:spLocks noChangeShapeType="1"/>
          </p:cNvSpPr>
          <p:nvPr/>
        </p:nvSpPr>
        <p:spPr bwMode="auto">
          <a:xfrm flipV="1">
            <a:off x="5232400" y="52435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4" name="Text Box 32"/>
          <p:cNvSpPr txBox="1">
            <a:spLocks noChangeArrowheads="1"/>
          </p:cNvSpPr>
          <p:nvPr/>
        </p:nvSpPr>
        <p:spPr bwMode="auto">
          <a:xfrm>
            <a:off x="4467225" y="3821113"/>
            <a:ext cx="974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FF0000"/>
                </a:solidFill>
              </a:rPr>
              <a:t>monthly</a:t>
            </a:r>
          </a:p>
        </p:txBody>
      </p:sp>
      <p:sp>
        <p:nvSpPr>
          <p:cNvPr id="33815" name="Text Box 35"/>
          <p:cNvSpPr txBox="1">
            <a:spLocks noChangeArrowheads="1"/>
          </p:cNvSpPr>
          <p:nvPr/>
        </p:nvSpPr>
        <p:spPr bwMode="auto">
          <a:xfrm>
            <a:off x="3214688" y="4132263"/>
            <a:ext cx="1279525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MAR</a:t>
            </a:r>
          </a:p>
        </p:txBody>
      </p:sp>
      <p:cxnSp>
        <p:nvCxnSpPr>
          <p:cNvPr id="33816" name="AutoShape 36"/>
          <p:cNvCxnSpPr>
            <a:cxnSpLocks noChangeShapeType="1"/>
            <a:stCxn id="33810" idx="1"/>
            <a:endCxn id="33815" idx="3"/>
          </p:cNvCxnSpPr>
          <p:nvPr/>
        </p:nvCxnSpPr>
        <p:spPr bwMode="auto">
          <a:xfrm rot="10800000">
            <a:off x="4494213" y="4337050"/>
            <a:ext cx="1120775" cy="617538"/>
          </a:xfrm>
          <a:prstGeom prst="bentConnector3">
            <a:avLst>
              <a:gd name="adj1" fmla="val 18551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3817" name="Text Box 37"/>
          <p:cNvSpPr txBox="1">
            <a:spLocks noChangeArrowheads="1"/>
          </p:cNvSpPr>
          <p:nvPr/>
        </p:nvSpPr>
        <p:spPr bwMode="auto">
          <a:xfrm>
            <a:off x="4875213" y="1420813"/>
            <a:ext cx="3860800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b="1"/>
              <a:t>SMART – System Metric and Reporting Tool</a:t>
            </a:r>
          </a:p>
        </p:txBody>
      </p:sp>
      <p:sp>
        <p:nvSpPr>
          <p:cNvPr id="33818" name="Text Box 20"/>
          <p:cNvSpPr txBox="1">
            <a:spLocks noChangeArrowheads="1"/>
          </p:cNvSpPr>
          <p:nvPr/>
        </p:nvSpPr>
        <p:spPr bwMode="auto">
          <a:xfrm>
            <a:off x="495300" y="4508500"/>
            <a:ext cx="13335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PEO/Wing/</a:t>
            </a:r>
          </a:p>
          <a:p>
            <a:r>
              <a:rPr lang="en-US" b="1">
                <a:solidFill>
                  <a:schemeClr val="tx2"/>
                </a:solidFill>
              </a:rPr>
              <a:t>SPOs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01BB3-4215-4C24-A9E4-3FABBD998D3B}" type="slidenum">
              <a:rPr lang="en-US" smtClean="0"/>
              <a:pPr>
                <a:defRPr/>
              </a:pPr>
              <a:t>11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3313113" y="327025"/>
            <a:ext cx="52625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151C77"/>
                </a:solidFill>
              </a:rPr>
              <a:t>Central Repository Repor</a:t>
            </a:r>
            <a:r>
              <a:rPr lang="en-US" sz="3200">
                <a:solidFill>
                  <a:srgbClr val="151C77"/>
                </a:solidFill>
              </a:rPr>
              <a:t>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6113" y="1345248"/>
          <a:ext cx="4008309" cy="4900984"/>
        </p:xfrm>
        <a:graphic>
          <a:graphicData uri="http://schemas.openxmlformats.org/drawingml/2006/table">
            <a:tbl>
              <a:tblPr/>
              <a:tblGrid>
                <a:gridCol w="848246"/>
                <a:gridCol w="654864"/>
                <a:gridCol w="492248"/>
                <a:gridCol w="105482"/>
                <a:gridCol w="101087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93762"/>
                <a:gridCol w="399952"/>
              </a:tblGrid>
              <a:tr h="2026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FFFFFF"/>
                          </a:solidFill>
                          <a:latin typeface="Copperplate Gothic Bold"/>
                        </a:rPr>
                        <a:t>Airforce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FFFFFF"/>
                          </a:solidFill>
                          <a:latin typeface="Copperplate Gothic Bold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8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026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FFFFFF"/>
                          </a:solidFill>
                          <a:latin typeface="Copperplate Gothic Bold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FFFFFF"/>
                          </a:solidFill>
                          <a:latin typeface="Copperplate Gothic Bold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EDI Applied on CDRL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July '09</a:t>
                      </a:r>
                    </a:p>
                  </a:txBody>
                  <a:tcPr marL="3301" marR="3301" marT="330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August '09</a:t>
                      </a:r>
                    </a:p>
                  </a:txBody>
                  <a:tcPr marL="3301" marR="3301" marT="330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Sept '09</a:t>
                      </a:r>
                    </a:p>
                  </a:txBody>
                  <a:tcPr marL="3301" marR="3301" marT="330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Oct '09</a:t>
                      </a:r>
                    </a:p>
                  </a:txBody>
                  <a:tcPr marL="3301" marR="3301" marT="330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4654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Program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Contract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1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Task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(on time)</a:t>
                      </a:r>
                    </a:p>
                  </a:txBody>
                  <a:tcPr marL="3301" marR="3301" marT="3301" marB="0" vert="vert27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(Compliance)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CFSR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IMS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(on time)</a:t>
                      </a:r>
                    </a:p>
                  </a:txBody>
                  <a:tcPr marL="3301" marR="3301" marT="3301" marB="0" vert="vert27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(Compliance)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CFSR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IMS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(on time)</a:t>
                      </a:r>
                    </a:p>
                  </a:txBody>
                  <a:tcPr marL="3301" marR="3301" marT="3301" marB="0" vert="vert27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(Compliance)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CFSR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IMS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(on time)</a:t>
                      </a:r>
                    </a:p>
                  </a:txBody>
                  <a:tcPr marL="3301" marR="3301" marT="3301" marB="0" vert="vert27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CPR (Compliance)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CFSR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IMS</a:t>
                      </a:r>
                    </a:p>
                  </a:txBody>
                  <a:tcPr marL="3301" marR="3301" marT="3301" marB="0" vert="vert27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C0C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00" b="0" i="0" u="none" strike="noStrike">
                        <a:latin typeface="Arial"/>
                      </a:endParaRP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00" b="0" i="0" u="none" strike="noStrike">
                        <a:latin typeface="Arial"/>
                      </a:endParaRP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00" b="0" i="0" u="none" strike="noStrike">
                        <a:latin typeface="Arial"/>
                      </a:endParaRP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3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ctr">
                    <a:lnL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>
                      <a:noFill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63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3301" marR="3301" marT="3301" marB="0" anchor="b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430713" y="1414463"/>
          <a:ext cx="4300537" cy="4870450"/>
        </p:xfrm>
        <a:graphic>
          <a:graphicData uri="http://schemas.openxmlformats.org/drawingml/2006/table">
            <a:tbl>
              <a:tblPr/>
              <a:tblGrid>
                <a:gridCol w="236204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5467"/>
                <a:gridCol w="229047"/>
                <a:gridCol w="229047"/>
              </a:tblGrid>
              <a:tr h="199434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CPR, CFSR, IMS SUBMISSION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SUBMITTED ON TIME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SUBMITTED LATE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4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SUBMISSION IN SUBMITTING STATUS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4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REJECTED - NOT RESUBMITTED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 SUBMISSION RECEIVED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NOT REQUIRED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 DATA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42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CPR COMPLIANCE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PROCESSES WITHOUT ERRORS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PROCESSES WITH MINOR ERRORS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MULTIPLE EDI FILES IN 1 SUBMISSION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REQUIRES DCARC STAFF INTERACTION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 EDI FILE RECEIVED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NOT REQUIRED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 DATA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42"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EDI APPLIED ON CDRL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CORRECTLY APPLIED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4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UNCLEAR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NOT CORRECTLY APPLIED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4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NO DATA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759" marR="8759" marT="875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7CF97-A788-4982-B83C-04972034D0D7}" type="slidenum">
              <a:rPr lang="en-US" smtClean="0"/>
              <a:pPr>
                <a:defRPr/>
              </a:pPr>
              <a:t>12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3640138" y="0"/>
            <a:ext cx="52403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i="1">
                <a:solidFill>
                  <a:srgbClr val="151C77"/>
                </a:solidFill>
              </a:rPr>
              <a:t>AF USE OF EVM</a:t>
            </a:r>
          </a:p>
          <a:p>
            <a:pPr algn="ctr"/>
            <a:r>
              <a:rPr lang="en-US" sz="3200" b="1" i="1">
                <a:solidFill>
                  <a:srgbClr val="151C77"/>
                </a:solidFill>
              </a:rPr>
              <a:t>Headquarters Perspective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9888" y="1460500"/>
            <a:ext cx="8397875" cy="4743450"/>
          </a:xfrm>
          <a:prstGeom prst="rect">
            <a:avLst/>
          </a:prstGeom>
        </p:spPr>
        <p:txBody>
          <a:bodyPr/>
          <a:lstStyle/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“SAE Monthly” review with SAE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Independent analysis and evaluation of current portfolio</a:t>
            </a: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Monthly MAR Book development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“Watch List” – identifies programs that have issues worth of senior leadership attention (yellow/red)</a:t>
            </a:r>
          </a:p>
          <a:p>
            <a:pPr marL="231775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Quarterly DAES Trip Wire analysis</a:t>
            </a:r>
          </a:p>
          <a:p>
            <a:pPr marL="231775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Extensive use of EVM information for independent review of MDAP/MAIS breaches or management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kern="1200" dirty="0" smtClean="0"/>
              <a:t>Contract EVM Data - SMART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4A60C-59A8-4C29-AA21-D879D09B34C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pic>
        <p:nvPicPr>
          <p:cNvPr id="378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56" t="32407" r="247" b="60185"/>
          <a:stretch>
            <a:fillRect/>
          </a:stretch>
        </p:blipFill>
        <p:spPr>
          <a:xfrm>
            <a:off x="220663" y="2043113"/>
            <a:ext cx="8832850" cy="500062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52425" y="1409700"/>
            <a:ext cx="83978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From contractor EVM submission</a:t>
            </a: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defRPr/>
            </a:pPr>
            <a:endParaRPr lang="en-US" sz="2400" b="1" kern="0" dirty="0">
              <a:latin typeface="+mn-lt"/>
            </a:endParaRP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One line of information per month</a:t>
            </a: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Insight into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Trends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Changes in EAC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Use of Management Reserve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Calculation of SPI/CPI/TCPI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endParaRPr lang="en-US" sz="2000" b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kern="1200" dirty="0" smtClean="0"/>
              <a:t>Contract EVM Data - SMART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A35E32-3437-45A1-9148-64509F5AAA5A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pic>
        <p:nvPicPr>
          <p:cNvPr id="389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735" t="35136" r="58466" b="23329"/>
          <a:stretch>
            <a:fillRect/>
          </a:stretch>
        </p:blipFill>
        <p:spPr>
          <a:xfrm>
            <a:off x="609600" y="1524000"/>
            <a:ext cx="4724400" cy="4627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kern="1200" dirty="0" smtClean="0"/>
              <a:t>Contract EVM Data - SMART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7F5CAD-5979-4ABA-9856-A34AE22869BF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621" t="19608" r="50291" b="49783"/>
          <a:stretch>
            <a:fillRect/>
          </a:stretch>
        </p:blipFill>
        <p:spPr>
          <a:xfrm>
            <a:off x="1524000" y="1600200"/>
            <a:ext cx="6438900" cy="3352800"/>
          </a:xfrm>
        </p:spPr>
      </p:pic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1676400" y="4114800"/>
            <a:ext cx="6172200" cy="457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AF EVM Revitalization</a:t>
            </a:r>
            <a:br>
              <a:rPr lang="en-US" sz="3200" smtClean="0"/>
            </a:br>
            <a:r>
              <a:rPr lang="en-US" sz="3200" smtClean="0"/>
              <a:t>2010 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Restart Air Force EVM IPT</a:t>
            </a:r>
          </a:p>
          <a:p>
            <a:pPr lvl="1"/>
            <a:r>
              <a:rPr lang="en-US" b="0" smtClean="0"/>
              <a:t>Issue desired qualifications of center EVM Focal Points</a:t>
            </a:r>
          </a:p>
          <a:p>
            <a:pPr lvl="1"/>
            <a:r>
              <a:rPr lang="en-US" b="0" smtClean="0"/>
              <a:t>ID EVM Focal Points for every Product, Logistic, or Test Center</a:t>
            </a:r>
          </a:p>
          <a:p>
            <a:pPr lvl="1"/>
            <a:r>
              <a:rPr lang="en-US" b="0" smtClean="0"/>
              <a:t>Conduct IPT </a:t>
            </a:r>
          </a:p>
          <a:p>
            <a:r>
              <a:rPr lang="en-US" sz="2400" smtClean="0"/>
              <a:t>Initiatives to address through IPT</a:t>
            </a:r>
          </a:p>
          <a:p>
            <a:pPr lvl="1"/>
            <a:r>
              <a:rPr lang="en-US" b="0" smtClean="0"/>
              <a:t>Revise Air Force EVM Policy</a:t>
            </a:r>
          </a:p>
          <a:p>
            <a:pPr lvl="1"/>
            <a:r>
              <a:rPr lang="en-US" b="0" smtClean="0"/>
              <a:t>Institutionalize and standardize use of DCMA Trip wires on every MDAP program</a:t>
            </a:r>
          </a:p>
          <a:p>
            <a:pPr lvl="1"/>
            <a:r>
              <a:rPr lang="en-US" b="0" smtClean="0"/>
              <a:t>Improve data quality and review of contractor submissions</a:t>
            </a:r>
          </a:p>
          <a:p>
            <a:pPr lvl="1"/>
            <a:r>
              <a:rPr lang="en-US" b="0" smtClean="0"/>
              <a:t>Evaluate training</a:t>
            </a:r>
          </a:p>
          <a:p>
            <a:pPr lvl="1"/>
            <a:r>
              <a:rPr lang="en-US" b="0" smtClean="0"/>
              <a:t>Evaluate career path/certification program for EVM</a:t>
            </a:r>
          </a:p>
          <a:p>
            <a:pPr lvl="1"/>
            <a:r>
              <a:rPr lang="en-US" b="0" smtClean="0"/>
              <a:t>Improve EVM analysis and CDRL reviews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38F6F8-1142-445A-81AC-C149CB73E21F}" type="slidenum">
              <a:rPr lang="en-US" smtClean="0"/>
              <a:pPr>
                <a:defRPr/>
              </a:pPr>
              <a:t>16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F33A-05A2-4F7E-AF56-5D2E75C7E3E6}" type="slidenum">
              <a:rPr lang="en-US" smtClean="0"/>
              <a:pPr>
                <a:defRPr/>
              </a:pPr>
              <a:t>17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1986" name="TextBox 2"/>
          <p:cNvSpPr txBox="1">
            <a:spLocks noChangeArrowheads="1"/>
          </p:cNvSpPr>
          <p:nvPr/>
        </p:nvSpPr>
        <p:spPr bwMode="auto">
          <a:xfrm>
            <a:off x="3243263" y="0"/>
            <a:ext cx="41465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i="1">
                <a:solidFill>
                  <a:srgbClr val="151C77"/>
                </a:solidFill>
              </a:rPr>
              <a:t>AF EVM Challenges </a:t>
            </a:r>
          </a:p>
          <a:p>
            <a:pPr algn="ctr"/>
            <a:r>
              <a:rPr lang="en-US" sz="3200" b="1" i="1">
                <a:solidFill>
                  <a:srgbClr val="151C77"/>
                </a:solidFill>
              </a:rPr>
              <a:t>to Industry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6225" y="1504950"/>
            <a:ext cx="8397875" cy="4743450"/>
          </a:xfrm>
          <a:prstGeom prst="rect">
            <a:avLst/>
          </a:prstGeom>
        </p:spPr>
        <p:txBody>
          <a:bodyPr/>
          <a:lstStyle/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EACs not routinely updated</a:t>
            </a: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Reconciliation of data needs to be performed</a:t>
            </a:r>
          </a:p>
          <a:p>
            <a:pPr marL="742950" lvl="1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CPR EAC to CCDR and CFSR</a:t>
            </a:r>
          </a:p>
          <a:p>
            <a:pPr marL="742950" lvl="1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Billings to </a:t>
            </a:r>
            <a:r>
              <a:rPr lang="en-US" sz="2000" kern="0" dirty="0" err="1">
                <a:latin typeface="+mn-lt"/>
              </a:rPr>
              <a:t>actuals</a:t>
            </a:r>
            <a:endParaRPr lang="en-US" sz="2000" kern="0" dirty="0">
              <a:latin typeface="+mn-lt"/>
            </a:endParaRPr>
          </a:p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Anomalies in data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Schedules not linked</a:t>
            </a:r>
          </a:p>
          <a:p>
            <a:pPr marL="688975" lvl="1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LOE with a scheduled variance</a:t>
            </a:r>
            <a:endParaRPr lang="en-US" sz="2000" b="1" kern="0" dirty="0">
              <a:latin typeface="+mn-lt"/>
            </a:endParaRPr>
          </a:p>
          <a:p>
            <a:pPr marL="231775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kern="0" dirty="0">
                <a:latin typeface="+mn-lt"/>
              </a:rPr>
              <a:t>Your data is used throughout the service at all levels of leadership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723900" algn="l"/>
              </a:tabLst>
            </a:pPr>
            <a:fld id="{56879DB7-4080-42A3-8C12-466DEF947A0F}" type="slidenum">
              <a:rPr lang="en-US" sz="1000">
                <a:solidFill>
                  <a:srgbClr val="969696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tabLst>
                  <a:tab pos="723900" algn="l"/>
                </a:tabLst>
              </a:pPr>
              <a:t>2</a:t>
            </a:fld>
            <a:endParaRPr lang="en-US" sz="1000">
              <a:solidFill>
                <a:srgbClr val="969696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966788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2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255000" cy="523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4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r>
              <a:rPr lang="en-US" sz="2400" b="1">
                <a:solidFill>
                  <a:srgbClr val="000000"/>
                </a:solidFill>
              </a:rPr>
              <a:t>AF EVM Roles and Responsibilities </a:t>
            </a: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400" b="1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r>
              <a:rPr lang="en-US" sz="2400" b="1">
                <a:solidFill>
                  <a:srgbClr val="000000"/>
                </a:solidFill>
              </a:rPr>
              <a:t>Air Force Use of EVM Data</a:t>
            </a: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400" b="1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r>
              <a:rPr lang="en-US" sz="2400" b="1">
                <a:solidFill>
                  <a:srgbClr val="000000"/>
                </a:solidFill>
              </a:rPr>
              <a:t>AF EVM Challenges to Industry</a:t>
            </a: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buFont typeface="Wingdings" pitchFamily="2" charset="2"/>
              <a:buChar char="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marL="1084263" lvl="1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buClr>
                <a:srgbClr val="151C77"/>
              </a:buClr>
              <a:buSzPct val="80000"/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375"/>
              </a:spcBef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</a:pPr>
            <a:endParaRPr lang="en-US" sz="2200">
              <a:solidFill>
                <a:srgbClr val="000000"/>
              </a:solidFill>
            </a:endParaRP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B1CC9B-93E2-48AB-A0CC-F441942B386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0" name="Rectangle 8"/>
          <p:cNvSpPr>
            <a:spLocks noChangeArrowheads="1"/>
          </p:cNvSpPr>
          <p:nvPr/>
        </p:nvSpPr>
        <p:spPr bwMode="auto">
          <a:xfrm>
            <a:off x="285750" y="1276350"/>
            <a:ext cx="885825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000" b="1" dirty="0"/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3216275" y="0"/>
            <a:ext cx="5081588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375" tIns="39688" rIns="79375" bIns="39688">
            <a:spAutoFit/>
          </a:bodyPr>
          <a:lstStyle/>
          <a:p>
            <a:pPr defTabSz="692150"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SAF/AQ Organization</a:t>
            </a:r>
          </a:p>
        </p:txBody>
      </p:sp>
      <p:pic>
        <p:nvPicPr>
          <p:cNvPr id="20483" name="Picture 1037" descr="afsymb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59B8AB-2DEE-4D65-9A08-AC43E4CB7B77}" type="slidenum">
              <a:rPr lang="en-US" smtClean="0"/>
              <a:pPr>
                <a:defRPr/>
              </a:pPr>
              <a:t>3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0485" name="Line 2"/>
          <p:cNvSpPr>
            <a:spLocks noChangeShapeType="1"/>
          </p:cNvSpPr>
          <p:nvPr/>
        </p:nvSpPr>
        <p:spPr bwMode="auto">
          <a:xfrm flipV="1">
            <a:off x="2581275" y="1844675"/>
            <a:ext cx="211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 flipV="1">
            <a:off x="8604250" y="2300288"/>
            <a:ext cx="46038" cy="404812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Line 5"/>
          <p:cNvSpPr>
            <a:spLocks noChangeShapeType="1"/>
          </p:cNvSpPr>
          <p:nvPr/>
        </p:nvSpPr>
        <p:spPr bwMode="auto">
          <a:xfrm>
            <a:off x="2828925" y="5387975"/>
            <a:ext cx="0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4513263" y="2582863"/>
            <a:ext cx="0" cy="196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Line 7"/>
          <p:cNvSpPr>
            <a:spLocks noChangeShapeType="1"/>
          </p:cNvSpPr>
          <p:nvPr/>
        </p:nvSpPr>
        <p:spPr bwMode="auto">
          <a:xfrm>
            <a:off x="7889875" y="3854450"/>
            <a:ext cx="0" cy="198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V="1">
            <a:off x="5781675" y="2271713"/>
            <a:ext cx="0" cy="3121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719388" y="749300"/>
            <a:ext cx="3602037" cy="1501775"/>
          </a:xfrm>
          <a:prstGeom prst="rect">
            <a:avLst/>
          </a:prstGeom>
          <a:solidFill>
            <a:srgbClr val="00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757613" y="1560513"/>
            <a:ext cx="15176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/>
          <a:p>
            <a:pPr defTabSz="692150"/>
            <a:r>
              <a:rPr lang="en-US" sz="1200" b="1"/>
              <a:t>Lt Gen Shackelford </a:t>
            </a:r>
          </a:p>
          <a:p>
            <a:pPr defTabSz="692150"/>
            <a:r>
              <a:rPr lang="en-US" sz="1200" b="1">
                <a:solidFill>
                  <a:srgbClr val="000000"/>
                </a:solidFill>
              </a:rPr>
              <a:t>Military Deputy</a:t>
            </a:r>
          </a:p>
          <a:p>
            <a:pPr defTabSz="692150"/>
            <a:r>
              <a:rPr lang="en-US" sz="1200" b="1">
                <a:solidFill>
                  <a:srgbClr val="000000"/>
                </a:solidFill>
              </a:rPr>
              <a:t>(Acquisition)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149600" y="782638"/>
            <a:ext cx="2733675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692150"/>
            <a:r>
              <a:rPr lang="en-US" sz="1200" b="1"/>
              <a:t>Mr Van Buren </a:t>
            </a:r>
          </a:p>
          <a:p>
            <a:pPr defTabSz="692150"/>
            <a:r>
              <a:rPr lang="en-US" sz="1200" b="1">
                <a:solidFill>
                  <a:srgbClr val="000000"/>
                </a:solidFill>
              </a:rPr>
              <a:t>Acting Assistant Secretary of the Air Force (Acquisition) 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836738" y="2278063"/>
            <a:ext cx="22780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6038" rIns="90488" bIns="46038">
            <a:spAutoFit/>
          </a:bodyPr>
          <a:lstStyle/>
          <a:p>
            <a:pPr defTabSz="781050"/>
            <a:r>
              <a:rPr lang="en-US" sz="1600" b="1" i="1"/>
              <a:t>Capabilities Directors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444750" y="2582863"/>
            <a:ext cx="42291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6675438" y="2576513"/>
            <a:ext cx="0" cy="2016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03225" y="5067300"/>
            <a:ext cx="20272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781050"/>
            <a:r>
              <a:rPr lang="en-US" sz="1600" b="1" i="1"/>
              <a:t>Functional Directors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730500" y="3551238"/>
            <a:ext cx="26749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781050"/>
            <a:r>
              <a:rPr lang="en-US" sz="1600" b="1" i="1"/>
              <a:t>Program Executive Officers</a:t>
            </a:r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7707313" y="5387975"/>
            <a:ext cx="0" cy="1778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4695825" y="5389563"/>
            <a:ext cx="0" cy="179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1058863" y="5378450"/>
            <a:ext cx="5106987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3"/>
          <p:cNvSpPr>
            <a:spLocks noChangeShapeType="1"/>
          </p:cNvSpPr>
          <p:nvPr/>
        </p:nvSpPr>
        <p:spPr bwMode="auto">
          <a:xfrm>
            <a:off x="3768725" y="3854450"/>
            <a:ext cx="0" cy="212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>
            <a:off x="6157913" y="5373688"/>
            <a:ext cx="3175" cy="17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5"/>
          <p:cNvSpPr>
            <a:spLocks noChangeShapeType="1"/>
          </p:cNvSpPr>
          <p:nvPr/>
        </p:nvSpPr>
        <p:spPr bwMode="auto">
          <a:xfrm>
            <a:off x="6548438" y="3854450"/>
            <a:ext cx="0" cy="198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>
            <a:off x="5259388" y="3854450"/>
            <a:ext cx="0" cy="204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Rectangle 27"/>
          <p:cNvSpPr>
            <a:spLocks noChangeArrowheads="1"/>
          </p:cNvSpPr>
          <p:nvPr/>
        </p:nvSpPr>
        <p:spPr bwMode="auto">
          <a:xfrm>
            <a:off x="3219450" y="4002088"/>
            <a:ext cx="1066800" cy="1025525"/>
          </a:xfrm>
          <a:prstGeom prst="rect">
            <a:avLst/>
          </a:prstGeom>
          <a:solidFill>
            <a:srgbClr val="00EB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AFPEO/JSF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Joint Strike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Fighter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Crystal City</a:t>
            </a:r>
          </a:p>
          <a:p>
            <a:pPr>
              <a:lnSpc>
                <a:spcPct val="85000"/>
              </a:lnSpc>
            </a:pPr>
            <a:endParaRPr lang="en-US" sz="1000" b="1" u="sng"/>
          </a:p>
          <a:p>
            <a:pPr>
              <a:lnSpc>
                <a:spcPct val="85000"/>
              </a:lnSpc>
            </a:pPr>
            <a:r>
              <a:rPr lang="en-US" sz="1000" b="1" u="sng"/>
              <a:t>Maj Gen (S) Heinz</a:t>
            </a:r>
          </a:p>
        </p:txBody>
      </p:sp>
      <p:sp>
        <p:nvSpPr>
          <p:cNvPr id="20507" name="Rectangle 28"/>
          <p:cNvSpPr>
            <a:spLocks noChangeArrowheads="1"/>
          </p:cNvSpPr>
          <p:nvPr/>
        </p:nvSpPr>
        <p:spPr bwMode="auto">
          <a:xfrm>
            <a:off x="4459288" y="4002088"/>
            <a:ext cx="1216025" cy="1023937"/>
          </a:xfrm>
          <a:prstGeom prst="rect">
            <a:avLst/>
          </a:prstGeom>
          <a:solidFill>
            <a:srgbClr val="00EB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AFPEO/WP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Weapons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Programs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Eglin</a:t>
            </a:r>
          </a:p>
          <a:p>
            <a:pPr>
              <a:lnSpc>
                <a:spcPct val="85000"/>
              </a:lnSpc>
            </a:pPr>
            <a:endParaRPr lang="en-US" sz="800" b="1" u="sng">
              <a:solidFill>
                <a:schemeClr val="hlink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000" b="1" u="sng"/>
              <a:t>Maj Gen Eidsaune</a:t>
            </a:r>
          </a:p>
        </p:txBody>
      </p:sp>
      <p:sp>
        <p:nvSpPr>
          <p:cNvPr id="20508" name="Rectangle 30"/>
          <p:cNvSpPr>
            <a:spLocks noChangeArrowheads="1"/>
          </p:cNvSpPr>
          <p:nvPr/>
        </p:nvSpPr>
        <p:spPr bwMode="auto">
          <a:xfrm>
            <a:off x="7243763" y="4002088"/>
            <a:ext cx="1201737" cy="10414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AFPEO/CM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Combat &amp;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Mission Support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Rosslyn</a:t>
            </a:r>
            <a:endParaRPr lang="en-US" sz="800" b="1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endParaRPr lang="en-US" sz="800" b="1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endParaRPr lang="en-US" sz="800" b="1">
              <a:solidFill>
                <a:srgbClr val="000000"/>
              </a:solidFill>
            </a:endParaRPr>
          </a:p>
          <a:p>
            <a:r>
              <a:rPr lang="en-US" sz="1000" b="1" u="sng"/>
              <a:t>Brig Gen Masiello</a:t>
            </a:r>
          </a:p>
        </p:txBody>
      </p:sp>
      <p:sp>
        <p:nvSpPr>
          <p:cNvPr id="20509" name="Line 31"/>
          <p:cNvSpPr>
            <a:spLocks noChangeShapeType="1"/>
          </p:cNvSpPr>
          <p:nvPr/>
        </p:nvSpPr>
        <p:spPr bwMode="auto">
          <a:xfrm flipV="1">
            <a:off x="2351088" y="3854450"/>
            <a:ext cx="5545137" cy="111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Text Box 32"/>
          <p:cNvSpPr txBox="1">
            <a:spLocks noChangeArrowheads="1"/>
          </p:cNvSpPr>
          <p:nvPr/>
        </p:nvSpPr>
        <p:spPr bwMode="auto">
          <a:xfrm>
            <a:off x="6519863" y="723900"/>
            <a:ext cx="2159000" cy="40005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Rapid Capabilities Office (RCO)</a:t>
            </a:r>
          </a:p>
          <a:p>
            <a:r>
              <a:rPr lang="en-US" sz="1000" b="1">
                <a:solidFill>
                  <a:srgbClr val="000000"/>
                </a:solidFill>
              </a:rPr>
              <a:t>    Mr Hamilton, SES</a:t>
            </a:r>
          </a:p>
        </p:txBody>
      </p:sp>
      <p:sp>
        <p:nvSpPr>
          <p:cNvPr id="20511" name="Text Box 33"/>
          <p:cNvSpPr txBox="1">
            <a:spLocks noChangeArrowheads="1"/>
          </p:cNvSpPr>
          <p:nvPr/>
        </p:nvSpPr>
        <p:spPr bwMode="auto">
          <a:xfrm>
            <a:off x="534988" y="1646238"/>
            <a:ext cx="2076450" cy="400050"/>
          </a:xfrm>
          <a:prstGeom prst="rect">
            <a:avLst/>
          </a:prstGeom>
          <a:solidFill>
            <a:srgbClr val="33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Executive Action Group  (AQE)</a:t>
            </a:r>
          </a:p>
          <a:p>
            <a:r>
              <a:rPr lang="en-US" sz="1000" b="1">
                <a:solidFill>
                  <a:srgbClr val="000000"/>
                </a:solidFill>
              </a:rPr>
              <a:t>    Lt Col Hildebrandt</a:t>
            </a:r>
          </a:p>
        </p:txBody>
      </p:sp>
      <p:sp>
        <p:nvSpPr>
          <p:cNvPr id="20512" name="Line 34"/>
          <p:cNvSpPr>
            <a:spLocks noChangeShapeType="1"/>
          </p:cNvSpPr>
          <p:nvPr/>
        </p:nvSpPr>
        <p:spPr bwMode="auto">
          <a:xfrm flipH="1">
            <a:off x="2449513" y="2571750"/>
            <a:ext cx="0" cy="142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5"/>
          <p:cNvSpPr>
            <a:spLocks noChangeArrowheads="1"/>
          </p:cNvSpPr>
          <p:nvPr/>
        </p:nvSpPr>
        <p:spPr bwMode="auto">
          <a:xfrm>
            <a:off x="1674813" y="2682875"/>
            <a:ext cx="1590675" cy="817563"/>
          </a:xfrm>
          <a:prstGeom prst="rect">
            <a:avLst/>
          </a:prstGeom>
          <a:solidFill>
            <a:srgbClr val="FFD30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b="1">
                <a:solidFill>
                  <a:srgbClr val="000000"/>
                </a:solidFill>
              </a:rPr>
              <a:t>SAF/AQQ</a:t>
            </a:r>
          </a:p>
          <a:p>
            <a:r>
              <a:rPr lang="en-US" sz="1000" b="1">
                <a:solidFill>
                  <a:srgbClr val="000000"/>
                </a:solidFill>
              </a:rPr>
              <a:t>Global Reach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Maj Gen Fullhart</a:t>
            </a:r>
          </a:p>
        </p:txBody>
      </p:sp>
      <p:sp>
        <p:nvSpPr>
          <p:cNvPr id="20514" name="Rectangle 36"/>
          <p:cNvSpPr>
            <a:spLocks noChangeArrowheads="1"/>
          </p:cNvSpPr>
          <p:nvPr/>
        </p:nvSpPr>
        <p:spPr bwMode="auto">
          <a:xfrm>
            <a:off x="3686175" y="2670175"/>
            <a:ext cx="1614488" cy="828675"/>
          </a:xfrm>
          <a:prstGeom prst="rect">
            <a:avLst/>
          </a:prstGeom>
          <a:solidFill>
            <a:srgbClr val="00EB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b="1">
                <a:solidFill>
                  <a:srgbClr val="000000"/>
                </a:solidFill>
              </a:rPr>
              <a:t>SAF/AQP</a:t>
            </a:r>
          </a:p>
          <a:p>
            <a:r>
              <a:rPr lang="en-US" sz="1000" b="1">
                <a:solidFill>
                  <a:srgbClr val="000000"/>
                </a:solidFill>
              </a:rPr>
              <a:t>Global Power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Maj Gen Lindell</a:t>
            </a:r>
          </a:p>
        </p:txBody>
      </p:sp>
      <p:sp>
        <p:nvSpPr>
          <p:cNvPr id="20515" name="Rectangle 37"/>
          <p:cNvSpPr>
            <a:spLocks noChangeArrowheads="1"/>
          </p:cNvSpPr>
          <p:nvPr/>
        </p:nvSpPr>
        <p:spPr bwMode="auto">
          <a:xfrm>
            <a:off x="5886450" y="2671763"/>
            <a:ext cx="1576388" cy="83502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b="1">
                <a:solidFill>
                  <a:srgbClr val="000000"/>
                </a:solidFill>
              </a:rPr>
              <a:t>SAF/AQI</a:t>
            </a:r>
          </a:p>
          <a:p>
            <a:r>
              <a:rPr lang="en-US" sz="1000" b="1">
                <a:solidFill>
                  <a:srgbClr val="000000"/>
                </a:solidFill>
              </a:rPr>
              <a:t>Information Dominance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Mrs Evans, SES</a:t>
            </a:r>
          </a:p>
        </p:txBody>
      </p:sp>
      <p:grpSp>
        <p:nvGrpSpPr>
          <p:cNvPr id="20516" name="Group 38"/>
          <p:cNvGrpSpPr>
            <a:grpSpLocks/>
          </p:cNvGrpSpPr>
          <p:nvPr/>
        </p:nvGrpSpPr>
        <p:grpSpPr bwMode="auto">
          <a:xfrm>
            <a:off x="1789113" y="3854450"/>
            <a:ext cx="1216025" cy="1176338"/>
            <a:chOff x="120" y="2262"/>
            <a:chExt cx="816" cy="771"/>
          </a:xfrm>
        </p:grpSpPr>
        <p:sp>
          <p:nvSpPr>
            <p:cNvPr id="20535" name="AutoShape 39"/>
            <p:cNvSpPr>
              <a:spLocks noChangeArrowheads="1"/>
            </p:cNvSpPr>
            <p:nvPr/>
          </p:nvSpPr>
          <p:spPr bwMode="auto">
            <a:xfrm>
              <a:off x="120" y="2358"/>
              <a:ext cx="816" cy="675"/>
            </a:xfrm>
            <a:prstGeom prst="rtTriangle">
              <a:avLst/>
            </a:prstGeom>
            <a:solidFill>
              <a:srgbClr val="40E125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5000"/>
                </a:lnSpc>
              </a:pPr>
              <a:endParaRPr lang="en-US" sz="1000" b="1" u="sng">
                <a:solidFill>
                  <a:schemeClr val="hlink"/>
                </a:solidFill>
              </a:endParaRPr>
            </a:p>
          </p:txBody>
        </p:sp>
        <p:sp>
          <p:nvSpPr>
            <p:cNvPr id="20536" name="AutoShape 40"/>
            <p:cNvSpPr>
              <a:spLocks noChangeArrowheads="1"/>
            </p:cNvSpPr>
            <p:nvPr/>
          </p:nvSpPr>
          <p:spPr bwMode="auto">
            <a:xfrm rot="-10753854">
              <a:off x="120" y="2355"/>
              <a:ext cx="816" cy="675"/>
            </a:xfrm>
            <a:prstGeom prst="rtTriangle">
              <a:avLst/>
            </a:prstGeom>
            <a:solidFill>
              <a:srgbClr val="FFD306"/>
            </a:solidFill>
            <a:ln w="12700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lnSpc>
                  <a:spcPct val="85000"/>
                </a:lnSpc>
              </a:pPr>
              <a:endParaRPr lang="en-US" sz="1000" b="1" u="sng">
                <a:solidFill>
                  <a:schemeClr val="hlink"/>
                </a:solidFill>
              </a:endParaRPr>
            </a:p>
          </p:txBody>
        </p:sp>
        <p:sp>
          <p:nvSpPr>
            <p:cNvPr id="20537" name="Line 41"/>
            <p:cNvSpPr>
              <a:spLocks noChangeShapeType="1"/>
            </p:cNvSpPr>
            <p:nvPr/>
          </p:nvSpPr>
          <p:spPr bwMode="auto">
            <a:xfrm flipH="1">
              <a:off x="504" y="2262"/>
              <a:ext cx="2" cy="1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8" name="Rectangle 42"/>
            <p:cNvSpPr>
              <a:spLocks noChangeArrowheads="1"/>
            </p:cNvSpPr>
            <p:nvPr/>
          </p:nvSpPr>
          <p:spPr bwMode="auto">
            <a:xfrm>
              <a:off x="120" y="2358"/>
              <a:ext cx="816" cy="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5000"/>
                </a:lnSpc>
              </a:pPr>
              <a:r>
                <a:rPr lang="en-US" sz="1000" b="1">
                  <a:solidFill>
                    <a:srgbClr val="000000"/>
                  </a:solidFill>
                </a:rPr>
                <a:t>AFPEO/AC</a:t>
              </a:r>
            </a:p>
            <a:p>
              <a:pPr>
                <a:lnSpc>
                  <a:spcPct val="85000"/>
                </a:lnSpc>
              </a:pPr>
              <a:r>
                <a:rPr lang="en-US" sz="1000" b="1">
                  <a:solidFill>
                    <a:srgbClr val="000000"/>
                  </a:solidFill>
                </a:rPr>
                <a:t>Aircraft Systems</a:t>
              </a:r>
            </a:p>
            <a:p>
              <a:pPr>
                <a:lnSpc>
                  <a:spcPct val="85000"/>
                </a:lnSpc>
              </a:pPr>
              <a:r>
                <a:rPr lang="en-US" sz="1000" b="1">
                  <a:solidFill>
                    <a:srgbClr val="000000"/>
                  </a:solidFill>
                </a:rPr>
                <a:t>WPAFB</a:t>
              </a:r>
            </a:p>
            <a:p>
              <a:pPr>
                <a:lnSpc>
                  <a:spcPct val="85000"/>
                </a:lnSpc>
              </a:pPr>
              <a:endParaRPr lang="en-US" sz="1000" b="1">
                <a:solidFill>
                  <a:srgbClr val="000000"/>
                </a:solidFill>
              </a:endParaRPr>
            </a:p>
            <a:p>
              <a:pPr>
                <a:lnSpc>
                  <a:spcPct val="85000"/>
                </a:lnSpc>
              </a:pPr>
              <a:r>
                <a:rPr lang="en-US" sz="1000" b="1" u="sng"/>
                <a:t>Lt Gen Hudson</a:t>
              </a:r>
            </a:p>
          </p:txBody>
        </p:sp>
      </p:grpSp>
      <p:sp>
        <p:nvSpPr>
          <p:cNvPr id="20517" name="Rectangle 48"/>
          <p:cNvSpPr>
            <a:spLocks noChangeArrowheads="1"/>
          </p:cNvSpPr>
          <p:nvPr/>
        </p:nvSpPr>
        <p:spPr bwMode="auto">
          <a:xfrm>
            <a:off x="5972175" y="4002088"/>
            <a:ext cx="1157288" cy="10414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1000" b="1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AFPEO/C2 &amp; CS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Command and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Control &amp;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Combat Support</a:t>
            </a:r>
          </a:p>
          <a:p>
            <a:pPr>
              <a:lnSpc>
                <a:spcPct val="85000"/>
              </a:lnSpc>
            </a:pPr>
            <a:r>
              <a:rPr lang="en-US" sz="1000" b="1">
                <a:solidFill>
                  <a:srgbClr val="000000"/>
                </a:solidFill>
              </a:rPr>
              <a:t>Hanscom</a:t>
            </a:r>
          </a:p>
          <a:p>
            <a:pPr>
              <a:lnSpc>
                <a:spcPct val="85000"/>
              </a:lnSpc>
            </a:pPr>
            <a:endParaRPr lang="en-US" sz="1000" b="1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000" b="1" u="sng"/>
              <a:t>Lt Gen Bowlds</a:t>
            </a:r>
          </a:p>
          <a:p>
            <a:pPr>
              <a:lnSpc>
                <a:spcPct val="85000"/>
              </a:lnSpc>
            </a:pPr>
            <a:endParaRPr lang="en-US" sz="1000" b="1" u="sng">
              <a:solidFill>
                <a:schemeClr val="hlink"/>
              </a:solidFill>
            </a:endParaRPr>
          </a:p>
        </p:txBody>
      </p:sp>
      <p:sp>
        <p:nvSpPr>
          <p:cNvPr id="20518" name="Line 50"/>
          <p:cNvSpPr>
            <a:spLocks noChangeShapeType="1"/>
          </p:cNvSpPr>
          <p:nvPr/>
        </p:nvSpPr>
        <p:spPr bwMode="auto">
          <a:xfrm>
            <a:off x="1068388" y="5391150"/>
            <a:ext cx="0" cy="155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51"/>
          <p:cNvSpPr>
            <a:spLocks noChangeArrowheads="1"/>
          </p:cNvSpPr>
          <p:nvPr/>
        </p:nvSpPr>
        <p:spPr bwMode="auto">
          <a:xfrm>
            <a:off x="1987550" y="5500688"/>
            <a:ext cx="1555750" cy="882650"/>
          </a:xfrm>
          <a:prstGeom prst="rect">
            <a:avLst/>
          </a:prstGeom>
          <a:solidFill>
            <a:srgbClr val="00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1000" b="1">
                <a:solidFill>
                  <a:srgbClr val="000000"/>
                </a:solidFill>
              </a:rPr>
              <a:t>SAF/AQL</a:t>
            </a:r>
          </a:p>
          <a:p>
            <a:r>
              <a:rPr lang="en-US" sz="1000" b="1">
                <a:solidFill>
                  <a:srgbClr val="000000"/>
                </a:solidFill>
              </a:rPr>
              <a:t>Special Programs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Col Vincent</a:t>
            </a:r>
          </a:p>
        </p:txBody>
      </p:sp>
      <p:sp>
        <p:nvSpPr>
          <p:cNvPr id="20520" name="Rectangle 52"/>
          <p:cNvSpPr>
            <a:spLocks noChangeArrowheads="1"/>
          </p:cNvSpPr>
          <p:nvPr/>
        </p:nvSpPr>
        <p:spPr bwMode="auto">
          <a:xfrm>
            <a:off x="285750" y="5502275"/>
            <a:ext cx="1552575" cy="884238"/>
          </a:xfrm>
          <a:prstGeom prst="rect">
            <a:avLst/>
          </a:prstGeom>
          <a:solidFill>
            <a:srgbClr val="00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1000" b="1">
                <a:solidFill>
                  <a:srgbClr val="000000"/>
                </a:solidFill>
              </a:rPr>
              <a:t>SAF/AQC</a:t>
            </a:r>
          </a:p>
          <a:p>
            <a:r>
              <a:rPr lang="en-US" sz="1000" b="1">
                <a:solidFill>
                  <a:srgbClr val="000000"/>
                </a:solidFill>
              </a:rPr>
              <a:t>Contracting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Mr Correll, SES</a:t>
            </a:r>
          </a:p>
        </p:txBody>
      </p:sp>
      <p:sp>
        <p:nvSpPr>
          <p:cNvPr id="20521" name="Rectangle 53"/>
          <p:cNvSpPr>
            <a:spLocks noChangeArrowheads="1"/>
          </p:cNvSpPr>
          <p:nvPr/>
        </p:nvSpPr>
        <p:spPr bwMode="auto">
          <a:xfrm>
            <a:off x="5397500" y="5489575"/>
            <a:ext cx="1517650" cy="881063"/>
          </a:xfrm>
          <a:prstGeom prst="rect">
            <a:avLst/>
          </a:prstGeom>
          <a:solidFill>
            <a:srgbClr val="00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1000" b="1">
                <a:solidFill>
                  <a:srgbClr val="000000"/>
                </a:solidFill>
              </a:rPr>
              <a:t>SAF/AQX</a:t>
            </a:r>
          </a:p>
          <a:p>
            <a:r>
              <a:rPr lang="en-US" sz="1000" b="1">
                <a:solidFill>
                  <a:srgbClr val="000000"/>
                </a:solidFill>
              </a:rPr>
              <a:t>Acquisition Integration</a:t>
            </a:r>
          </a:p>
          <a:p>
            <a:endParaRPr lang="en-US" sz="1000" b="1">
              <a:solidFill>
                <a:srgbClr val="000000"/>
              </a:solidFill>
            </a:endParaRPr>
          </a:p>
          <a:p>
            <a:r>
              <a:rPr lang="en-US" sz="1000" b="1" u="sng">
                <a:solidFill>
                  <a:srgbClr val="000000"/>
                </a:solidFill>
              </a:rPr>
              <a:t>Mr Durante, SES</a:t>
            </a:r>
            <a:endParaRPr lang="en-US" sz="1000" b="1" u="sng"/>
          </a:p>
        </p:txBody>
      </p:sp>
      <p:sp>
        <p:nvSpPr>
          <p:cNvPr id="20522" name="Rectangle 54"/>
          <p:cNvSpPr>
            <a:spLocks noChangeArrowheads="1"/>
          </p:cNvSpPr>
          <p:nvPr/>
        </p:nvSpPr>
        <p:spPr bwMode="auto">
          <a:xfrm>
            <a:off x="3687763" y="5483225"/>
            <a:ext cx="1574800" cy="896938"/>
          </a:xfrm>
          <a:prstGeom prst="rect">
            <a:avLst/>
          </a:prstGeom>
          <a:solidFill>
            <a:srgbClr val="00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1000" b="1">
                <a:solidFill>
                  <a:srgbClr val="000000"/>
                </a:solidFill>
              </a:rPr>
              <a:t>SAF/AQR</a:t>
            </a:r>
          </a:p>
          <a:p>
            <a:r>
              <a:rPr lang="en-US" sz="1000" b="1">
                <a:solidFill>
                  <a:srgbClr val="000000"/>
                </a:solidFill>
              </a:rPr>
              <a:t>Science, </a:t>
            </a:r>
          </a:p>
          <a:p>
            <a:r>
              <a:rPr lang="en-US" sz="1000" b="1">
                <a:solidFill>
                  <a:srgbClr val="000000"/>
                </a:solidFill>
              </a:rPr>
              <a:t>Tech &amp; Engineering</a:t>
            </a:r>
          </a:p>
          <a:p>
            <a:endParaRPr lang="en-US" sz="600" b="1">
              <a:solidFill>
                <a:srgbClr val="000000"/>
              </a:solidFill>
            </a:endParaRPr>
          </a:p>
          <a:p>
            <a:r>
              <a:rPr lang="en-US" sz="1000" b="1" u="sng"/>
              <a:t>Mr Jaggers, SES</a:t>
            </a:r>
          </a:p>
        </p:txBody>
      </p:sp>
      <p:sp>
        <p:nvSpPr>
          <p:cNvPr id="20523" name="Text Box 61"/>
          <p:cNvSpPr txBox="1">
            <a:spLocks noChangeArrowheads="1"/>
          </p:cNvSpPr>
          <p:nvPr/>
        </p:nvSpPr>
        <p:spPr bwMode="auto">
          <a:xfrm>
            <a:off x="7108825" y="5872163"/>
            <a:ext cx="1287463" cy="752475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000" b="1"/>
              <a:t>Acquisition Chief </a:t>
            </a:r>
          </a:p>
          <a:p>
            <a:r>
              <a:rPr lang="en-US" sz="1000" b="1"/>
              <a:t>Process Office (ACPO)</a:t>
            </a:r>
          </a:p>
          <a:p>
            <a:endParaRPr lang="en-US" sz="500" b="1"/>
          </a:p>
          <a:p>
            <a:r>
              <a:rPr lang="en-US" sz="1000" b="1" u="sng"/>
              <a:t>Mr Pollock, NH-IV</a:t>
            </a:r>
          </a:p>
        </p:txBody>
      </p:sp>
      <p:sp>
        <p:nvSpPr>
          <p:cNvPr id="20524" name="Line 62"/>
          <p:cNvSpPr>
            <a:spLocks noChangeShapeType="1"/>
          </p:cNvSpPr>
          <p:nvPr/>
        </p:nvSpPr>
        <p:spPr bwMode="auto">
          <a:xfrm>
            <a:off x="6918325" y="6294438"/>
            <a:ext cx="196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Line 64"/>
          <p:cNvSpPr>
            <a:spLocks noChangeShapeType="1"/>
          </p:cNvSpPr>
          <p:nvPr/>
        </p:nvSpPr>
        <p:spPr bwMode="auto">
          <a:xfrm>
            <a:off x="8408988" y="6329363"/>
            <a:ext cx="233362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Line 66"/>
          <p:cNvSpPr>
            <a:spLocks noChangeShapeType="1"/>
          </p:cNvSpPr>
          <p:nvPr/>
        </p:nvSpPr>
        <p:spPr bwMode="auto">
          <a:xfrm flipH="1">
            <a:off x="6321425" y="2259013"/>
            <a:ext cx="2266950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Text Box 32"/>
          <p:cNvSpPr txBox="1">
            <a:spLocks noChangeArrowheads="1"/>
          </p:cNvSpPr>
          <p:nvPr/>
        </p:nvSpPr>
        <p:spPr bwMode="auto">
          <a:xfrm>
            <a:off x="6519863" y="1190625"/>
            <a:ext cx="2159000" cy="40005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Scientific Adv. Board.  (AF/SB)</a:t>
            </a:r>
          </a:p>
          <a:p>
            <a:r>
              <a:rPr lang="en-US" sz="1000" b="1">
                <a:solidFill>
                  <a:srgbClr val="000000"/>
                </a:solidFill>
              </a:rPr>
              <a:t>    Lt Col Lucia</a:t>
            </a:r>
          </a:p>
        </p:txBody>
      </p:sp>
      <p:sp>
        <p:nvSpPr>
          <p:cNvPr id="20528" name="Text Box 32"/>
          <p:cNvSpPr txBox="1">
            <a:spLocks noChangeArrowheads="1"/>
          </p:cNvSpPr>
          <p:nvPr/>
        </p:nvSpPr>
        <p:spPr bwMode="auto">
          <a:xfrm>
            <a:off x="6515100" y="1643063"/>
            <a:ext cx="2159000" cy="554037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Program Mgt &amp; Acquisition Excellence (AF PM&amp;AE)</a:t>
            </a:r>
          </a:p>
          <a:p>
            <a:r>
              <a:rPr lang="en-US" sz="1000" b="1">
                <a:solidFill>
                  <a:srgbClr val="000000"/>
                </a:solidFill>
              </a:rPr>
              <a:t>     Ms Davies, SES</a:t>
            </a:r>
          </a:p>
        </p:txBody>
      </p:sp>
      <p:sp>
        <p:nvSpPr>
          <p:cNvPr id="20529" name="Line 2"/>
          <p:cNvSpPr>
            <a:spLocks noChangeShapeType="1"/>
          </p:cNvSpPr>
          <p:nvPr/>
        </p:nvSpPr>
        <p:spPr bwMode="auto">
          <a:xfrm flipV="1">
            <a:off x="6326188" y="1931988"/>
            <a:ext cx="211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30" name="Line 2"/>
          <p:cNvSpPr>
            <a:spLocks noChangeShapeType="1"/>
          </p:cNvSpPr>
          <p:nvPr/>
        </p:nvSpPr>
        <p:spPr bwMode="auto">
          <a:xfrm flipV="1">
            <a:off x="6321425" y="1430338"/>
            <a:ext cx="211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Line 2"/>
          <p:cNvSpPr>
            <a:spLocks noChangeShapeType="1"/>
          </p:cNvSpPr>
          <p:nvPr/>
        </p:nvSpPr>
        <p:spPr bwMode="auto">
          <a:xfrm flipV="1">
            <a:off x="6316663" y="955675"/>
            <a:ext cx="211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Oval 56"/>
          <p:cNvSpPr>
            <a:spLocks noChangeArrowheads="1"/>
          </p:cNvSpPr>
          <p:nvPr/>
        </p:nvSpPr>
        <p:spPr bwMode="auto">
          <a:xfrm>
            <a:off x="6176963" y="1501775"/>
            <a:ext cx="2725737" cy="862013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533" name="Oval 58"/>
          <p:cNvSpPr>
            <a:spLocks noChangeArrowheads="1"/>
          </p:cNvSpPr>
          <p:nvPr/>
        </p:nvSpPr>
        <p:spPr bwMode="auto">
          <a:xfrm>
            <a:off x="4792663" y="5483225"/>
            <a:ext cx="2501900" cy="793750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534" name="TextBox 59"/>
          <p:cNvSpPr txBox="1">
            <a:spLocks noChangeArrowheads="1"/>
          </p:cNvSpPr>
          <p:nvPr/>
        </p:nvSpPr>
        <p:spPr bwMode="auto">
          <a:xfrm>
            <a:off x="7864475" y="344488"/>
            <a:ext cx="1279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 of June 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D1AE84-A78B-49C9-899D-550822F72CBB}" type="slidenum">
              <a:rPr lang="en-US"/>
              <a:pPr>
                <a:defRPr/>
              </a:pPr>
              <a:t>4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53634" name="Rectangle 2"/>
          <p:cNvSpPr>
            <a:spLocks noChangeArrowheads="1"/>
          </p:cNvSpPr>
          <p:nvPr/>
        </p:nvSpPr>
        <p:spPr bwMode="auto">
          <a:xfrm>
            <a:off x="1447800" y="1295400"/>
            <a:ext cx="6477000" cy="12446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81D58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SAF/FM</a:t>
            </a:r>
          </a:p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Assistant Secretary of the Air Force</a:t>
            </a:r>
          </a:p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Financial Management &amp; Comptroller</a:t>
            </a:r>
          </a:p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(Dr. Jamie Morin)</a:t>
            </a:r>
            <a:endParaRPr lang="en-US" sz="15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flipH="1">
            <a:off x="4572000" y="2590800"/>
            <a:ext cx="46038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450975" y="4117975"/>
            <a:ext cx="6267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450975" y="4117975"/>
            <a:ext cx="1588" cy="346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7699375" y="4117975"/>
            <a:ext cx="0" cy="377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41" name="Rectangle 9"/>
          <p:cNvSpPr>
            <a:spLocks noChangeArrowheads="1"/>
          </p:cNvSpPr>
          <p:nvPr/>
        </p:nvSpPr>
        <p:spPr bwMode="auto">
          <a:xfrm>
            <a:off x="2362200" y="2590800"/>
            <a:ext cx="4419600" cy="10128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81D58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Principal Deputy Assistant Secretary (PDAS)</a:t>
            </a:r>
          </a:p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Financial Management &amp; Comptroller</a:t>
            </a:r>
          </a:p>
          <a:p>
            <a:pPr algn="ctr">
              <a:defRPr/>
            </a:pPr>
            <a:r>
              <a:rPr lang="en-US" sz="1500" b="1" dirty="0">
                <a:solidFill>
                  <a:srgbClr val="000000"/>
                </a:solidFill>
              </a:rPr>
              <a:t>Mrs. Pat </a:t>
            </a:r>
            <a:r>
              <a:rPr lang="en-US" sz="1500" b="1" dirty="0" err="1">
                <a:solidFill>
                  <a:srgbClr val="000000"/>
                </a:solidFill>
              </a:rPr>
              <a:t>Zarodkiewicz</a:t>
            </a:r>
            <a:endParaRPr lang="en-US" sz="15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225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	SAF/FM Organization</a:t>
            </a:r>
          </a:p>
        </p:txBody>
      </p:sp>
      <p:sp>
        <p:nvSpPr>
          <p:cNvPr id="22537" name="Line 6"/>
          <p:cNvSpPr>
            <a:spLocks noChangeShapeType="1"/>
          </p:cNvSpPr>
          <p:nvPr/>
        </p:nvSpPr>
        <p:spPr bwMode="auto">
          <a:xfrm>
            <a:off x="4572000" y="4114800"/>
            <a:ext cx="0" cy="377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200400" y="4495800"/>
            <a:ext cx="2971800" cy="1350963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81D58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</a:rPr>
              <a:t>SAF/FMC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Deputy </a:t>
            </a:r>
            <a:r>
              <a:rPr lang="en-US" sz="900" b="1" dirty="0">
                <a:solidFill>
                  <a:srgbClr val="000000"/>
                </a:solidFill>
              </a:rPr>
              <a:t>Assistant </a:t>
            </a:r>
            <a:r>
              <a:rPr lang="en-US" sz="900" b="1" dirty="0">
                <a:solidFill>
                  <a:srgbClr val="000000"/>
                </a:solidFill>
              </a:rPr>
              <a:t>Secretary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(Cost </a:t>
            </a:r>
            <a:r>
              <a:rPr lang="en-US" sz="900" b="1" dirty="0">
                <a:solidFill>
                  <a:srgbClr val="000000"/>
                </a:solidFill>
              </a:rPr>
              <a:t>&amp; </a:t>
            </a:r>
            <a:r>
              <a:rPr lang="en-US" sz="900" b="1" dirty="0">
                <a:solidFill>
                  <a:srgbClr val="000000"/>
                </a:solidFill>
              </a:rPr>
              <a:t>Economics)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Executive Director Air Force Cost Analysis </a:t>
            </a:r>
            <a:r>
              <a:rPr lang="en-US" sz="900" b="1" dirty="0">
                <a:solidFill>
                  <a:srgbClr val="000000"/>
                </a:solidFill>
              </a:rPr>
              <a:t>Agency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 Mr. Richard Hartley*</a:t>
            </a:r>
          </a:p>
          <a:p>
            <a:pPr algn="ctr"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Associate </a:t>
            </a:r>
            <a:r>
              <a:rPr lang="en-US" sz="900" b="1" dirty="0">
                <a:solidFill>
                  <a:srgbClr val="000000"/>
                </a:solidFill>
              </a:rPr>
              <a:t>Deputy Assistant Secretary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(Cost </a:t>
            </a:r>
            <a:r>
              <a:rPr lang="en-US" sz="900" b="1" dirty="0">
                <a:solidFill>
                  <a:srgbClr val="000000"/>
                </a:solidFill>
              </a:rPr>
              <a:t>&amp; </a:t>
            </a:r>
            <a:r>
              <a:rPr lang="en-US" sz="900" b="1" dirty="0">
                <a:solidFill>
                  <a:srgbClr val="000000"/>
                </a:solidFill>
              </a:rPr>
              <a:t>Economics)</a:t>
            </a:r>
            <a:endParaRPr lang="en-US" sz="900" b="1" i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(vacant)</a:t>
            </a: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81000" y="4495800"/>
            <a:ext cx="2590800" cy="121285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81D58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</a:rPr>
              <a:t>SAF/FMB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Deputy </a:t>
            </a:r>
            <a:r>
              <a:rPr lang="en-US" sz="900" b="1" dirty="0">
                <a:solidFill>
                  <a:srgbClr val="000000"/>
                </a:solidFill>
              </a:rPr>
              <a:t>Assistant </a:t>
            </a:r>
            <a:r>
              <a:rPr lang="en-US" sz="900" b="1" dirty="0">
                <a:solidFill>
                  <a:srgbClr val="000000"/>
                </a:solidFill>
              </a:rPr>
              <a:t>Secretary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(Budget)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Major General Alfred Flowers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Associate </a:t>
            </a:r>
            <a:r>
              <a:rPr lang="en-US" sz="900" b="1" dirty="0">
                <a:solidFill>
                  <a:srgbClr val="000000"/>
                </a:solidFill>
              </a:rPr>
              <a:t>Deputy Assistant Secretary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(Budget)</a:t>
            </a:r>
            <a:endParaRPr lang="en-US" sz="900" b="1" i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Mrs. Marilyn Thomas</a:t>
            </a: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477000" y="4495800"/>
            <a:ext cx="2438400" cy="121285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81D58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</a:rPr>
              <a:t>SAF/FMP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Deputy </a:t>
            </a:r>
            <a:r>
              <a:rPr lang="en-US" sz="900" b="1" dirty="0">
                <a:solidFill>
                  <a:srgbClr val="000000"/>
                </a:solidFill>
              </a:rPr>
              <a:t>Assistant </a:t>
            </a:r>
            <a:r>
              <a:rPr lang="en-US" sz="900" b="1" dirty="0">
                <a:solidFill>
                  <a:srgbClr val="000000"/>
                </a:solidFill>
              </a:rPr>
              <a:t>Secretary</a:t>
            </a: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(Financial Operations)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Ms. Joan Causey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Associate </a:t>
            </a:r>
            <a:r>
              <a:rPr lang="en-US" sz="900" b="1" dirty="0">
                <a:solidFill>
                  <a:srgbClr val="000000"/>
                </a:solidFill>
              </a:rPr>
              <a:t>Deputy Assistant Secretary </a:t>
            </a:r>
            <a:endParaRPr lang="en-US" sz="9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(Financial Operations)</a:t>
            </a:r>
            <a:endParaRPr lang="en-US" sz="900" b="1" i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900" b="1" dirty="0">
                <a:solidFill>
                  <a:srgbClr val="000000"/>
                </a:solidFill>
              </a:rPr>
              <a:t>Mr. Douglas Bennett</a:t>
            </a:r>
            <a:endParaRPr lang="en-US" sz="9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9"/>
          <p:cNvSpPr txBox="1">
            <a:spLocks noGrp="1" noChangeArrowheads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EA5D518-8CE0-4C5F-A513-14D511C4ECD3}" type="slidenum">
              <a:rPr lang="en-US"/>
              <a:pPr algn="r"/>
              <a:t>5</a:t>
            </a:fld>
            <a:endParaRPr lang="en-US"/>
          </a:p>
        </p:txBody>
      </p:sp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sz="3200" smtClean="0"/>
              <a:t> Reviews &amp; Reports Branch (SAF/AQXRR)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254000" y="1498600"/>
            <a:ext cx="8677275" cy="4729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Responsibilities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Acquisition Policy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Earned Value Management (EVM)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MAIS/MDAP 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Acquisition Program Baseline (APB) Policy/Breach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Nunn-McCurdy (N-M)/Unit Cost Report 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MAIS Significant/Critical Change</a:t>
            </a:r>
            <a:endParaRPr lang="en-US" b="0" smtClean="0"/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Reviews (DAES, PEO Portfolio, etc.)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Reports (MAR, DAES Quarterly/5-Chart, SAR, MAIS Annual/Quarterly, selected AF Strategic Plan Metrics, etc.)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Databases (SMART, DAMIR, EVM-CR, etc.)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Indirect Cost, Program Control Studies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0" smtClean="0"/>
              <a:t>Clean Audit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b="0" smtClean="0"/>
              <a:t>Military Equipment Valuation (MEV)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71A923-80EA-4DD5-9CA3-4B5EDEAAA45A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668588" y="31750"/>
            <a:ext cx="6432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i="1" kern="0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 SAF/FM Fiduciary Responsibilities with EVM Data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54000" y="1347788"/>
            <a:ext cx="8677275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88975" lvl="1" indent="-282575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b="1" kern="0" dirty="0">
                <a:latin typeface="+mn-lt"/>
              </a:rPr>
              <a:t>SAF/FMC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Establish Cost Estimating Relationships (CERs) via CCDRs and CPRs in dollars and hours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Create cost models and update with current EVM data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Interface with CAPE, CAIG, Center FMCs and program offices for cost estimates (Service Cost Positions)</a:t>
            </a:r>
          </a:p>
          <a:p>
            <a:pPr marL="688975" lvl="1" indent="-282575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b="1" kern="0" dirty="0">
                <a:latin typeface="+mn-lt"/>
              </a:rPr>
              <a:t>SAF/FMB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Report obligation and liquidation rates by FY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Incorporate EACs into budgetary FYDP requirements via 1537s, P-Doc’s, R-Doc’s  and POMs inputs with justifying explanations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Facilitate budget transfers</a:t>
            </a:r>
          </a:p>
          <a:p>
            <a:pPr marL="685800" lvl="1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b="1" kern="0" dirty="0">
                <a:latin typeface="+mn-lt"/>
              </a:rPr>
              <a:t>Program Offices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/>
              <a:t>Analyses of CPRs and synthesis for PMs and PEOs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/>
              <a:t>Prepare 1537s, P-Doc’s, R-Doc’s and POM inputs</a:t>
            </a: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/>
              <a:t>Use CFSRs for obligation and expenditure rates reports</a:t>
            </a:r>
            <a:endParaRPr lang="en-US" sz="2000" kern="0" dirty="0">
              <a:latin typeface="+mn-lt"/>
            </a:endParaRPr>
          </a:p>
          <a:p>
            <a:pPr marL="1143000" lvl="2" indent="-228600">
              <a:lnSpc>
                <a:spcPct val="80000"/>
              </a:lnSpc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kern="0" dirty="0">
                <a:latin typeface="+mn-lt"/>
              </a:rPr>
              <a:t>Write-up Section 15 (Contract Performance) of the SAR and DAES for selected programs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9"/>
          <p:cNvSpPr txBox="1">
            <a:spLocks noGrp="1" noChangeArrowheads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BD85617-3F64-4744-A639-1CEC5DAEC94B}" type="slidenum">
              <a:rPr lang="en-US"/>
              <a:pPr algn="r"/>
              <a:t>7</a:t>
            </a:fld>
            <a:endParaRPr lang="en-US"/>
          </a:p>
        </p:txBody>
      </p:sp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sz="3200" smtClean="0"/>
              <a:t>Reviews &amp; Reports Branch (SAF/AQXRR)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2250" y="1708150"/>
          <a:ext cx="8715375" cy="1531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329"/>
                <a:gridCol w="4609870"/>
                <a:gridCol w="2015218"/>
              </a:tblGrid>
              <a:tr h="516834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Mr. Robert Loop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AF EVM Focal Point/Lead   (SAF/AQXRR)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571-256-0365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CDE"/>
                    </a:solidFill>
                  </a:tcPr>
                </a:tc>
              </a:tr>
              <a:tr h="37433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. Deb Peeler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Branch Chief (SAF/AQXRR)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571-256-0408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6EF"/>
                    </a:solidFill>
                  </a:tcPr>
                </a:tc>
              </a:tr>
              <a:tr h="522597">
                <a:tc>
                  <a:txBody>
                    <a:bodyPr/>
                    <a:lstStyle/>
                    <a:p>
                      <a:r>
                        <a:rPr lang="en-US" dirty="0" smtClean="0"/>
                        <a:t>Mr. John Peterson</a:t>
                      </a:r>
                      <a:endParaRPr lang="en-US" dirty="0"/>
                    </a:p>
                  </a:txBody>
                  <a:tcP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FM EVM Analysis,</a:t>
                      </a:r>
                      <a:r>
                        <a:rPr lang="en-US" sz="1800" baseline="0" dirty="0" smtClean="0"/>
                        <a:t> Training, Certification</a:t>
                      </a:r>
                    </a:p>
                    <a:p>
                      <a:r>
                        <a:rPr lang="en-US" sz="1800" baseline="0" dirty="0" smtClean="0"/>
                        <a:t>(AFCAA)</a:t>
                      </a:r>
                      <a:endParaRPr lang="en-US" sz="1800" dirty="0"/>
                    </a:p>
                  </a:txBody>
                  <a:tcP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571-432-1333</a:t>
                      </a:r>
                      <a:endParaRPr lang="en-US" dirty="0"/>
                    </a:p>
                  </a:txBody>
                  <a:tcP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3513138" y="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rgbClr val="151C77"/>
                </a:solidFill>
              </a:rPr>
              <a:t>AF EVM Roles and Responsibilities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9882" y="1585822"/>
          <a:ext cx="8300050" cy="2566035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rgbClr val="00B050"/>
                  </a:outerShdw>
                </a:effectLst>
              </a:tblPr>
              <a:tblGrid>
                <a:gridCol w="1959257"/>
                <a:gridCol w="2182554"/>
                <a:gridCol w="1984382"/>
                <a:gridCol w="217385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Gothic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AQX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PM&amp;AE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FMC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Primary Roles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Policy/Overall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Mentor and Facilitate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Center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Primary Interface(s)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Centers/AT&amp;L/ Services/Industry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Programs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EVM IPT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Co-Lead: OPR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Co-Lead: OCR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Centers/CAPE/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</a:rPr>
                        <a:t>CAIG/FM-Services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209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200074-7094-4683-AA0F-31CEE2D471B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88938" y="5703888"/>
            <a:ext cx="797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- As of January 2010.  Charter and responsibilities are reviewed.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Line 4"/>
          <p:cNvSpPr>
            <a:spLocks noChangeShapeType="1"/>
          </p:cNvSpPr>
          <p:nvPr/>
        </p:nvSpPr>
        <p:spPr bwMode="auto">
          <a:xfrm flipV="1">
            <a:off x="4178300" y="2900363"/>
            <a:ext cx="0" cy="148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524625"/>
            <a:ext cx="1219200" cy="304800"/>
          </a:xfrm>
          <a:noFill/>
        </p:spPr>
        <p:txBody>
          <a:bodyPr/>
          <a:lstStyle/>
          <a:p>
            <a:pPr algn="l"/>
            <a:fld id="{96CF094B-ADA2-4A70-8FC0-95EED1E029FC}" type="slidenum">
              <a:rPr lang="en-US" smtClean="0">
                <a:solidFill>
                  <a:srgbClr val="969696"/>
                </a:solidFill>
              </a:rPr>
              <a:pPr algn="l"/>
              <a:t>9</a:t>
            </a:fld>
            <a:endParaRPr lang="en-US" smtClean="0">
              <a:solidFill>
                <a:srgbClr val="969696"/>
              </a:solidFill>
            </a:endParaRPr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 flipV="1">
            <a:off x="3524250" y="2903538"/>
            <a:ext cx="0" cy="148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Line 2"/>
          <p:cNvSpPr>
            <a:spLocks noChangeShapeType="1"/>
          </p:cNvSpPr>
          <p:nvPr/>
        </p:nvSpPr>
        <p:spPr bwMode="auto">
          <a:xfrm flipV="1">
            <a:off x="3937000" y="5091113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Line 9"/>
          <p:cNvSpPr>
            <a:spLocks noChangeShapeType="1"/>
          </p:cNvSpPr>
          <p:nvPr/>
        </p:nvSpPr>
        <p:spPr bwMode="auto">
          <a:xfrm flipH="1" flipV="1">
            <a:off x="2722563" y="2019300"/>
            <a:ext cx="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Rectangle 10"/>
          <p:cNvSpPr>
            <a:spLocks noGrp="1" noChangeArrowheads="1"/>
          </p:cNvSpPr>
          <p:nvPr>
            <p:ph type="title"/>
          </p:nvPr>
        </p:nvSpPr>
        <p:spPr>
          <a:xfrm>
            <a:off x="2328863" y="206375"/>
            <a:ext cx="6538912" cy="1031875"/>
          </a:xfrm>
        </p:spPr>
        <p:txBody>
          <a:bodyPr/>
          <a:lstStyle/>
          <a:p>
            <a:pPr algn="ctr"/>
            <a:r>
              <a:rPr lang="en-US" sz="3200" smtClean="0"/>
              <a:t>Contractor EVM Data </a:t>
            </a:r>
            <a:br>
              <a:rPr lang="en-US" sz="3200" smtClean="0"/>
            </a:br>
            <a:r>
              <a:rPr lang="en-US" sz="3200" smtClean="0">
                <a:solidFill>
                  <a:srgbClr val="FF0000"/>
                </a:solidFill>
              </a:rPr>
              <a:t>MDAP</a:t>
            </a:r>
            <a:r>
              <a:rPr lang="en-US" sz="3200" smtClean="0"/>
              <a:t> </a:t>
            </a:r>
            <a:r>
              <a:rPr lang="en-US" sz="3200" smtClean="0">
                <a:solidFill>
                  <a:srgbClr val="FF0000"/>
                </a:solidFill>
              </a:rPr>
              <a:t>ACAT I Programs</a:t>
            </a:r>
          </a:p>
        </p:txBody>
      </p:sp>
      <p:sp>
        <p:nvSpPr>
          <p:cNvPr id="31751" name="Line 11"/>
          <p:cNvSpPr>
            <a:spLocks noChangeShapeType="1"/>
          </p:cNvSpPr>
          <p:nvPr/>
        </p:nvSpPr>
        <p:spPr bwMode="auto">
          <a:xfrm>
            <a:off x="571500" y="24003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Line 12"/>
          <p:cNvSpPr>
            <a:spLocks noChangeShapeType="1"/>
          </p:cNvSpPr>
          <p:nvPr/>
        </p:nvSpPr>
        <p:spPr bwMode="auto">
          <a:xfrm>
            <a:off x="571500" y="34671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Line 13"/>
          <p:cNvSpPr>
            <a:spLocks noChangeShapeType="1"/>
          </p:cNvSpPr>
          <p:nvPr/>
        </p:nvSpPr>
        <p:spPr bwMode="auto">
          <a:xfrm>
            <a:off x="571500" y="44577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14"/>
          <p:cNvSpPr>
            <a:spLocks noChangeShapeType="1"/>
          </p:cNvSpPr>
          <p:nvPr/>
        </p:nvSpPr>
        <p:spPr bwMode="auto">
          <a:xfrm>
            <a:off x="571500" y="5448300"/>
            <a:ext cx="8229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2489200" y="5676900"/>
            <a:ext cx="25908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EVM Data</a:t>
            </a:r>
          </a:p>
        </p:txBody>
      </p:sp>
      <p:sp>
        <p:nvSpPr>
          <p:cNvPr id="31756" name="Text Box 16"/>
          <p:cNvSpPr txBox="1">
            <a:spLocks noChangeArrowheads="1"/>
          </p:cNvSpPr>
          <p:nvPr/>
        </p:nvSpPr>
        <p:spPr bwMode="auto">
          <a:xfrm>
            <a:off x="479425" y="5484813"/>
            <a:ext cx="13525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tx2"/>
                </a:solidFill>
              </a:rPr>
              <a:t>Contractor</a:t>
            </a:r>
          </a:p>
        </p:txBody>
      </p:sp>
      <p:sp>
        <p:nvSpPr>
          <p:cNvPr id="31757" name="Text Box 17"/>
          <p:cNvSpPr txBox="1">
            <a:spLocks noChangeArrowheads="1"/>
          </p:cNvSpPr>
          <p:nvPr/>
        </p:nvSpPr>
        <p:spPr bwMode="auto">
          <a:xfrm>
            <a:off x="482600" y="1308100"/>
            <a:ext cx="13573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Congress</a:t>
            </a:r>
          </a:p>
        </p:txBody>
      </p:sp>
      <p:sp>
        <p:nvSpPr>
          <p:cNvPr id="31758" name="Text Box 18"/>
          <p:cNvSpPr txBox="1">
            <a:spLocks noChangeArrowheads="1"/>
          </p:cNvSpPr>
          <p:nvPr/>
        </p:nvSpPr>
        <p:spPr bwMode="auto">
          <a:xfrm>
            <a:off x="482600" y="2451100"/>
            <a:ext cx="7350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OSD</a:t>
            </a:r>
          </a:p>
        </p:txBody>
      </p:sp>
      <p:sp>
        <p:nvSpPr>
          <p:cNvPr id="31759" name="Text Box 19"/>
          <p:cNvSpPr txBox="1">
            <a:spLocks noChangeArrowheads="1"/>
          </p:cNvSpPr>
          <p:nvPr/>
        </p:nvSpPr>
        <p:spPr bwMode="auto">
          <a:xfrm>
            <a:off x="479425" y="3492500"/>
            <a:ext cx="1758950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SAF/AQ &amp; SAF/FM</a:t>
            </a:r>
          </a:p>
        </p:txBody>
      </p:sp>
      <p:sp>
        <p:nvSpPr>
          <p:cNvPr id="31760" name="Text Box 20"/>
          <p:cNvSpPr txBox="1">
            <a:spLocks noChangeArrowheads="1"/>
          </p:cNvSpPr>
          <p:nvPr/>
        </p:nvSpPr>
        <p:spPr bwMode="auto">
          <a:xfrm>
            <a:off x="495300" y="4508500"/>
            <a:ext cx="13335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PEO/Wing/</a:t>
            </a:r>
          </a:p>
          <a:p>
            <a:r>
              <a:rPr lang="en-US" b="1">
                <a:solidFill>
                  <a:schemeClr val="tx2"/>
                </a:solidFill>
              </a:rPr>
              <a:t>SPOs </a:t>
            </a:r>
          </a:p>
        </p:txBody>
      </p:sp>
      <p:sp>
        <p:nvSpPr>
          <p:cNvPr id="31761" name="Text Box 21"/>
          <p:cNvSpPr txBox="1">
            <a:spLocks noChangeArrowheads="1"/>
          </p:cNvSpPr>
          <p:nvPr/>
        </p:nvSpPr>
        <p:spPr bwMode="auto">
          <a:xfrm>
            <a:off x="5614988" y="4505325"/>
            <a:ext cx="2743200" cy="898525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 b="1"/>
              <a:t>Analysis and Range of Independent EACs</a:t>
            </a:r>
          </a:p>
          <a:p>
            <a:pPr algn="ctr"/>
            <a:r>
              <a:rPr lang="en-US" sz="1600" b="1"/>
              <a:t>(min, most likely, max)</a:t>
            </a:r>
          </a:p>
        </p:txBody>
      </p:sp>
      <p:sp>
        <p:nvSpPr>
          <p:cNvPr id="31762" name="Text Box 22"/>
          <p:cNvSpPr txBox="1">
            <a:spLocks noChangeArrowheads="1"/>
          </p:cNvSpPr>
          <p:nvPr/>
        </p:nvSpPr>
        <p:spPr bwMode="auto">
          <a:xfrm>
            <a:off x="5715000" y="3727450"/>
            <a:ext cx="2819400" cy="65405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 b="1"/>
              <a:t>Analysis and Range of Independent EACs</a:t>
            </a:r>
          </a:p>
        </p:txBody>
      </p:sp>
      <p:sp>
        <p:nvSpPr>
          <p:cNvPr id="31763" name="Text Box 23"/>
          <p:cNvSpPr txBox="1">
            <a:spLocks noChangeArrowheads="1"/>
          </p:cNvSpPr>
          <p:nvPr/>
        </p:nvSpPr>
        <p:spPr bwMode="auto">
          <a:xfrm>
            <a:off x="7277100" y="2476500"/>
            <a:ext cx="1616075" cy="928688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 b="1"/>
              <a:t>Analysis of DAES and EACs</a:t>
            </a:r>
          </a:p>
        </p:txBody>
      </p:sp>
      <p:sp>
        <p:nvSpPr>
          <p:cNvPr id="31764" name="Text Box 24"/>
          <p:cNvSpPr txBox="1">
            <a:spLocks noChangeArrowheads="1"/>
          </p:cNvSpPr>
          <p:nvPr/>
        </p:nvSpPr>
        <p:spPr bwMode="auto">
          <a:xfrm>
            <a:off x="2336800" y="4838700"/>
            <a:ext cx="1616075" cy="4095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Variances</a:t>
            </a:r>
          </a:p>
        </p:txBody>
      </p:sp>
      <p:sp>
        <p:nvSpPr>
          <p:cNvPr id="31765" name="Text Box 25"/>
          <p:cNvSpPr txBox="1">
            <a:spLocks noChangeArrowheads="1"/>
          </p:cNvSpPr>
          <p:nvPr/>
        </p:nvSpPr>
        <p:spPr bwMode="auto">
          <a:xfrm>
            <a:off x="3186113" y="3543300"/>
            <a:ext cx="12954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SMART</a:t>
            </a:r>
          </a:p>
        </p:txBody>
      </p:sp>
      <p:sp>
        <p:nvSpPr>
          <p:cNvPr id="31766" name="Text Box 26"/>
          <p:cNvSpPr txBox="1">
            <a:spLocks noChangeArrowheads="1"/>
          </p:cNvSpPr>
          <p:nvPr/>
        </p:nvSpPr>
        <p:spPr bwMode="auto">
          <a:xfrm>
            <a:off x="2324100" y="1638300"/>
            <a:ext cx="9144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SAR</a:t>
            </a:r>
          </a:p>
        </p:txBody>
      </p:sp>
      <p:sp>
        <p:nvSpPr>
          <p:cNvPr id="31767" name="Text Box 27"/>
          <p:cNvSpPr txBox="1">
            <a:spLocks noChangeArrowheads="1"/>
          </p:cNvSpPr>
          <p:nvPr/>
        </p:nvSpPr>
        <p:spPr bwMode="auto">
          <a:xfrm>
            <a:off x="4165600" y="4638675"/>
            <a:ext cx="1066800" cy="714375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Ctr EAC</a:t>
            </a:r>
          </a:p>
        </p:txBody>
      </p:sp>
      <p:sp>
        <p:nvSpPr>
          <p:cNvPr id="31768" name="Line 28"/>
          <p:cNvSpPr>
            <a:spLocks noChangeShapeType="1"/>
          </p:cNvSpPr>
          <p:nvPr/>
        </p:nvSpPr>
        <p:spPr bwMode="auto">
          <a:xfrm flipV="1">
            <a:off x="5232400" y="52435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9" name="Text Box 31"/>
          <p:cNvSpPr txBox="1">
            <a:spLocks noChangeArrowheads="1"/>
          </p:cNvSpPr>
          <p:nvPr/>
        </p:nvSpPr>
        <p:spPr bwMode="auto">
          <a:xfrm>
            <a:off x="2857500" y="2484438"/>
            <a:ext cx="21463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DAES</a:t>
            </a:r>
          </a:p>
        </p:txBody>
      </p:sp>
      <p:sp>
        <p:nvSpPr>
          <p:cNvPr id="31770" name="Text Box 32"/>
          <p:cNvSpPr txBox="1">
            <a:spLocks noChangeArrowheads="1"/>
          </p:cNvSpPr>
          <p:nvPr/>
        </p:nvSpPr>
        <p:spPr bwMode="auto">
          <a:xfrm>
            <a:off x="2370138" y="1333500"/>
            <a:ext cx="838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FF0000"/>
                </a:solidFill>
              </a:rPr>
              <a:t>annual</a:t>
            </a:r>
          </a:p>
        </p:txBody>
      </p:sp>
      <p:sp>
        <p:nvSpPr>
          <p:cNvPr id="31771" name="Text Box 33"/>
          <p:cNvSpPr txBox="1">
            <a:spLocks noChangeArrowheads="1"/>
          </p:cNvSpPr>
          <p:nvPr/>
        </p:nvSpPr>
        <p:spPr bwMode="auto">
          <a:xfrm>
            <a:off x="3324225" y="2116138"/>
            <a:ext cx="1054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FF0000"/>
                </a:solidFill>
              </a:rPr>
              <a:t>quarterly</a:t>
            </a:r>
          </a:p>
        </p:txBody>
      </p:sp>
      <p:sp>
        <p:nvSpPr>
          <p:cNvPr id="31772" name="Text Box 34"/>
          <p:cNvSpPr txBox="1">
            <a:spLocks noChangeArrowheads="1"/>
          </p:cNvSpPr>
          <p:nvPr/>
        </p:nvSpPr>
        <p:spPr bwMode="auto">
          <a:xfrm rot="-5400000">
            <a:off x="2528887" y="3806826"/>
            <a:ext cx="974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FF0000"/>
                </a:solidFill>
              </a:rPr>
              <a:t>monthly</a:t>
            </a:r>
          </a:p>
        </p:txBody>
      </p:sp>
      <p:sp>
        <p:nvSpPr>
          <p:cNvPr id="31773" name="Text Box 36"/>
          <p:cNvSpPr txBox="1">
            <a:spLocks noChangeArrowheads="1"/>
          </p:cNvSpPr>
          <p:nvPr/>
        </p:nvSpPr>
        <p:spPr bwMode="auto">
          <a:xfrm>
            <a:off x="5700713" y="3438525"/>
            <a:ext cx="9286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wInsight</a:t>
            </a:r>
          </a:p>
        </p:txBody>
      </p:sp>
      <p:sp>
        <p:nvSpPr>
          <p:cNvPr id="31774" name="Text Box 37"/>
          <p:cNvSpPr txBox="1">
            <a:spLocks noChangeArrowheads="1"/>
          </p:cNvSpPr>
          <p:nvPr/>
        </p:nvSpPr>
        <p:spPr bwMode="auto">
          <a:xfrm>
            <a:off x="3214688" y="4132263"/>
            <a:ext cx="1279525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MAR</a:t>
            </a:r>
          </a:p>
        </p:txBody>
      </p:sp>
      <p:cxnSp>
        <p:nvCxnSpPr>
          <p:cNvPr id="31775" name="AutoShape 38"/>
          <p:cNvCxnSpPr>
            <a:cxnSpLocks noChangeShapeType="1"/>
            <a:stCxn id="31761" idx="1"/>
            <a:endCxn id="31774" idx="3"/>
          </p:cNvCxnSpPr>
          <p:nvPr/>
        </p:nvCxnSpPr>
        <p:spPr bwMode="auto">
          <a:xfrm rot="10800000">
            <a:off x="4494213" y="4337050"/>
            <a:ext cx="1120775" cy="617538"/>
          </a:xfrm>
          <a:prstGeom prst="bentConnector3">
            <a:avLst>
              <a:gd name="adj1" fmla="val 18551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1776" name="Text Box 39"/>
          <p:cNvSpPr txBox="1">
            <a:spLocks noChangeArrowheads="1"/>
          </p:cNvSpPr>
          <p:nvPr/>
        </p:nvSpPr>
        <p:spPr bwMode="auto">
          <a:xfrm>
            <a:off x="4875213" y="1420813"/>
            <a:ext cx="3860800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b="1"/>
              <a:t>SMART – System Metric and Reporting Tool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b="1"/>
              <a:t>DAES – Defense Acquisition Executive Summary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b="1"/>
              <a:t>CR – Central Repository</a:t>
            </a:r>
          </a:p>
        </p:txBody>
      </p:sp>
      <p:sp>
        <p:nvSpPr>
          <p:cNvPr id="31777" name="AutoShape 42"/>
          <p:cNvSpPr>
            <a:spLocks/>
          </p:cNvSpPr>
          <p:nvPr/>
        </p:nvSpPr>
        <p:spPr bwMode="auto">
          <a:xfrm>
            <a:off x="5148263" y="3052763"/>
            <a:ext cx="520700" cy="1223962"/>
          </a:xfrm>
          <a:prstGeom prst="rightBrace">
            <a:avLst>
              <a:gd name="adj1" fmla="val 19588"/>
              <a:gd name="adj2" fmla="val 6485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tIns="0" bIns="228600" anchor="ctr">
            <a:spAutoFit/>
          </a:bodyPr>
          <a:lstStyle/>
          <a:p>
            <a:endParaRPr lang="en-US"/>
          </a:p>
        </p:txBody>
      </p:sp>
      <p:sp>
        <p:nvSpPr>
          <p:cNvPr id="31778" name="Line 43"/>
          <p:cNvSpPr>
            <a:spLocks noChangeShapeType="1"/>
          </p:cNvSpPr>
          <p:nvPr/>
        </p:nvSpPr>
        <p:spPr bwMode="auto">
          <a:xfrm>
            <a:off x="5162550" y="2827338"/>
            <a:ext cx="2109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tIns="0" bIns="228600" anchor="ctr" anchorCtr="1">
            <a:spAutoFit/>
          </a:bodyPr>
          <a:lstStyle/>
          <a:p>
            <a:endParaRPr lang="en-US"/>
          </a:p>
        </p:txBody>
      </p:sp>
      <p:sp>
        <p:nvSpPr>
          <p:cNvPr id="31779" name="Text Box 44"/>
          <p:cNvSpPr txBox="1">
            <a:spLocks noChangeArrowheads="1"/>
          </p:cNvSpPr>
          <p:nvPr/>
        </p:nvSpPr>
        <p:spPr bwMode="auto">
          <a:xfrm>
            <a:off x="1509713" y="2760663"/>
            <a:ext cx="914400" cy="4095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CR</a:t>
            </a:r>
          </a:p>
        </p:txBody>
      </p:sp>
      <p:cxnSp>
        <p:nvCxnSpPr>
          <p:cNvPr id="31780" name="AutoShape 45"/>
          <p:cNvCxnSpPr>
            <a:cxnSpLocks noChangeShapeType="1"/>
            <a:stCxn id="31755" idx="1"/>
            <a:endCxn id="31779" idx="2"/>
          </p:cNvCxnSpPr>
          <p:nvPr/>
        </p:nvCxnSpPr>
        <p:spPr bwMode="auto">
          <a:xfrm rot="10800000">
            <a:off x="1966913" y="3170238"/>
            <a:ext cx="522287" cy="27114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81" name="AutoShape 47"/>
          <p:cNvCxnSpPr>
            <a:cxnSpLocks noChangeShapeType="1"/>
            <a:stCxn id="31779" idx="3"/>
            <a:endCxn id="31764" idx="1"/>
          </p:cNvCxnSpPr>
          <p:nvPr/>
        </p:nvCxnSpPr>
        <p:spPr bwMode="auto">
          <a:xfrm flipH="1">
            <a:off x="2336800" y="2965450"/>
            <a:ext cx="87313" cy="2078038"/>
          </a:xfrm>
          <a:prstGeom prst="bentConnector5">
            <a:avLst>
              <a:gd name="adj1" fmla="val -107273"/>
              <a:gd name="adj2" fmla="val 49963"/>
              <a:gd name="adj3" fmla="val 221815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1782" name="Text Box 48"/>
          <p:cNvSpPr txBox="1">
            <a:spLocks noChangeArrowheads="1"/>
          </p:cNvSpPr>
          <p:nvPr/>
        </p:nvSpPr>
        <p:spPr bwMode="auto">
          <a:xfrm rot="-5400000">
            <a:off x="1289050" y="4859338"/>
            <a:ext cx="974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FF0000"/>
                </a:solidFill>
              </a:rPr>
              <a:t>monthly</a:t>
            </a:r>
          </a:p>
        </p:txBody>
      </p:sp>
      <p:sp>
        <p:nvSpPr>
          <p:cNvPr id="31783" name="Text Box 25"/>
          <p:cNvSpPr txBox="1">
            <a:spLocks noChangeArrowheads="1"/>
          </p:cNvSpPr>
          <p:nvPr/>
        </p:nvSpPr>
        <p:spPr bwMode="auto">
          <a:xfrm>
            <a:off x="2590800" y="3090863"/>
            <a:ext cx="1903413" cy="3079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DAMIR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NavMenuId xmlns="818ab197-d140-402e-b8de-97cd7fd16373" xsi:nil="true"/>
    <ContentId xmlns="818ab197-d140-402e-b8de-97cd7fd16373" xsi:nil="true"/>
    <SortOrder xmlns="818ab197-d140-402e-b8de-97cd7fd16373" xsi:nil="true"/>
    <PublishingExpirationDate xmlns="http://schemas.microsoft.com/sharepoint/v3" xsi:nil="true"/>
    <PublishingStartDate xmlns="http://schemas.microsoft.com/sharepoint/v3" xsi:nil="true"/>
    <ContentFileId xmlns="818ab197-d140-402e-b8de-97cd7fd16373" xsi:nil="true"/>
    <Taxonomy xmlns="8781b459-35d1-4874-a8a7-354b71085f5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A0B5AF411B9F43A791AE87FBCB0CCF" ma:contentTypeVersion="5" ma:contentTypeDescription="Create a new document." ma:contentTypeScope="" ma:versionID="a07428e1e86abfb92c13e40c6d87ac6b">
  <xsd:schema xmlns:xsd="http://www.w3.org/2001/XMLSchema" xmlns:p="http://schemas.microsoft.com/office/2006/metadata/properties" xmlns:ns1="http://schemas.microsoft.com/sharepoint/v3" xmlns:ns2="818ab197-d140-402e-b8de-97cd7fd16373" xmlns:ns3="8781b459-35d1-4874-a8a7-354b71085f54" targetNamespace="http://schemas.microsoft.com/office/2006/metadata/properties" ma:root="true" ma:fieldsID="b142ebc7ab5e1caa001ebac0546f0008" ns1:_="" ns2:_="" ns3:_="">
    <xsd:import namespace="http://schemas.microsoft.com/sharepoint/v3"/>
    <xsd:import namespace="818ab197-d140-402e-b8de-97cd7fd16373"/>
    <xsd:import namespace="8781b459-35d1-4874-a8a7-354b71085f54"/>
    <xsd:element name="properties">
      <xsd:complexType>
        <xsd:sequence>
          <xsd:element name="documentManagement">
            <xsd:complexType>
              <xsd:all>
                <xsd:element ref="ns2:ContentId" minOccurs="0"/>
                <xsd:element ref="ns2:NavMenuId" minOccurs="0"/>
                <xsd:element ref="ns2:ContentFileId" minOccurs="0"/>
                <xsd:element ref="ns3:Taxonomy" minOccurs="0"/>
                <xsd:element ref="ns2:SortOrder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818ab197-d140-402e-b8de-97cd7fd16373" elementFormDefault="qualified">
    <xsd:import namespace="http://schemas.microsoft.com/office/2006/documentManagement/types"/>
    <xsd:element name="ContentId" ma:index="8" nillable="true" ma:displayName="ContentId" ma:internalName="ContentId">
      <xsd:simpleType>
        <xsd:restriction base="dms:Text">
          <xsd:maxLength value="255"/>
        </xsd:restriction>
      </xsd:simpleType>
    </xsd:element>
    <xsd:element name="NavMenuId" ma:index="9" nillable="true" ma:displayName="NavMenuId" ma:internalName="NavMenuId">
      <xsd:simpleType>
        <xsd:restriction base="dms:Text">
          <xsd:maxLength value="255"/>
        </xsd:restriction>
      </xsd:simpleType>
    </xsd:element>
    <xsd:element name="ContentFileId" ma:index="10" nillable="true" ma:displayName="ContentFileId" ma:internalName="ContentFileId">
      <xsd:simpleType>
        <xsd:restriction base="dms:Text">
          <xsd:maxLength value="255"/>
        </xsd:restriction>
      </xsd:simpleType>
    </xsd:element>
    <xsd:element name="SortOrder" ma:index="12" nillable="true" ma:displayName="Homepage Sort Order" ma:internalName="SortOrder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8781b459-35d1-4874-a8a7-354b71085f54" elementFormDefault="qualified">
    <xsd:import namespace="http://schemas.microsoft.com/office/2006/documentManagement/types"/>
    <xsd:element name="Taxonomy" ma:index="11" nillable="true" ma:displayName="Taxonomy" ma:internalName="SusQtechTaxonomy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ABEE09C-DAE4-432E-9147-19E88FE08424}"/>
</file>

<file path=customXml/itemProps2.xml><?xml version="1.0" encoding="utf-8"?>
<ds:datastoreItem xmlns:ds="http://schemas.openxmlformats.org/officeDocument/2006/customXml" ds:itemID="{441EF8B1-2EC5-401A-8E53-1F6E75E440E3}"/>
</file>

<file path=customXml/itemProps3.xml><?xml version="1.0" encoding="utf-8"?>
<ds:datastoreItem xmlns:ds="http://schemas.openxmlformats.org/officeDocument/2006/customXml" ds:itemID="{74F967E5-63F9-4D05-A2DA-8614A4E0C442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Designs\USAF(Unclas).pot</Template>
  <TotalTime>8110</TotalTime>
  <Words>884</Words>
  <Application>Microsoft Office PowerPoint</Application>
  <PresentationFormat>On-screen Show (4:3)</PresentationFormat>
  <Paragraphs>431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13</vt:i4>
      </vt:variant>
      <vt:variant>
        <vt:lpstr>Slide Titles</vt:lpstr>
      </vt:variant>
      <vt:variant>
        <vt:i4>17</vt:i4>
      </vt:variant>
    </vt:vector>
  </HeadingPairs>
  <TitlesOfParts>
    <vt:vector size="37" baseType="lpstr">
      <vt:lpstr>Arial</vt:lpstr>
      <vt:lpstr>Wingdings</vt:lpstr>
      <vt:lpstr>Times New Roman</vt:lpstr>
      <vt:lpstr>Century Schoolbook</vt:lpstr>
      <vt:lpstr>Arial Unicode MS</vt:lpstr>
      <vt:lpstr>MS Gothic</vt:lpstr>
      <vt:lpstr>Calibri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USAF(Unclas)</vt:lpstr>
      <vt:lpstr>Slide 1</vt:lpstr>
      <vt:lpstr>Slide 2</vt:lpstr>
      <vt:lpstr>Slide 3</vt:lpstr>
      <vt:lpstr> SAF/FM Organization</vt:lpstr>
      <vt:lpstr> Reviews &amp; Reports Branch (SAF/AQXRR)</vt:lpstr>
      <vt:lpstr>Slide 6</vt:lpstr>
      <vt:lpstr>Reviews &amp; Reports Branch (SAF/AQXRR)</vt:lpstr>
      <vt:lpstr>Slide 8</vt:lpstr>
      <vt:lpstr>Contractor EVM Data  MDAP ACAT I Programs</vt:lpstr>
      <vt:lpstr>Contractor EVM Data  MDAP ACAT II, III Programs</vt:lpstr>
      <vt:lpstr>Slide 11</vt:lpstr>
      <vt:lpstr>Slide 12</vt:lpstr>
      <vt:lpstr>Contract EVM Data - SMART</vt:lpstr>
      <vt:lpstr>Contract EVM Data - SMART</vt:lpstr>
      <vt:lpstr>Contract EVM Data - SMART</vt:lpstr>
      <vt:lpstr>AF EVM Revitalization 2010 </vt:lpstr>
      <vt:lpstr>Slide 17</vt:lpstr>
    </vt:vector>
  </TitlesOfParts>
  <Company>HQ USAF/______, Pentagon, DC 20330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Loop, Robert C Ctr USAF SAF/AQXR</dc:creator>
  <cp:lastModifiedBy>Dan Butler</cp:lastModifiedBy>
  <cp:revision>327</cp:revision>
  <cp:lastPrinted>2001-11-16T21:52:41Z</cp:lastPrinted>
  <dcterms:created xsi:type="dcterms:W3CDTF">2000-04-26T18:38:01Z</dcterms:created>
  <dcterms:modified xsi:type="dcterms:W3CDTF">2010-02-01T18:50:05Z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0x01010004A0B5AF411B9F43A791AE87FBCB0CCF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