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55" r:id="rId1"/>
  </p:sldMasterIdLst>
  <p:notesMasterIdLst>
    <p:notesMasterId r:id="rId26"/>
  </p:notesMasterIdLst>
  <p:handoutMasterIdLst>
    <p:handoutMasterId r:id="rId27"/>
  </p:handoutMasterIdLst>
  <p:sldIdLst>
    <p:sldId id="866" r:id="rId2"/>
    <p:sldId id="966" r:id="rId3"/>
    <p:sldId id="967" r:id="rId4"/>
    <p:sldId id="968" r:id="rId5"/>
    <p:sldId id="969" r:id="rId6"/>
    <p:sldId id="970" r:id="rId7"/>
    <p:sldId id="907" r:id="rId8"/>
    <p:sldId id="951" r:id="rId9"/>
    <p:sldId id="952" r:id="rId10"/>
    <p:sldId id="964" r:id="rId11"/>
    <p:sldId id="973" r:id="rId12"/>
    <p:sldId id="965" r:id="rId13"/>
    <p:sldId id="971" r:id="rId14"/>
    <p:sldId id="963" r:id="rId15"/>
    <p:sldId id="949" r:id="rId16"/>
    <p:sldId id="950" r:id="rId17"/>
    <p:sldId id="956" r:id="rId18"/>
    <p:sldId id="953" r:id="rId19"/>
    <p:sldId id="955" r:id="rId20"/>
    <p:sldId id="957" r:id="rId21"/>
    <p:sldId id="946" r:id="rId22"/>
    <p:sldId id="962" r:id="rId23"/>
    <p:sldId id="959" r:id="rId24"/>
    <p:sldId id="960" r:id="rId25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100000"/>
      </a:spcBef>
      <a:spcAft>
        <a:spcPct val="0"/>
      </a:spcAft>
      <a:buClr>
        <a:srgbClr val="0B1F65"/>
      </a:buClr>
      <a:buFont typeface="Webdings" pitchFamily="18" charset="2"/>
      <a:buChar char="4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100000"/>
      </a:spcBef>
      <a:spcAft>
        <a:spcPct val="0"/>
      </a:spcAft>
      <a:buClr>
        <a:srgbClr val="0B1F65"/>
      </a:buClr>
      <a:buFont typeface="Webdings" pitchFamily="18" charset="2"/>
      <a:buChar char="4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100000"/>
      </a:spcBef>
      <a:spcAft>
        <a:spcPct val="0"/>
      </a:spcAft>
      <a:buClr>
        <a:srgbClr val="0B1F65"/>
      </a:buClr>
      <a:buFont typeface="Webdings" pitchFamily="18" charset="2"/>
      <a:buChar char="4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100000"/>
      </a:spcBef>
      <a:spcAft>
        <a:spcPct val="0"/>
      </a:spcAft>
      <a:buClr>
        <a:srgbClr val="0B1F65"/>
      </a:buClr>
      <a:buFont typeface="Webdings" pitchFamily="18" charset="2"/>
      <a:buChar char="4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100000"/>
      </a:spcBef>
      <a:spcAft>
        <a:spcPct val="0"/>
      </a:spcAft>
      <a:buClr>
        <a:srgbClr val="0B1F65"/>
      </a:buClr>
      <a:buFont typeface="Webdings" pitchFamily="18" charset="2"/>
      <a:buChar char="4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USD(AT&amp;L)" initials="" lastIdx="0" clrIdx="0"/>
  <p:cmAuthor id="1" name="Wesley E. Rice II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CC99"/>
    <a:srgbClr val="FFFFCC"/>
    <a:srgbClr val="CCFF33"/>
    <a:srgbClr val="66FF33"/>
    <a:srgbClr val="BBDEE7"/>
    <a:srgbClr val="000099"/>
    <a:srgbClr val="CC00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78148" autoAdjust="0"/>
  </p:normalViewPr>
  <p:slideViewPr>
    <p:cSldViewPr snapToGrid="0">
      <p:cViewPr>
        <p:scale>
          <a:sx n="78" d="100"/>
          <a:sy n="78" d="100"/>
        </p:scale>
        <p:origin x="-924" y="-246"/>
      </p:cViewPr>
      <p:guideLst>
        <p:guide orient="horz" pos="26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1602" y="564"/>
      </p:cViewPr>
      <p:guideLst>
        <p:guide orient="horz" pos="2927"/>
        <p:guide pos="220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86538" y="9101138"/>
            <a:ext cx="382587" cy="157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935038">
              <a:spcBef>
                <a:spcPct val="0"/>
              </a:spcBef>
              <a:buClrTx/>
              <a:buFontTx/>
              <a:buNone/>
              <a:defRPr sz="800"/>
            </a:lvl1pPr>
          </a:lstStyle>
          <a:p>
            <a:fld id="{AF53FBCB-58C1-45D4-AC7B-ABB0C921F9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11188" y="4418013"/>
            <a:ext cx="5735637" cy="4589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780" tIns="46065" rIns="93780" bIns="46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9788" y="214313"/>
            <a:ext cx="5286375" cy="3963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734175" y="9120188"/>
            <a:ext cx="234950" cy="138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>
            <a:lvl1pPr algn="r" defTabSz="935038">
              <a:spcBef>
                <a:spcPct val="0"/>
              </a:spcBef>
              <a:buClrTx/>
              <a:buFontTx/>
              <a:buNone/>
              <a:defRPr sz="800"/>
            </a:lvl1pPr>
          </a:lstStyle>
          <a:p>
            <a:fld id="{51A36EF5-63B9-4B3B-B227-715C2AA942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rtl="0" eaLnBrk="0" fontAlgn="base" hangingPunct="0">
      <a:spcBef>
        <a:spcPct val="100000"/>
      </a:spcBef>
      <a:spcAft>
        <a:spcPct val="0"/>
      </a:spcAft>
      <a:buFont typeface="Webdings" pitchFamily="18" charset="2"/>
      <a:buChar char="4"/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42900" indent="-163513" algn="l" rtl="0" eaLnBrk="0" fontAlgn="base" hangingPunct="0">
      <a:lnSpc>
        <a:spcPct val="85000"/>
      </a:lnSpc>
      <a:spcBef>
        <a:spcPct val="45000"/>
      </a:spcBef>
      <a:spcAft>
        <a:spcPct val="0"/>
      </a:spcAft>
      <a:buChar char="–"/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520700" indent="-176213" algn="l" rtl="0" eaLnBrk="0" fontAlgn="base" hangingPunct="0">
      <a:lnSpc>
        <a:spcPct val="85000"/>
      </a:lnSpc>
      <a:spcBef>
        <a:spcPct val="45000"/>
      </a:spcBef>
      <a:spcAft>
        <a:spcPct val="0"/>
      </a:spcAft>
      <a:buFont typeface="Webdings" pitchFamily="18" charset="2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685800" indent="-163513" algn="l" rtl="0" eaLnBrk="0" fontAlgn="base" hangingPunct="0">
      <a:lnSpc>
        <a:spcPct val="85000"/>
      </a:lnSpc>
      <a:spcBef>
        <a:spcPct val="45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9788" y="214313"/>
            <a:ext cx="5287962" cy="3965575"/>
          </a:xfrm>
          <a:ln/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418013"/>
            <a:ext cx="5737225" cy="45894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39788" y="214313"/>
            <a:ext cx="5287962" cy="3965575"/>
          </a:xfrm>
          <a:ln/>
        </p:spPr>
      </p:sp>
      <p:sp>
        <p:nvSpPr>
          <p:cNvPr id="174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418013"/>
            <a:ext cx="5737225" cy="45894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1375" y="214313"/>
            <a:ext cx="5284788" cy="3963987"/>
          </a:xfrm>
          <a:ln/>
        </p:spPr>
      </p:sp>
      <p:sp>
        <p:nvSpPr>
          <p:cNvPr id="175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ebdings" pitchFamily="18" charset="2"/>
              <a:buNone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6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477963" y="2743200"/>
            <a:ext cx="6191250" cy="2971800"/>
          </a:xfrm>
        </p:spPr>
        <p:txBody>
          <a:bodyPr/>
          <a:lstStyle>
            <a:lvl1pPr>
              <a:defRPr/>
            </a:lvl1pPr>
            <a:lvl2pPr marL="452438" lvl="1" indent="-215900">
              <a:defRPr/>
            </a:lvl2pPr>
          </a:lstStyle>
          <a:p>
            <a:r>
              <a:rPr lang="en-US"/>
              <a:t>Click to edit Master subtitle style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14058" name="Rectangle 1034"/>
          <p:cNvSpPr>
            <a:spLocks noGrp="1" noChangeArrowheads="1"/>
          </p:cNvSpPr>
          <p:nvPr>
            <p:ph type="ctrTitle"/>
          </p:nvPr>
        </p:nvSpPr>
        <p:spPr>
          <a:xfrm>
            <a:off x="1477963" y="1219200"/>
            <a:ext cx="6191250" cy="1143000"/>
          </a:xfrm>
        </p:spPr>
        <p:txBody>
          <a:bodyPr tIns="45712" bIns="45712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80" name="Line 1056"/>
          <p:cNvSpPr>
            <a:spLocks noChangeShapeType="1"/>
          </p:cNvSpPr>
          <p:nvPr userDrawn="1"/>
        </p:nvSpPr>
        <p:spPr bwMode="auto">
          <a:xfrm>
            <a:off x="1314450" y="1905000"/>
            <a:ext cx="0" cy="457200"/>
          </a:xfrm>
          <a:prstGeom prst="line">
            <a:avLst/>
          </a:prstGeom>
          <a:noFill/>
          <a:ln w="76200">
            <a:solidFill>
              <a:srgbClr val="0B1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104" name="Text Box 1080"/>
          <p:cNvSpPr txBox="1">
            <a:spLocks noChangeArrowheads="1"/>
          </p:cNvSpPr>
          <p:nvPr userDrawn="1"/>
        </p:nvSpPr>
        <p:spPr bwMode="auto">
          <a:xfrm>
            <a:off x="8655050" y="6715125"/>
            <a:ext cx="1397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spcBef>
                <a:spcPct val="0"/>
              </a:spcBef>
              <a:buClrTx/>
              <a:buFontTx/>
              <a:buNone/>
            </a:pPr>
            <a:fld id="{C5F111D0-FED2-47D3-8C19-CD6B6284FE9C}" type="slidenum">
              <a:rPr lang="en-US" sz="900"/>
              <a:pPr algn="r">
                <a:spcBef>
                  <a:spcPct val="0"/>
                </a:spcBef>
                <a:buClrTx/>
                <a:buFontTx/>
                <a:buNone/>
              </a:pPr>
              <a:t>‹#›</a:t>
            </a:fld>
            <a:endParaRPr lang="en-US" sz="900"/>
          </a:p>
        </p:txBody>
      </p:sp>
      <p:pic>
        <p:nvPicPr>
          <p:cNvPr id="514118" name="Picture 109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03975"/>
            <a:ext cx="9144000" cy="298450"/>
          </a:xfrm>
          <a:prstGeom prst="rect">
            <a:avLst/>
          </a:prstGeom>
          <a:noFill/>
        </p:spPr>
      </p:pic>
      <p:pic>
        <p:nvPicPr>
          <p:cNvPr id="514120" name="Picture 109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5" y="142875"/>
            <a:ext cx="1316038" cy="1373188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381000"/>
            <a:ext cx="1808162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2725" y="381000"/>
            <a:ext cx="5275263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700213" y="381000"/>
            <a:ext cx="7018337" cy="646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82725" y="1360488"/>
            <a:ext cx="3433763" cy="2230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68888" y="1360488"/>
            <a:ext cx="3433762" cy="2230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482725" y="3743325"/>
            <a:ext cx="3433763" cy="2230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68888" y="3743325"/>
            <a:ext cx="3433762" cy="2230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2725" y="1360488"/>
            <a:ext cx="3433763" cy="4613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888" y="1360488"/>
            <a:ext cx="3433762" cy="4613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725" y="1360488"/>
            <a:ext cx="7019925" cy="461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13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700213" y="381000"/>
            <a:ext cx="70183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78" name="Text Box 54"/>
          <p:cNvSpPr txBox="1">
            <a:spLocks noChangeArrowheads="1"/>
          </p:cNvSpPr>
          <p:nvPr/>
        </p:nvSpPr>
        <p:spPr bwMode="auto">
          <a:xfrm>
            <a:off x="8794750" y="6715125"/>
            <a:ext cx="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spcBef>
                <a:spcPct val="0"/>
              </a:spcBef>
              <a:buClrTx/>
              <a:buFontTx/>
              <a:buNone/>
            </a:pPr>
            <a:endParaRPr lang="en-US" sz="900"/>
          </a:p>
        </p:txBody>
      </p:sp>
      <p:pic>
        <p:nvPicPr>
          <p:cNvPr id="513097" name="Picture 7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03975"/>
            <a:ext cx="9144000" cy="298450"/>
          </a:xfrm>
          <a:prstGeom prst="rect">
            <a:avLst/>
          </a:prstGeom>
          <a:noFill/>
        </p:spPr>
      </p:pic>
      <p:sp>
        <p:nvSpPr>
          <p:cNvPr id="513099" name="Text Box 75"/>
          <p:cNvSpPr txBox="1">
            <a:spLocks noChangeArrowheads="1"/>
          </p:cNvSpPr>
          <p:nvPr userDrawn="1"/>
        </p:nvSpPr>
        <p:spPr bwMode="auto">
          <a:xfrm>
            <a:off x="8655050" y="6715125"/>
            <a:ext cx="1397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spcBef>
                <a:spcPct val="0"/>
              </a:spcBef>
              <a:buClrTx/>
              <a:buFontTx/>
              <a:buNone/>
            </a:pPr>
            <a:fld id="{BFEEB562-8FC5-4900-912F-018032D4E5B7}" type="slidenum">
              <a:rPr lang="en-US" sz="900"/>
              <a:pPr algn="r">
                <a:spcBef>
                  <a:spcPct val="0"/>
                </a:spcBef>
                <a:buClrTx/>
                <a:buFontTx/>
                <a:buNone/>
              </a:pPr>
              <a:t>‹#›</a:t>
            </a:fld>
            <a:endParaRPr lang="en-US" sz="900"/>
          </a:p>
        </p:txBody>
      </p:sp>
      <p:pic>
        <p:nvPicPr>
          <p:cNvPr id="513101" name="Picture 7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38125" y="142875"/>
            <a:ext cx="1316038" cy="13731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4148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4148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4148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4148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4148C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4148C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4148C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4148C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4148C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100000"/>
        </a:spcBef>
        <a:spcAft>
          <a:spcPct val="0"/>
        </a:spcAft>
        <a:buClr>
          <a:srgbClr val="0B1F65"/>
        </a:buClr>
        <a:buFont typeface="Webdings" pitchFamily="18" charset="2"/>
        <a:buChar char="4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0663" algn="l" rtl="0" eaLnBrk="0" fontAlgn="base" hangingPunct="0">
        <a:spcBef>
          <a:spcPct val="50000"/>
        </a:spcBef>
        <a:spcAft>
          <a:spcPct val="0"/>
        </a:spcAft>
        <a:buClr>
          <a:srgbClr val="0B1F65"/>
        </a:buClr>
        <a:buChar char="–"/>
        <a:defRPr sz="1600">
          <a:solidFill>
            <a:schemeClr val="tx1"/>
          </a:solidFill>
          <a:latin typeface="+mn-lt"/>
        </a:defRPr>
      </a:lvl2pPr>
      <a:lvl3pPr marL="804863" indent="-233363" algn="l" rtl="0" eaLnBrk="0" fontAlgn="base" hangingPunct="0">
        <a:spcBef>
          <a:spcPct val="50000"/>
        </a:spcBef>
        <a:spcAft>
          <a:spcPct val="0"/>
        </a:spcAft>
        <a:buClr>
          <a:srgbClr val="0B1F65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3pPr>
      <a:lvl4pPr marL="24003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defRPr sz="1600">
          <a:solidFill>
            <a:schemeClr val="tx1"/>
          </a:solidFill>
          <a:latin typeface="+mn-lt"/>
        </a:defRPr>
      </a:lvl4pPr>
      <a:lvl5pPr marL="25177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5pPr>
      <a:lvl6pPr marL="29749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6pPr>
      <a:lvl7pPr marL="34321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7pPr>
      <a:lvl8pPr marL="38893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8pPr>
      <a:lvl9pPr marL="4346575" algn="l" rtl="0" eaLnBrk="0" fontAlgn="base" hangingPunct="0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ry.bliss@osd.mi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cq(pent)\dfs\blissgr\Book1.xls!consistency%20chrt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\\acq(pent)\dfs\blissgr\Book1.xls!cmpt%20by%20n%20chrt" TargetMode="External"/><Relationship Id="rId5" Type="http://schemas.openxmlformats.org/officeDocument/2006/relationships/oleObject" Target="file:///\\acq(pent)\dfs\blissgr\Book1.xls!histg%20chrt" TargetMode="External"/><Relationship Id="rId4" Type="http://schemas.openxmlformats.org/officeDocument/2006/relationships/oleObject" Target="file:///\\acq(pent)\dfs\blissgr\Book1.xls!cmpt%20by%20$%20chr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2387" name="Line 3"/>
          <p:cNvSpPr>
            <a:spLocks noChangeShapeType="1"/>
          </p:cNvSpPr>
          <p:nvPr/>
        </p:nvSpPr>
        <p:spPr bwMode="auto">
          <a:xfrm>
            <a:off x="852488" y="1909763"/>
            <a:ext cx="0" cy="2297112"/>
          </a:xfrm>
          <a:prstGeom prst="line">
            <a:avLst/>
          </a:prstGeom>
          <a:noFill/>
          <a:ln w="101600">
            <a:solidFill>
              <a:srgbClr val="0B1F65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2388" name="Rectangle 4"/>
          <p:cNvSpPr>
            <a:spLocks noChangeArrowheads="1"/>
          </p:cNvSpPr>
          <p:nvPr/>
        </p:nvSpPr>
        <p:spPr bwMode="auto">
          <a:xfrm>
            <a:off x="984250" y="2006600"/>
            <a:ext cx="805497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200" b="1" dirty="0">
                <a:solidFill>
                  <a:srgbClr val="003399"/>
                </a:solidFill>
              </a:rPr>
              <a:t>The Immediate Future of EVMS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3200" b="1" dirty="0">
                <a:solidFill>
                  <a:srgbClr val="003399"/>
                </a:solidFill>
              </a:rPr>
              <a:t>Within DoD and It’s Industrial Base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sz="2000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sz="2000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dirty="0" smtClean="0"/>
              <a:t>NDIA/PMSC </a:t>
            </a:r>
            <a:r>
              <a:rPr lang="en-US" dirty="0"/>
              <a:t>Meeting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dirty="0" smtClean="0"/>
              <a:t>3 Feb 2010</a:t>
            </a:r>
            <a:endParaRPr lang="en-US" sz="2000" b="1" dirty="0"/>
          </a:p>
        </p:txBody>
      </p:sp>
      <p:sp>
        <p:nvSpPr>
          <p:cNvPr id="1552389" name="Rectangle 5"/>
          <p:cNvSpPr>
            <a:spLocks noChangeArrowheads="1"/>
          </p:cNvSpPr>
          <p:nvPr/>
        </p:nvSpPr>
        <p:spPr bwMode="auto">
          <a:xfrm>
            <a:off x="8513763" y="6705600"/>
            <a:ext cx="490537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5720" rIns="45720" anchor="ctr"/>
          <a:lstStyle/>
          <a:p>
            <a:endParaRPr lang="en-US"/>
          </a:p>
        </p:txBody>
      </p:sp>
      <p:sp>
        <p:nvSpPr>
          <p:cNvPr id="1552391" name="Text Box 7"/>
          <p:cNvSpPr txBox="1">
            <a:spLocks noChangeArrowheads="1"/>
          </p:cNvSpPr>
          <p:nvPr/>
        </p:nvSpPr>
        <p:spPr bwMode="auto">
          <a:xfrm>
            <a:off x="5041900" y="4654550"/>
            <a:ext cx="40370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41" tIns="45671" rIns="91341" bIns="45671">
            <a:spAutoFit/>
          </a:bodyPr>
          <a:lstStyle/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sz="1400" i="1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sz="1400" i="1"/>
          </a:p>
        </p:txBody>
      </p:sp>
      <p:sp>
        <p:nvSpPr>
          <p:cNvPr id="1552396" name="Text Box 12"/>
          <p:cNvSpPr txBox="1">
            <a:spLocks noChangeArrowheads="1"/>
          </p:cNvSpPr>
          <p:nvPr/>
        </p:nvSpPr>
        <p:spPr bwMode="auto">
          <a:xfrm>
            <a:off x="965200" y="4654550"/>
            <a:ext cx="4545584" cy="1600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41" tIns="45671" rIns="91341" bIns="45671">
            <a:spAutoFit/>
          </a:bodyPr>
          <a:lstStyle/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1400" i="1" dirty="0"/>
              <a:t>Gary R. Bliss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1400" i="1" dirty="0" smtClean="0"/>
              <a:t>Dir, </a:t>
            </a:r>
            <a:r>
              <a:rPr lang="en-US" sz="1400" i="1" dirty="0" err="1" smtClean="0"/>
              <a:t>Perf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Assmnt</a:t>
            </a:r>
            <a:r>
              <a:rPr lang="en-US" sz="1400" i="1" dirty="0" smtClean="0"/>
              <a:t> &amp; Root Cause Analysis (PARCA)</a:t>
            </a:r>
            <a:endParaRPr lang="en-US" sz="1400" i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1400" i="1" dirty="0"/>
              <a:t>Office of the Under Secretary of Defense for Acquisition, Technology and Logistics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1400" i="1" dirty="0"/>
              <a:t>(703) 845-2192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sz="1400" i="1" dirty="0">
                <a:hlinkClick r:id="rId3"/>
              </a:rPr>
              <a:t>gary.bliss@osd.mil</a:t>
            </a:r>
            <a:endParaRPr lang="en-US" sz="1400" i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sz="1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0213" y="381000"/>
            <a:ext cx="7078662" cy="1000125"/>
          </a:xfrm>
        </p:spPr>
        <p:txBody>
          <a:bodyPr/>
          <a:lstStyle/>
          <a:p>
            <a:r>
              <a:rPr lang="en-US"/>
              <a:t>AT&amp;L Policies &amp; EV’s Changing Role</a:t>
            </a:r>
            <a:br>
              <a:rPr lang="en-US"/>
            </a:br>
            <a:r>
              <a:rPr lang="en-US"/>
              <a:t>(Gary’s View)</a:t>
            </a:r>
          </a:p>
        </p:txBody>
      </p:sp>
      <p:sp>
        <p:nvSpPr>
          <p:cNvPr id="176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2200" y="1751013"/>
            <a:ext cx="7019925" cy="4613275"/>
          </a:xfrm>
        </p:spPr>
        <p:txBody>
          <a:bodyPr/>
          <a:lstStyle/>
          <a:p>
            <a:r>
              <a:rPr lang="en-US" sz="2000"/>
              <a:t>Objective:  AT&amp;L wishes to OODA loop faster!</a:t>
            </a:r>
          </a:p>
          <a:p>
            <a:r>
              <a:rPr lang="en-US" sz="2000"/>
              <a:t>All of these changes — SOA, EV reforms, CR — are being implemented with that goal in mind	</a:t>
            </a:r>
          </a:p>
          <a:p>
            <a:r>
              <a:rPr lang="en-US" sz="2000"/>
              <a:t>Specific policy changes to achieve this end:</a:t>
            </a:r>
          </a:p>
          <a:p>
            <a:pPr lvl="1"/>
            <a:r>
              <a:rPr lang="en-US" sz="2000"/>
              <a:t>DAES reforms</a:t>
            </a:r>
          </a:p>
          <a:p>
            <a:pPr lvl="1"/>
            <a:r>
              <a:rPr lang="en-US" sz="2000"/>
              <a:t>EVMS reforms/compliance</a:t>
            </a:r>
          </a:p>
          <a:p>
            <a:pPr lvl="1"/>
            <a:r>
              <a:rPr lang="en-US" sz="2000"/>
              <a:t>BI tools and SOA data</a:t>
            </a:r>
          </a:p>
          <a:p>
            <a:endParaRPr lang="en-US" sz="200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7188" y="247650"/>
            <a:ext cx="7127875" cy="989013"/>
          </a:xfrm>
        </p:spPr>
        <p:txBody>
          <a:bodyPr/>
          <a:lstStyle/>
          <a:p>
            <a:r>
              <a:rPr lang="en-US"/>
              <a:t>Specific PARCA EVMS Policy Changes</a:t>
            </a:r>
            <a:br>
              <a:rPr lang="en-US"/>
            </a:br>
            <a:r>
              <a:rPr lang="en-US"/>
              <a:t>(current proposal)</a:t>
            </a:r>
          </a:p>
        </p:txBody>
      </p:sp>
      <p:sp>
        <p:nvSpPr>
          <p:cNvPr id="177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A single point of contact for EV policy</a:t>
            </a:r>
          </a:p>
          <a:p>
            <a:pPr lvl="1">
              <a:lnSpc>
                <a:spcPct val="90000"/>
              </a:lnSpc>
            </a:pPr>
            <a:r>
              <a:rPr lang="en-US" b="1"/>
              <a:t>Coherence, consistency and parsimony to be emphasized</a:t>
            </a:r>
          </a:p>
          <a:p>
            <a:pPr lvl="1">
              <a:lnSpc>
                <a:spcPct val="90000"/>
              </a:lnSpc>
            </a:pPr>
            <a:r>
              <a:rPr lang="en-US" b="1"/>
              <a:t>Policy must catch up with modern management and business systems</a:t>
            </a:r>
          </a:p>
          <a:p>
            <a:pPr lvl="1">
              <a:lnSpc>
                <a:spcPct val="90000"/>
              </a:lnSpc>
            </a:pPr>
            <a:r>
              <a:rPr lang="en-US" b="1"/>
              <a:t>Industry outreach will be crucial part of </a:t>
            </a:r>
            <a:r>
              <a:rPr lang="en-US" b="1" i="1"/>
              <a:t>all </a:t>
            </a:r>
            <a:r>
              <a:rPr lang="en-US" b="1"/>
              <a:t>EV policy decisions</a:t>
            </a:r>
          </a:p>
          <a:p>
            <a:pPr>
              <a:lnSpc>
                <a:spcPct val="90000"/>
              </a:lnSpc>
            </a:pPr>
            <a:r>
              <a:rPr lang="en-US" b="1"/>
              <a:t>Aggressively move to improve reporting and compliance</a:t>
            </a:r>
          </a:p>
          <a:p>
            <a:pPr lvl="1">
              <a:lnSpc>
                <a:spcPct val="90000"/>
              </a:lnSpc>
            </a:pPr>
            <a:r>
              <a:rPr lang="en-US" b="1"/>
              <a:t>Detailed compliance audits will be available to USD(AT&amp;L)</a:t>
            </a:r>
          </a:p>
          <a:p>
            <a:pPr lvl="1">
              <a:lnSpc>
                <a:spcPct val="90000"/>
              </a:lnSpc>
            </a:pPr>
            <a:r>
              <a:rPr lang="en-US" b="1"/>
              <a:t>Standard compliance/quality dashboard will be implemented</a:t>
            </a:r>
          </a:p>
          <a:p>
            <a:pPr lvl="1">
              <a:lnSpc>
                <a:spcPct val="90000"/>
              </a:lnSpc>
            </a:pPr>
            <a:r>
              <a:rPr lang="en-US" b="1"/>
              <a:t>Dashboard metrics will be used to evaluate PMs, contractors, Syscoms</a:t>
            </a:r>
          </a:p>
          <a:p>
            <a:pPr>
              <a:lnSpc>
                <a:spcPct val="90000"/>
              </a:lnSpc>
            </a:pPr>
            <a:r>
              <a:rPr lang="en-US" b="1"/>
              <a:t>PARCA will approve EV contact CDRL plans</a:t>
            </a:r>
          </a:p>
          <a:p>
            <a:pPr lvl="1">
              <a:lnSpc>
                <a:spcPct val="90000"/>
              </a:lnSpc>
            </a:pPr>
            <a:r>
              <a:rPr lang="en-US" b="1"/>
              <a:t>Plans developed by PM offices</a:t>
            </a:r>
          </a:p>
          <a:p>
            <a:pPr lvl="1">
              <a:lnSpc>
                <a:spcPct val="90000"/>
              </a:lnSpc>
            </a:pPr>
            <a:r>
              <a:rPr lang="en-US" b="1"/>
              <a:t>Approval / auditing to assure consistent with policy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23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z="3200"/>
              <a:t>Sample Data Quality Formats; </a:t>
            </a:r>
            <a:r>
              <a:rPr lang="en-US" sz="2400" i="1"/>
              <a:t>(display available by Service, PNO, etc.)</a:t>
            </a:r>
          </a:p>
        </p:txBody>
      </p:sp>
      <p:graphicFrame>
        <p:nvGraphicFramePr>
          <p:cNvPr id="1762307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5154613" y="1360488"/>
          <a:ext cx="3262312" cy="2230437"/>
        </p:xfrm>
        <a:graphic>
          <a:graphicData uri="http://schemas.openxmlformats.org/presentationml/2006/ole">
            <p:oleObj spid="_x0000_s1762307" name="Chart" r:id="rId3" imgW="8677275" imgH="5934075" progId="Excel.Chart.8">
              <p:link updateAutomatic="1"/>
            </p:oleObj>
          </a:graphicData>
        </a:graphic>
      </p:graphicFrame>
      <p:graphicFrame>
        <p:nvGraphicFramePr>
          <p:cNvPr id="1762308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1568450" y="3743325"/>
          <a:ext cx="3262313" cy="2230438"/>
        </p:xfrm>
        <a:graphic>
          <a:graphicData uri="http://schemas.openxmlformats.org/presentationml/2006/ole">
            <p:oleObj spid="_x0000_s1762308" name="Chart" r:id="rId4" imgW="8677275" imgH="5934075" progId="Excel.Chart.8">
              <p:link updateAutomatic="1"/>
            </p:oleObj>
          </a:graphicData>
        </a:graphic>
      </p:graphicFrame>
      <p:graphicFrame>
        <p:nvGraphicFramePr>
          <p:cNvPr id="1762309" name="Object 5"/>
          <p:cNvGraphicFramePr>
            <a:graphicFrameLocks noChangeAspect="1"/>
          </p:cNvGraphicFramePr>
          <p:nvPr>
            <p:ph sz="quarter" idx="4"/>
          </p:nvPr>
        </p:nvGraphicFramePr>
        <p:xfrm>
          <a:off x="5154613" y="3743325"/>
          <a:ext cx="3262312" cy="2230438"/>
        </p:xfrm>
        <a:graphic>
          <a:graphicData uri="http://schemas.openxmlformats.org/presentationml/2006/ole">
            <p:oleObj spid="_x0000_s1762309" name="Chart" r:id="rId5" imgW="8677275" imgH="5934075" progId="Excel.Chart.8">
              <p:link updateAutomatic="1"/>
            </p:oleObj>
          </a:graphicData>
        </a:graphic>
      </p:graphicFrame>
      <p:graphicFrame>
        <p:nvGraphicFramePr>
          <p:cNvPr id="1762310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1568450" y="1360488"/>
          <a:ext cx="3262313" cy="2230437"/>
        </p:xfrm>
        <a:graphic>
          <a:graphicData uri="http://schemas.openxmlformats.org/presentationml/2006/ole">
            <p:oleObj spid="_x0000_s1762310" name="Chart" r:id="rId6" imgW="8677275" imgH="5934075" progId="Excel.Chart.8">
              <p:link updateAutomatic="1"/>
            </p:oleObj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Get off the stage, Gary</a:t>
            </a:r>
          </a:p>
        </p:txBody>
      </p:sp>
      <p:sp>
        <p:nvSpPr>
          <p:cNvPr id="177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600"/>
          </a:p>
          <a:p>
            <a:r>
              <a:rPr lang="en-US" sz="2000" b="1"/>
              <a:t>Changes are coming quickly in EV and Acquisition, generally</a:t>
            </a:r>
          </a:p>
          <a:p>
            <a:pPr lvl="1"/>
            <a:r>
              <a:rPr lang="en-US" sz="2000" b="1"/>
              <a:t>The common objective is to avoid surprises</a:t>
            </a:r>
          </a:p>
          <a:p>
            <a:r>
              <a:rPr lang="en-US" sz="2000" b="1"/>
              <a:t>Data in general, and EV in particular, </a:t>
            </a:r>
            <a:r>
              <a:rPr lang="en-US" sz="2000" b="1" i="1"/>
              <a:t>will </a:t>
            </a:r>
            <a:r>
              <a:rPr lang="en-US" sz="2000" b="1"/>
              <a:t>become more transparently visible throughout the DoD enterprise</a:t>
            </a:r>
          </a:p>
          <a:p>
            <a:r>
              <a:rPr lang="en-US" sz="2000" b="1"/>
              <a:t>PM’s / PEO’s view of reporting will evolve from presenting and synthesizing data to communicating a compelling vision of </a:t>
            </a:r>
            <a:r>
              <a:rPr lang="en-US" sz="2000" b="1" i="1"/>
              <a:t>what the data mean</a:t>
            </a:r>
            <a:endParaRPr lang="en-US" sz="2000" b="1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Backup</a:t>
            </a:r>
          </a:p>
        </p:txBody>
      </p:sp>
      <p:sp>
        <p:nvSpPr>
          <p:cNvPr id="176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368300"/>
            <a:ext cx="6777037" cy="646113"/>
          </a:xfrm>
        </p:spPr>
        <p:txBody>
          <a:bodyPr/>
          <a:lstStyle/>
          <a:p>
            <a:pPr algn="ctr"/>
            <a:r>
              <a:rPr lang="en-US" sz="3200"/>
              <a:t>How would this world work?</a:t>
            </a:r>
          </a:p>
        </p:txBody>
      </p:sp>
      <p:sp>
        <p:nvSpPr>
          <p:cNvPr id="173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Vision requires the independent cooperation of three groups:</a:t>
            </a:r>
          </a:p>
          <a:p>
            <a:pPr lvl="1"/>
            <a:r>
              <a:rPr lang="en-US"/>
              <a:t>Data maintainers</a:t>
            </a:r>
          </a:p>
          <a:p>
            <a:pPr lvl="1"/>
            <a:r>
              <a:rPr lang="en-US"/>
              <a:t>Infra-structure maintainers; “plumbers”</a:t>
            </a:r>
          </a:p>
          <a:p>
            <a:pPr lvl="1"/>
            <a:r>
              <a:rPr lang="en-US"/>
              <a:t>Users</a:t>
            </a:r>
          </a:p>
          <a:p>
            <a:r>
              <a:rPr lang="en-US"/>
              <a:t>What facilitates cooperation in the broad economy? </a:t>
            </a:r>
            <a:r>
              <a:rPr lang="en-US" b="1" i="1"/>
              <a:t>Contracts</a:t>
            </a:r>
            <a:endParaRPr lang="en-US"/>
          </a:p>
          <a:p>
            <a:pPr lvl="1"/>
            <a:r>
              <a:rPr lang="en-US"/>
              <a:t>Simple agreement about </a:t>
            </a:r>
            <a:r>
              <a:rPr lang="en-US" b="1" i="1"/>
              <a:t>what </a:t>
            </a:r>
            <a:r>
              <a:rPr lang="en-US"/>
              <a:t>parties do — and don’t do</a:t>
            </a:r>
          </a:p>
          <a:p>
            <a:pPr lvl="1"/>
            <a:r>
              <a:rPr lang="en-US"/>
              <a:t>The shorter and less ambiguous, the better</a:t>
            </a:r>
          </a:p>
          <a:p>
            <a:r>
              <a:rPr lang="en-US"/>
              <a:t>What would SOA contracts tell parties?</a:t>
            </a:r>
          </a:p>
          <a:p>
            <a:pPr lvl="1"/>
            <a:r>
              <a:rPr lang="en-US" i="1"/>
              <a:t>Data maintainers:</a:t>
            </a:r>
            <a:r>
              <a:rPr lang="en-US"/>
              <a:t>  assignment of elements and definitions to use</a:t>
            </a:r>
          </a:p>
          <a:p>
            <a:pPr lvl="1"/>
            <a:r>
              <a:rPr lang="en-US" i="1"/>
              <a:t>Infrastructure maintainers:</a:t>
            </a:r>
            <a:r>
              <a:rPr lang="en-US"/>
              <a:t>  rules to follow to make the plumbing work</a:t>
            </a:r>
          </a:p>
          <a:p>
            <a:pPr lvl="1"/>
            <a:r>
              <a:rPr lang="en-US" i="1"/>
              <a:t>Users:</a:t>
            </a:r>
            <a:r>
              <a:rPr lang="en-US"/>
              <a:t>  semantics of data elements and where to go for issues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Altered Expectations of Participants</a:t>
            </a:r>
          </a:p>
        </p:txBody>
      </p:sp>
      <p:sp>
        <p:nvSpPr>
          <p:cNvPr id="173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“If the plumbing doesn’t work, blame the plumber . . .”</a:t>
            </a:r>
          </a:p>
          <a:p>
            <a:pPr lvl="1"/>
            <a:r>
              <a:rPr lang="en-US"/>
              <a:t>The IT staff must face a </a:t>
            </a:r>
            <a:r>
              <a:rPr lang="en-US" b="1" i="1"/>
              <a:t>much</a:t>
            </a:r>
            <a:r>
              <a:rPr lang="en-US" b="1"/>
              <a:t> </a:t>
            </a:r>
            <a:r>
              <a:rPr lang="en-US"/>
              <a:t>larger set of interconnections to maintain</a:t>
            </a:r>
          </a:p>
          <a:p>
            <a:pPr lvl="1"/>
            <a:r>
              <a:rPr lang="en-US"/>
              <a:t>The wide variety of consuming applications present responsiveness issues</a:t>
            </a:r>
          </a:p>
          <a:p>
            <a:r>
              <a:rPr lang="en-US"/>
              <a:t>“but if the data is bad, don’t call the Help desk”</a:t>
            </a:r>
          </a:p>
          <a:p>
            <a:pPr lvl="1"/>
            <a:r>
              <a:rPr lang="en-US"/>
              <a:t>The responsible data source will always be transparently available to users</a:t>
            </a:r>
          </a:p>
          <a:p>
            <a:pPr lvl="1"/>
            <a:r>
              <a:rPr lang="en-US"/>
              <a:t>Data authorities are no longer responsible for collating total picture</a:t>
            </a:r>
          </a:p>
          <a:p>
            <a:r>
              <a:rPr lang="en-US"/>
              <a:t>Program Managers’ and PEOs’ roles change in fundamental ways</a:t>
            </a:r>
          </a:p>
          <a:p>
            <a:pPr lvl="1"/>
            <a:r>
              <a:rPr lang="en-US"/>
              <a:t>They no longer review data prior to senior management visibility</a:t>
            </a:r>
          </a:p>
          <a:p>
            <a:pPr lvl="1"/>
            <a:r>
              <a:rPr lang="en-US"/>
              <a:t>Their real value-added now stems from being </a:t>
            </a:r>
            <a:r>
              <a:rPr lang="en-US" b="1" i="1"/>
              <a:t>masters of what the data means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Authoritative Responsibility</a:t>
            </a:r>
          </a:p>
        </p:txBody>
      </p:sp>
      <p:pic>
        <p:nvPicPr>
          <p:cNvPr id="174694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06488" y="1360488"/>
            <a:ext cx="7661275" cy="5033962"/>
          </a:xfrm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200"/>
              <a:t>Data Classes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482725" y="1360488"/>
            <a:ext cx="7473950" cy="4613275"/>
          </a:xfrm>
          <a:noFill/>
          <a:ln/>
        </p:spPr>
        <p:txBody>
          <a:bodyPr/>
          <a:lstStyle/>
          <a:p>
            <a:pPr marL="342900" indent="-342900">
              <a:spcBef>
                <a:spcPct val="25000"/>
              </a:spcBef>
            </a:pPr>
            <a:r>
              <a:rPr lang="en-US"/>
              <a:t>In a SOA environment, assignment of responsibility for maintenance of authoritative data must be done in terms of data’s properties </a:t>
            </a:r>
          </a:p>
          <a:p>
            <a:pPr marL="342900" indent="-342900">
              <a:spcBef>
                <a:spcPct val="50000"/>
              </a:spcBef>
            </a:pPr>
            <a:r>
              <a:rPr lang="en-US"/>
              <a:t>Currently view data in terms of four mutually exclusive Classes:</a:t>
            </a:r>
          </a:p>
          <a:p>
            <a:pPr marL="541338" lvl="1" indent="-304800">
              <a:spcBef>
                <a:spcPct val="35000"/>
              </a:spcBef>
            </a:pPr>
            <a:r>
              <a:rPr lang="en-US" b="1"/>
              <a:t>State Data:</a:t>
            </a:r>
            <a:r>
              <a:rPr lang="en-US"/>
              <a:t> Unambiguously measurable data; assign responsibility as close to the measurement thereof</a:t>
            </a:r>
            <a:endParaRPr lang="en-US" b="1"/>
          </a:p>
          <a:p>
            <a:pPr marL="541338" lvl="1" indent="-304800">
              <a:spcBef>
                <a:spcPct val="35000"/>
              </a:spcBef>
            </a:pPr>
            <a:r>
              <a:rPr lang="en-US" b="1"/>
              <a:t>Accounting Identities: </a:t>
            </a:r>
            <a:r>
              <a:rPr lang="en-US"/>
              <a:t>Elements that are unambiguously computed from the values of other data elements within a program’s purview; these relationships always hold, so not of policy interest</a:t>
            </a:r>
            <a:endParaRPr lang="en-US" b="1"/>
          </a:p>
          <a:p>
            <a:pPr marL="541338" lvl="1" indent="-304800">
              <a:spcBef>
                <a:spcPct val="35000"/>
              </a:spcBef>
            </a:pPr>
            <a:r>
              <a:rPr lang="en-US" b="1"/>
              <a:t>Extrapolation Data :</a:t>
            </a:r>
            <a:r>
              <a:rPr lang="en-US"/>
              <a:t> Data that contains computational extrapolations within a recognized quantitative intellectual framework; assign responsibility to an office that possesses the credentials to perform such work</a:t>
            </a:r>
            <a:endParaRPr lang="en-US" b="1"/>
          </a:p>
          <a:p>
            <a:pPr marL="541338" lvl="1" indent="-304800">
              <a:spcBef>
                <a:spcPct val="35000"/>
              </a:spcBef>
            </a:pPr>
            <a:r>
              <a:rPr lang="en-US" b="1"/>
              <a:t>Goals:</a:t>
            </a:r>
            <a:r>
              <a:rPr lang="en-US"/>
              <a:t> Data that represent a discretionary target that management sets for achievement; assign responsibility to those setting the goal</a:t>
            </a:r>
          </a:p>
          <a:p>
            <a:pPr marL="342900" indent="-342900">
              <a:spcBef>
                <a:spcPct val="50000"/>
              </a:spcBef>
            </a:pPr>
            <a:r>
              <a:rPr lang="en-US"/>
              <a:t>Individual programs develop “Data Entity Package” that makes the assignments and establishes definitions/business rules to be used</a:t>
            </a:r>
          </a:p>
        </p:txBody>
      </p:sp>
      <p:sp>
        <p:nvSpPr>
          <p:cNvPr id="1742852" name="Text Box 4"/>
          <p:cNvSpPr txBox="1">
            <a:spLocks noChangeArrowheads="1"/>
          </p:cNvSpPr>
          <p:nvPr/>
        </p:nvSpPr>
        <p:spPr bwMode="auto">
          <a:xfrm>
            <a:off x="3602038" y="3660775"/>
            <a:ext cx="5524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ebdings" pitchFamily="18" charset="2"/>
              <a:buNone/>
            </a:pPr>
            <a:r>
              <a:rPr lang="en-US" sz="2400" b="1">
                <a:solidFill>
                  <a:schemeClr val="folHlink"/>
                </a:solidFill>
              </a:rPr>
              <a:t> *</a:t>
            </a:r>
          </a:p>
        </p:txBody>
      </p:sp>
      <p:sp>
        <p:nvSpPr>
          <p:cNvPr id="1742853" name="Text Box 5"/>
          <p:cNvSpPr txBox="1">
            <a:spLocks noChangeArrowheads="1"/>
          </p:cNvSpPr>
          <p:nvPr/>
        </p:nvSpPr>
        <p:spPr bwMode="auto">
          <a:xfrm>
            <a:off x="1454150" y="5875338"/>
            <a:ext cx="37766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ebdings" pitchFamily="18" charset="2"/>
              <a:buNone/>
            </a:pPr>
            <a:r>
              <a:rPr lang="en-US" sz="2400" b="1">
                <a:solidFill>
                  <a:schemeClr val="folHlink"/>
                </a:solidFill>
              </a:rPr>
              <a:t>  </a:t>
            </a:r>
            <a:r>
              <a:rPr lang="en-US" sz="2000" b="1">
                <a:solidFill>
                  <a:schemeClr val="folHlink"/>
                </a:solidFill>
              </a:rPr>
              <a:t>(</a:t>
            </a:r>
            <a:r>
              <a:rPr lang="en-US" sz="2400" b="1">
                <a:solidFill>
                  <a:schemeClr val="folHlink"/>
                </a:solidFill>
              </a:rPr>
              <a:t>*</a:t>
            </a:r>
            <a:r>
              <a:rPr lang="en-US" sz="1400" b="1">
                <a:solidFill>
                  <a:schemeClr val="folHlink"/>
                </a:solidFill>
              </a:rPr>
              <a:t>Multiple sources in many cases</a:t>
            </a:r>
            <a:r>
              <a:rPr lang="en-US" sz="2000" b="1">
                <a:solidFill>
                  <a:schemeClr val="folHlink"/>
                </a:solidFill>
              </a:rPr>
              <a:t>)</a:t>
            </a:r>
            <a:r>
              <a:rPr lang="en-US" sz="2400" b="1">
                <a:solidFill>
                  <a:schemeClr val="folHlink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5922" name="Rectangle 2"/>
          <p:cNvSpPr>
            <a:spLocks noChangeArrowheads="1"/>
          </p:cNvSpPr>
          <p:nvPr/>
        </p:nvSpPr>
        <p:spPr bwMode="auto">
          <a:xfrm>
            <a:off x="5438775" y="2286000"/>
            <a:ext cx="1933575" cy="2476500"/>
          </a:xfrm>
          <a:prstGeom prst="rect">
            <a:avLst/>
          </a:prstGeom>
          <a:solidFill>
            <a:srgbClr val="FFCC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923" name="Rectangle 3"/>
          <p:cNvSpPr>
            <a:spLocks noChangeArrowheads="1"/>
          </p:cNvSpPr>
          <p:nvPr/>
        </p:nvSpPr>
        <p:spPr bwMode="auto">
          <a:xfrm>
            <a:off x="2238375" y="2286000"/>
            <a:ext cx="3200400" cy="2495550"/>
          </a:xfrm>
          <a:prstGeom prst="rect">
            <a:avLst/>
          </a:prstGeom>
          <a:solidFill>
            <a:srgbClr val="FFCC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924" name="Rectangle 4"/>
          <p:cNvSpPr>
            <a:spLocks noGrp="1" noChangeArrowheads="1"/>
          </p:cNvSpPr>
          <p:nvPr>
            <p:ph type="title"/>
          </p:nvPr>
        </p:nvSpPr>
        <p:spPr>
          <a:xfrm>
            <a:off x="1700213" y="685800"/>
            <a:ext cx="7018337" cy="646113"/>
          </a:xfrm>
        </p:spPr>
        <p:txBody>
          <a:bodyPr/>
          <a:lstStyle/>
          <a:p>
            <a:pPr algn="ctr"/>
            <a:r>
              <a:rPr lang="en-US"/>
              <a:t>Expanding the AV SOA “Waistline” </a:t>
            </a:r>
            <a:br>
              <a:rPr lang="en-US"/>
            </a:br>
            <a:r>
              <a:rPr lang="en-US"/>
              <a:t>via DEP Process</a:t>
            </a:r>
          </a:p>
        </p:txBody>
      </p:sp>
      <p:sp>
        <p:nvSpPr>
          <p:cNvPr id="1745925" name="Text Box 5"/>
          <p:cNvSpPr txBox="1">
            <a:spLocks noChangeArrowheads="1"/>
          </p:cNvSpPr>
          <p:nvPr/>
        </p:nvSpPr>
        <p:spPr bwMode="auto">
          <a:xfrm>
            <a:off x="2384425" y="1747838"/>
            <a:ext cx="2166938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1200" b="1"/>
              <a:t>CURRENT PROGRAMS</a:t>
            </a:r>
          </a:p>
        </p:txBody>
      </p:sp>
      <p:sp>
        <p:nvSpPr>
          <p:cNvPr id="1745926" name="AutoShape 6"/>
          <p:cNvSpPr>
            <a:spLocks noChangeArrowheads="1"/>
          </p:cNvSpPr>
          <p:nvPr/>
        </p:nvSpPr>
        <p:spPr bwMode="auto">
          <a:xfrm>
            <a:off x="1971675" y="2057400"/>
            <a:ext cx="276225" cy="41529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927" name="AutoShape 7"/>
          <p:cNvSpPr>
            <a:spLocks noChangeArrowheads="1"/>
          </p:cNvSpPr>
          <p:nvPr/>
        </p:nvSpPr>
        <p:spPr bwMode="auto">
          <a:xfrm>
            <a:off x="2171700" y="2057400"/>
            <a:ext cx="5391150" cy="2286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928" name="Text Box 8"/>
          <p:cNvSpPr txBox="1">
            <a:spLocks noChangeArrowheads="1"/>
          </p:cNvSpPr>
          <p:nvPr/>
        </p:nvSpPr>
        <p:spPr bwMode="auto">
          <a:xfrm>
            <a:off x="5556250" y="1757363"/>
            <a:ext cx="2166938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1200" b="1"/>
              <a:t>NEW PROGRAMS</a:t>
            </a:r>
          </a:p>
        </p:txBody>
      </p:sp>
      <p:sp>
        <p:nvSpPr>
          <p:cNvPr id="1745929" name="Text Box 9"/>
          <p:cNvSpPr txBox="1">
            <a:spLocks noChangeArrowheads="1"/>
          </p:cNvSpPr>
          <p:nvPr/>
        </p:nvSpPr>
        <p:spPr bwMode="auto">
          <a:xfrm>
            <a:off x="874713" y="2652713"/>
            <a:ext cx="1014412" cy="712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1200" b="1"/>
              <a:t>CURRENT</a:t>
            </a:r>
          </a:p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1200" b="1"/>
              <a:t>DATA</a:t>
            </a:r>
          </a:p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1200" b="1"/>
              <a:t>ELEMENTS</a:t>
            </a:r>
          </a:p>
        </p:txBody>
      </p:sp>
      <p:sp>
        <p:nvSpPr>
          <p:cNvPr id="1745930" name="Line 10"/>
          <p:cNvSpPr>
            <a:spLocks noChangeShapeType="1"/>
          </p:cNvSpPr>
          <p:nvPr/>
        </p:nvSpPr>
        <p:spPr bwMode="auto">
          <a:xfrm>
            <a:off x="3209925" y="2276475"/>
            <a:ext cx="9525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931" name="Line 11"/>
          <p:cNvSpPr>
            <a:spLocks noChangeShapeType="1"/>
          </p:cNvSpPr>
          <p:nvPr/>
        </p:nvSpPr>
        <p:spPr bwMode="auto">
          <a:xfrm>
            <a:off x="3448050" y="2276475"/>
            <a:ext cx="1905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932" name="Text Box 12"/>
          <p:cNvSpPr txBox="1">
            <a:spLocks noChangeArrowheads="1"/>
          </p:cNvSpPr>
          <p:nvPr/>
        </p:nvSpPr>
        <p:spPr bwMode="auto">
          <a:xfrm>
            <a:off x="3190875" y="2909888"/>
            <a:ext cx="285750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1200" b="1"/>
              <a:t>X</a:t>
            </a:r>
          </a:p>
        </p:txBody>
      </p:sp>
      <p:sp>
        <p:nvSpPr>
          <p:cNvPr id="1745933" name="AutoShape 13"/>
          <p:cNvSpPr>
            <a:spLocks noChangeArrowheads="1"/>
          </p:cNvSpPr>
          <p:nvPr/>
        </p:nvSpPr>
        <p:spPr bwMode="auto">
          <a:xfrm>
            <a:off x="2219325" y="2990850"/>
            <a:ext cx="1019175" cy="88900"/>
          </a:xfrm>
          <a:prstGeom prst="rightArrow">
            <a:avLst>
              <a:gd name="adj1" fmla="val 50000"/>
              <a:gd name="adj2" fmla="val 286607"/>
            </a:avLst>
          </a:prstGeom>
          <a:solidFill>
            <a:srgbClr val="48B8AB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934" name="AutoShape 14"/>
          <p:cNvSpPr>
            <a:spLocks noChangeArrowheads="1"/>
          </p:cNvSpPr>
          <p:nvPr/>
        </p:nvSpPr>
        <p:spPr bwMode="auto">
          <a:xfrm>
            <a:off x="3295650" y="2295525"/>
            <a:ext cx="88900" cy="666750"/>
          </a:xfrm>
          <a:prstGeom prst="downArrow">
            <a:avLst>
              <a:gd name="adj1" fmla="val 50000"/>
              <a:gd name="adj2" fmla="val 187500"/>
            </a:avLst>
          </a:prstGeom>
          <a:solidFill>
            <a:srgbClr val="48B8AB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935" name="Text Box 15"/>
          <p:cNvSpPr txBox="1">
            <a:spLocks noChangeArrowheads="1"/>
          </p:cNvSpPr>
          <p:nvPr/>
        </p:nvSpPr>
        <p:spPr bwMode="auto">
          <a:xfrm>
            <a:off x="3157538" y="4538663"/>
            <a:ext cx="428625" cy="23812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/>
              <a:t>DEP</a:t>
            </a:r>
          </a:p>
        </p:txBody>
      </p:sp>
      <p:sp>
        <p:nvSpPr>
          <p:cNvPr id="1745936" name="Line 16"/>
          <p:cNvSpPr>
            <a:spLocks noChangeShapeType="1"/>
          </p:cNvSpPr>
          <p:nvPr/>
        </p:nvSpPr>
        <p:spPr bwMode="auto">
          <a:xfrm>
            <a:off x="2257425" y="4095750"/>
            <a:ext cx="50768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937" name="Line 17"/>
          <p:cNvSpPr>
            <a:spLocks noChangeShapeType="1"/>
          </p:cNvSpPr>
          <p:nvPr/>
        </p:nvSpPr>
        <p:spPr bwMode="auto">
          <a:xfrm flipV="1">
            <a:off x="2190750" y="4772025"/>
            <a:ext cx="5191125" cy="95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938" name="Line 18"/>
          <p:cNvSpPr>
            <a:spLocks noChangeShapeType="1"/>
          </p:cNvSpPr>
          <p:nvPr/>
        </p:nvSpPr>
        <p:spPr bwMode="auto">
          <a:xfrm flipV="1">
            <a:off x="7362825" y="2295525"/>
            <a:ext cx="9525" cy="24669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939" name="Line 19"/>
          <p:cNvSpPr>
            <a:spLocks noChangeShapeType="1"/>
          </p:cNvSpPr>
          <p:nvPr/>
        </p:nvSpPr>
        <p:spPr bwMode="auto">
          <a:xfrm flipH="1" flipV="1">
            <a:off x="5429250" y="2247900"/>
            <a:ext cx="19050" cy="32385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940" name="Text Box 20"/>
          <p:cNvSpPr txBox="1">
            <a:spLocks noChangeArrowheads="1"/>
          </p:cNvSpPr>
          <p:nvPr/>
        </p:nvSpPr>
        <p:spPr bwMode="auto">
          <a:xfrm>
            <a:off x="458788" y="4129088"/>
            <a:ext cx="149542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1000" b="1"/>
              <a:t>ADDITIONAL</a:t>
            </a:r>
          </a:p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1000" b="1"/>
              <a:t>DATA ELEMENTS</a:t>
            </a:r>
          </a:p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1000" b="1"/>
              <a:t>ADDED OVER TIME</a:t>
            </a:r>
          </a:p>
        </p:txBody>
      </p:sp>
      <p:grpSp>
        <p:nvGrpSpPr>
          <p:cNvPr id="1745941" name="Group 21"/>
          <p:cNvGrpSpPr>
            <a:grpSpLocks/>
          </p:cNvGrpSpPr>
          <p:nvPr/>
        </p:nvGrpSpPr>
        <p:grpSpPr bwMode="auto">
          <a:xfrm>
            <a:off x="3476625" y="2667000"/>
            <a:ext cx="1876425" cy="728663"/>
            <a:chOff x="2190" y="1692"/>
            <a:chExt cx="1182" cy="459"/>
          </a:xfrm>
        </p:grpSpPr>
        <p:sp>
          <p:nvSpPr>
            <p:cNvPr id="1745942" name="Text Box 22"/>
            <p:cNvSpPr txBox="1">
              <a:spLocks noChangeArrowheads="1"/>
            </p:cNvSpPr>
            <p:nvPr/>
          </p:nvSpPr>
          <p:spPr bwMode="auto">
            <a:xfrm>
              <a:off x="2322" y="1692"/>
              <a:ext cx="1050" cy="459"/>
            </a:xfrm>
            <a:prstGeom prst="rect">
              <a:avLst/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Webdings" pitchFamily="18" charset="2"/>
                <a:buNone/>
              </a:pPr>
              <a:r>
                <a:rPr lang="en-US" sz="900" b="1"/>
                <a:t>Every intersection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900" b="1"/>
                <a:t>Definition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900" b="1"/>
                <a:t>Visibility function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900" b="1"/>
                <a:t>Assigned owner</a:t>
              </a:r>
            </a:p>
          </p:txBody>
        </p:sp>
        <p:sp>
          <p:nvSpPr>
            <p:cNvPr id="1745943" name="AutoShape 23"/>
            <p:cNvSpPr>
              <a:spLocks noChangeArrowheads="1"/>
            </p:cNvSpPr>
            <p:nvPr/>
          </p:nvSpPr>
          <p:spPr bwMode="auto">
            <a:xfrm>
              <a:off x="2190" y="1842"/>
              <a:ext cx="132" cy="180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FFFF99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5944" name="Text Box 24"/>
          <p:cNvSpPr txBox="1">
            <a:spLocks noChangeArrowheads="1"/>
          </p:cNvSpPr>
          <p:nvPr/>
        </p:nvSpPr>
        <p:spPr bwMode="auto">
          <a:xfrm>
            <a:off x="401638" y="5024438"/>
            <a:ext cx="1495425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1000" b="1"/>
              <a:t>ELEMENTS</a:t>
            </a:r>
          </a:p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1000" b="1"/>
              <a:t>FROM OTHER COIs</a:t>
            </a:r>
          </a:p>
        </p:txBody>
      </p:sp>
      <p:sp>
        <p:nvSpPr>
          <p:cNvPr id="1745945" name="Line 25"/>
          <p:cNvSpPr>
            <a:spLocks noChangeShapeType="1"/>
          </p:cNvSpPr>
          <p:nvPr/>
        </p:nvSpPr>
        <p:spPr bwMode="auto">
          <a:xfrm flipV="1">
            <a:off x="2238375" y="5495925"/>
            <a:ext cx="3219450" cy="95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EVMS Issue Categories</a:t>
            </a:r>
          </a:p>
        </p:txBody>
      </p:sp>
      <p:sp>
        <p:nvSpPr>
          <p:cNvPr id="176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9238" y="1763713"/>
            <a:ext cx="7019925" cy="4613275"/>
          </a:xfrm>
        </p:spPr>
        <p:txBody>
          <a:bodyPr/>
          <a:lstStyle/>
          <a:p>
            <a:r>
              <a:rPr lang="en-US" sz="2000" b="1"/>
              <a:t>Institutional</a:t>
            </a:r>
          </a:p>
          <a:p>
            <a:pPr lvl="1"/>
            <a:r>
              <a:rPr lang="en-US" sz="2000"/>
              <a:t>WSARA, PARCA and their implications for EVMS</a:t>
            </a:r>
          </a:p>
          <a:p>
            <a:r>
              <a:rPr lang="en-US" sz="2000" b="1"/>
              <a:t>Technical</a:t>
            </a:r>
          </a:p>
          <a:p>
            <a:pPr lvl="1"/>
            <a:r>
              <a:rPr lang="en-US" sz="2000"/>
              <a:t>AV SOA and the emerging AT&amp;L decision-data infrastructure</a:t>
            </a:r>
          </a:p>
          <a:p>
            <a:r>
              <a:rPr lang="en-US" sz="2000" b="1"/>
              <a:t>Policy &amp; EV’s changing role </a:t>
            </a:r>
          </a:p>
          <a:p>
            <a:pPr lvl="1"/>
            <a:r>
              <a:rPr lang="en-US" sz="2000"/>
              <a:t>AT&amp;L preferred model of decision-making is changing</a:t>
            </a:r>
          </a:p>
          <a:p>
            <a:pPr lvl="1"/>
            <a:r>
              <a:rPr lang="en-US" sz="2000"/>
              <a:t>EVMS Compliance will be a </a:t>
            </a:r>
            <a:r>
              <a:rPr lang="en-US" sz="2000" b="1" i="1"/>
              <a:t>Program evaluation factor</a:t>
            </a:r>
            <a:endParaRPr lang="en-US" sz="200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Arbitrating New Data Element Additions</a:t>
            </a:r>
          </a:p>
        </p:txBody>
      </p:sp>
      <p:sp>
        <p:nvSpPr>
          <p:cNvPr id="174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2725" y="1360488"/>
            <a:ext cx="6543675" cy="4613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/>
              <a:t>Adding a new data element is a major governance effort: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Requires Definitions, Visibility, &amp; Authority rules for DEPs of </a:t>
            </a:r>
            <a:r>
              <a:rPr lang="en-US" sz="1400" i="1"/>
              <a:t>N</a:t>
            </a:r>
            <a:r>
              <a:rPr lang="en-US" sz="1400"/>
              <a:t> systems;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COIs that propose new elements </a:t>
            </a:r>
            <a:r>
              <a:rPr lang="en-US" sz="1400" b="1" i="1"/>
              <a:t>must make DEP changes themselves; </a:t>
            </a:r>
            <a:r>
              <a:rPr lang="en-US" sz="1400"/>
              <a:t>and</a:t>
            </a:r>
            <a:endParaRPr lang="en-US" sz="1400" b="1" i="1"/>
          </a:p>
          <a:p>
            <a:pPr lvl="1">
              <a:lnSpc>
                <a:spcPct val="90000"/>
              </a:lnSpc>
            </a:pPr>
            <a:r>
              <a:rPr lang="en-US" sz="1400"/>
              <a:t>Non-ARA data require governance in their respective COIs.</a:t>
            </a:r>
          </a:p>
          <a:p>
            <a:pPr>
              <a:lnSpc>
                <a:spcPct val="90000"/>
              </a:lnSpc>
            </a:pPr>
            <a:r>
              <a:rPr lang="en-US" sz="1600"/>
              <a:t>Having established a new DEP element, </a:t>
            </a:r>
            <a:r>
              <a:rPr lang="en-US" sz="1600" b="1" i="1"/>
              <a:t>implementation</a:t>
            </a:r>
            <a:r>
              <a:rPr lang="en-US" sz="1600"/>
              <a:t>: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Requires SOA IT Infrastructure Team to create/maintain SOA access;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Capacity of SOA team to accommodate data model changes is limited; therefore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Prioritization of competing data priorities must be performed.</a:t>
            </a:r>
          </a:p>
          <a:p>
            <a:pPr>
              <a:lnSpc>
                <a:spcPct val="90000"/>
              </a:lnSpc>
            </a:pPr>
            <a:r>
              <a:rPr lang="en-US" sz="1600"/>
              <a:t>CBMG is forum to establish new data priorities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AV SOA team will establish a fixed new data element implementation rate for planning purposes</a:t>
            </a:r>
          </a:p>
          <a:p>
            <a:pPr lvl="1">
              <a:lnSpc>
                <a:spcPct val="90000"/>
              </a:lnSpc>
            </a:pPr>
            <a:r>
              <a:rPr lang="en-US" sz="1400"/>
              <a:t>IT Infrastructure Team will implement new elements according to CBM priorities</a:t>
            </a:r>
          </a:p>
          <a:p>
            <a:pPr lvl="1">
              <a:lnSpc>
                <a:spcPct val="90000"/>
              </a:lnSpc>
            </a:pPr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 you want to know?</a:t>
            </a:r>
          </a:p>
        </p:txBody>
      </p:sp>
      <p:sp>
        <p:nvSpPr>
          <p:cNvPr id="173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663" y="1689100"/>
            <a:ext cx="3506787" cy="4441825"/>
          </a:xfrm>
        </p:spPr>
        <p:txBody>
          <a:bodyPr/>
          <a:lstStyle/>
          <a:p>
            <a:r>
              <a:rPr lang="en-US" b="1"/>
              <a:t>Services:</a:t>
            </a:r>
          </a:p>
          <a:p>
            <a:pPr lvl="1"/>
            <a:r>
              <a:rPr lang="en-US" b="1"/>
              <a:t>#1:  What extra work does this mean for me?</a:t>
            </a:r>
          </a:p>
          <a:p>
            <a:pPr lvl="1"/>
            <a:r>
              <a:rPr lang="en-US" b="1"/>
              <a:t>How will compliance affect me?</a:t>
            </a:r>
          </a:p>
          <a:p>
            <a:pPr lvl="1"/>
            <a:r>
              <a:rPr lang="en-US" b="1"/>
              <a:t>What can we use from this?</a:t>
            </a:r>
          </a:p>
          <a:p>
            <a:r>
              <a:rPr lang="en-US" b="1"/>
              <a:t>OSD Staff / Data Users:</a:t>
            </a:r>
          </a:p>
          <a:p>
            <a:pPr lvl="1"/>
            <a:r>
              <a:rPr lang="en-US" b="1"/>
              <a:t>What are the new capabilities?</a:t>
            </a:r>
          </a:p>
          <a:p>
            <a:pPr lvl="1"/>
            <a:r>
              <a:rPr lang="en-US" b="1"/>
              <a:t>How can I get my desired data in the system?</a:t>
            </a:r>
          </a:p>
          <a:p>
            <a:pPr lvl="1"/>
            <a:r>
              <a:rPr lang="en-US" b="1"/>
              <a:t>How can I plug in my tools?</a:t>
            </a:r>
            <a:endParaRPr lang="en-US"/>
          </a:p>
        </p:txBody>
      </p:sp>
      <p:sp>
        <p:nvSpPr>
          <p:cNvPr id="1733636" name="Rectangle 4"/>
          <p:cNvSpPr>
            <a:spLocks noChangeArrowheads="1"/>
          </p:cNvSpPr>
          <p:nvPr/>
        </p:nvSpPr>
        <p:spPr bwMode="auto">
          <a:xfrm>
            <a:off x="4460875" y="1671638"/>
            <a:ext cx="3506788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4950" indent="-234950"/>
            <a:r>
              <a:rPr lang="en-US" b="1"/>
              <a:t>Spectators:</a:t>
            </a:r>
          </a:p>
          <a:p>
            <a:pPr lvl="1" indent="-220663">
              <a:spcBef>
                <a:spcPct val="50000"/>
              </a:spcBef>
              <a:buFontTx/>
              <a:buChar char="–"/>
            </a:pPr>
            <a:r>
              <a:rPr lang="en-US" sz="1600" b="1"/>
              <a:t>Have these turkeys actually done something?</a:t>
            </a:r>
          </a:p>
          <a:p>
            <a:pPr lvl="1" indent="-220663">
              <a:spcBef>
                <a:spcPct val="50000"/>
              </a:spcBef>
              <a:buFontTx/>
              <a:buChar char="–"/>
            </a:pPr>
            <a:r>
              <a:rPr lang="en-US" sz="1600" b="1"/>
              <a:t>Gary ain’t </a:t>
            </a:r>
            <a:r>
              <a:rPr lang="en-US" sz="1600" b="1" i="1"/>
              <a:t>that</a:t>
            </a:r>
            <a:r>
              <a:rPr lang="en-US" sz="1600" b="1"/>
              <a:t> smart . . . How are they delivering value to customers and we aren’t?  </a:t>
            </a:r>
          </a:p>
          <a:p>
            <a:pPr lvl="1" indent="-220663">
              <a:spcBef>
                <a:spcPct val="50000"/>
              </a:spcBef>
              <a:buFontTx/>
              <a:buChar char="–"/>
            </a:pPr>
            <a:r>
              <a:rPr lang="en-US" sz="1600" b="1"/>
              <a:t>How much does it cost and who pays?</a:t>
            </a:r>
          </a:p>
          <a:p>
            <a:pPr marL="234950" indent="-234950"/>
            <a:r>
              <a:rPr lang="en-US" b="1"/>
              <a:t>DoD’s NII/BTA/IT La Cosa Nostra</a:t>
            </a:r>
          </a:p>
          <a:p>
            <a:pPr lvl="1" indent="-220663">
              <a:spcBef>
                <a:spcPct val="50000"/>
              </a:spcBef>
              <a:buFontTx/>
              <a:buChar char="–"/>
            </a:pPr>
            <a:r>
              <a:rPr lang="en-US" sz="1600" b="1"/>
              <a:t>What are they doing that we can regulate it?</a:t>
            </a:r>
          </a:p>
          <a:p>
            <a:pPr lvl="1" indent="-220663">
              <a:spcBef>
                <a:spcPct val="50000"/>
              </a:spcBef>
              <a:buFontTx/>
              <a:buChar char="–"/>
            </a:pPr>
            <a:r>
              <a:rPr lang="en-US" sz="1600" b="1"/>
              <a:t>How have they skated on rules?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8210" name="Rectangle 2"/>
          <p:cNvSpPr>
            <a:spLocks noChangeArrowheads="1"/>
          </p:cNvSpPr>
          <p:nvPr/>
        </p:nvSpPr>
        <p:spPr bwMode="auto">
          <a:xfrm>
            <a:off x="152400" y="1771650"/>
            <a:ext cx="1790700" cy="158115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758211" name="Rectangle 3"/>
          <p:cNvSpPr>
            <a:spLocks noChangeArrowheads="1"/>
          </p:cNvSpPr>
          <p:nvPr/>
        </p:nvSpPr>
        <p:spPr bwMode="auto">
          <a:xfrm>
            <a:off x="230188" y="3376613"/>
            <a:ext cx="8913812" cy="3043237"/>
          </a:xfrm>
          <a:prstGeom prst="rect">
            <a:avLst/>
          </a:prstGeom>
          <a:solidFill>
            <a:srgbClr val="99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Webdings" pitchFamily="18" charset="2"/>
              <a:buNone/>
            </a:pPr>
            <a:endParaRPr lang="en-US" sz="1200"/>
          </a:p>
        </p:txBody>
      </p:sp>
      <p:sp>
        <p:nvSpPr>
          <p:cNvPr id="1758212" name="Rectangle 4"/>
          <p:cNvSpPr>
            <a:spLocks noGrp="1" noChangeArrowheads="1"/>
          </p:cNvSpPr>
          <p:nvPr>
            <p:ph type="title"/>
          </p:nvPr>
        </p:nvSpPr>
        <p:spPr>
          <a:xfrm>
            <a:off x="1668463" y="381000"/>
            <a:ext cx="7018337" cy="646113"/>
          </a:xfrm>
          <a:noFill/>
          <a:ln/>
        </p:spPr>
        <p:txBody>
          <a:bodyPr/>
          <a:lstStyle/>
          <a:p>
            <a:r>
              <a:rPr lang="en-US"/>
              <a:t>Integrated Master Schedule</a:t>
            </a:r>
          </a:p>
        </p:txBody>
      </p:sp>
      <p:sp>
        <p:nvSpPr>
          <p:cNvPr id="1758213" name="Line 5"/>
          <p:cNvSpPr>
            <a:spLocks noChangeShapeType="1"/>
          </p:cNvSpPr>
          <p:nvPr/>
        </p:nvSpPr>
        <p:spPr bwMode="auto">
          <a:xfrm>
            <a:off x="274638" y="1752600"/>
            <a:ext cx="8869362" cy="206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14" name="Text Box 6"/>
          <p:cNvSpPr txBox="1">
            <a:spLocks noChangeArrowheads="1"/>
          </p:cNvSpPr>
          <p:nvPr/>
        </p:nvSpPr>
        <p:spPr bwMode="auto">
          <a:xfrm>
            <a:off x="303213" y="1524000"/>
            <a:ext cx="6873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SEP 08</a:t>
            </a:r>
          </a:p>
        </p:txBody>
      </p:sp>
      <p:sp>
        <p:nvSpPr>
          <p:cNvPr id="1758215" name="Text Box 7"/>
          <p:cNvSpPr txBox="1">
            <a:spLocks noChangeArrowheads="1"/>
          </p:cNvSpPr>
          <p:nvPr/>
        </p:nvSpPr>
        <p:spPr bwMode="auto">
          <a:xfrm>
            <a:off x="762000" y="1524000"/>
            <a:ext cx="685800" cy="187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OCT 08</a:t>
            </a:r>
          </a:p>
        </p:txBody>
      </p:sp>
      <p:sp>
        <p:nvSpPr>
          <p:cNvPr id="1758216" name="Line 8"/>
          <p:cNvSpPr>
            <a:spLocks noChangeShapeType="1"/>
          </p:cNvSpPr>
          <p:nvPr/>
        </p:nvSpPr>
        <p:spPr bwMode="auto">
          <a:xfrm>
            <a:off x="1808163" y="1508125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17" name="Line 9"/>
          <p:cNvSpPr>
            <a:spLocks noChangeShapeType="1"/>
          </p:cNvSpPr>
          <p:nvPr/>
        </p:nvSpPr>
        <p:spPr bwMode="auto">
          <a:xfrm>
            <a:off x="862013" y="1508125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18" name="Line 10"/>
          <p:cNvSpPr>
            <a:spLocks noChangeShapeType="1"/>
          </p:cNvSpPr>
          <p:nvPr/>
        </p:nvSpPr>
        <p:spPr bwMode="auto">
          <a:xfrm>
            <a:off x="2759075" y="1508125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19" name="Line 11"/>
          <p:cNvSpPr>
            <a:spLocks noChangeShapeType="1"/>
          </p:cNvSpPr>
          <p:nvPr/>
        </p:nvSpPr>
        <p:spPr bwMode="auto">
          <a:xfrm>
            <a:off x="3708400" y="1508125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20" name="Line 12"/>
          <p:cNvSpPr>
            <a:spLocks noChangeShapeType="1"/>
          </p:cNvSpPr>
          <p:nvPr/>
        </p:nvSpPr>
        <p:spPr bwMode="auto">
          <a:xfrm>
            <a:off x="4186238" y="1508125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21" name="Line 13"/>
          <p:cNvSpPr>
            <a:spLocks noChangeShapeType="1"/>
          </p:cNvSpPr>
          <p:nvPr/>
        </p:nvSpPr>
        <p:spPr bwMode="auto">
          <a:xfrm>
            <a:off x="5149850" y="1508125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22" name="Line 14"/>
          <p:cNvSpPr>
            <a:spLocks noChangeShapeType="1"/>
          </p:cNvSpPr>
          <p:nvPr/>
        </p:nvSpPr>
        <p:spPr bwMode="auto">
          <a:xfrm>
            <a:off x="6103938" y="1508125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23" name="AutoShape 15"/>
          <p:cNvSpPr>
            <a:spLocks noChangeArrowheads="1"/>
          </p:cNvSpPr>
          <p:nvPr/>
        </p:nvSpPr>
        <p:spPr bwMode="auto">
          <a:xfrm>
            <a:off x="169863" y="2044700"/>
            <a:ext cx="1747837" cy="209550"/>
          </a:xfrm>
          <a:prstGeom prst="homePlate">
            <a:avLst>
              <a:gd name="adj" fmla="val 208523"/>
            </a:avLst>
          </a:prstGeom>
          <a:solidFill>
            <a:srgbClr val="48B8AB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/>
              <a:t>Pilot Phase 1A</a:t>
            </a:r>
          </a:p>
        </p:txBody>
      </p:sp>
      <p:sp>
        <p:nvSpPr>
          <p:cNvPr id="1758224" name="AutoShape 16"/>
          <p:cNvSpPr>
            <a:spLocks noChangeArrowheads="1"/>
          </p:cNvSpPr>
          <p:nvPr/>
        </p:nvSpPr>
        <p:spPr bwMode="auto">
          <a:xfrm>
            <a:off x="1951038" y="2114550"/>
            <a:ext cx="1257300" cy="409575"/>
          </a:xfrm>
          <a:prstGeom prst="homePlate">
            <a:avLst>
              <a:gd name="adj" fmla="val 76744"/>
            </a:avLst>
          </a:prstGeom>
          <a:solidFill>
            <a:srgbClr val="48B8AB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900" b="1"/>
              <a:t>Pilot Phase 1B</a:t>
            </a:r>
          </a:p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900" b="1"/>
              <a:t>Limited User Base</a:t>
            </a:r>
          </a:p>
        </p:txBody>
      </p:sp>
      <p:sp>
        <p:nvSpPr>
          <p:cNvPr id="1758225" name="Line 17"/>
          <p:cNvSpPr>
            <a:spLocks noChangeShapeType="1"/>
          </p:cNvSpPr>
          <p:nvPr/>
        </p:nvSpPr>
        <p:spPr bwMode="auto">
          <a:xfrm>
            <a:off x="6584950" y="1503363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26" name="Line 18"/>
          <p:cNvSpPr>
            <a:spLocks noChangeShapeType="1"/>
          </p:cNvSpPr>
          <p:nvPr/>
        </p:nvSpPr>
        <p:spPr bwMode="auto">
          <a:xfrm>
            <a:off x="7542213" y="1498600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27" name="Text Box 19"/>
          <p:cNvSpPr txBox="1">
            <a:spLocks noChangeArrowheads="1"/>
          </p:cNvSpPr>
          <p:nvPr/>
        </p:nvSpPr>
        <p:spPr bwMode="auto">
          <a:xfrm>
            <a:off x="-215900" y="2917825"/>
            <a:ext cx="17684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Font typeface="Webdings" pitchFamily="18" charset="2"/>
              <a:buNone/>
            </a:pPr>
            <a:r>
              <a:rPr lang="en-US" b="1">
                <a:solidFill>
                  <a:schemeClr val="accent1"/>
                </a:solidFill>
              </a:rPr>
              <a:t>Phase 1</a:t>
            </a:r>
          </a:p>
        </p:txBody>
      </p:sp>
      <p:sp>
        <p:nvSpPr>
          <p:cNvPr id="1758228" name="AutoShape 20"/>
          <p:cNvSpPr>
            <a:spLocks noChangeArrowheads="1"/>
          </p:cNvSpPr>
          <p:nvPr/>
        </p:nvSpPr>
        <p:spPr bwMode="auto">
          <a:xfrm>
            <a:off x="3222625" y="2303463"/>
            <a:ext cx="4105275" cy="292100"/>
          </a:xfrm>
          <a:prstGeom prst="homePlate">
            <a:avLst>
              <a:gd name="adj" fmla="val 351359"/>
            </a:avLst>
          </a:prstGeom>
          <a:solidFill>
            <a:srgbClr val="48B8AB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/>
              <a:t>Pilot Phase 1C - Expand Coverage of MDAPs </a:t>
            </a:r>
          </a:p>
        </p:txBody>
      </p:sp>
      <p:sp>
        <p:nvSpPr>
          <p:cNvPr id="1758229" name="Line 21"/>
          <p:cNvSpPr>
            <a:spLocks noChangeShapeType="1"/>
          </p:cNvSpPr>
          <p:nvPr/>
        </p:nvSpPr>
        <p:spPr bwMode="auto">
          <a:xfrm>
            <a:off x="147638" y="1746250"/>
            <a:ext cx="14287" cy="46323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30" name="Text Box 22"/>
          <p:cNvSpPr txBox="1">
            <a:spLocks noChangeArrowheads="1"/>
          </p:cNvSpPr>
          <p:nvPr/>
        </p:nvSpPr>
        <p:spPr bwMode="auto">
          <a:xfrm>
            <a:off x="304800" y="5778500"/>
            <a:ext cx="179387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ebdings" pitchFamily="18" charset="2"/>
              <a:buNone/>
            </a:pPr>
            <a:r>
              <a:rPr lang="en-US" b="1">
                <a:solidFill>
                  <a:schemeClr val="accent1"/>
                </a:solidFill>
              </a:rPr>
              <a:t>Phase 2</a:t>
            </a:r>
          </a:p>
        </p:txBody>
      </p:sp>
      <p:sp>
        <p:nvSpPr>
          <p:cNvPr id="1758231" name="Line 23"/>
          <p:cNvSpPr>
            <a:spLocks noChangeShapeType="1"/>
          </p:cNvSpPr>
          <p:nvPr/>
        </p:nvSpPr>
        <p:spPr bwMode="auto">
          <a:xfrm>
            <a:off x="1341438" y="1498600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32" name="Text Box 24"/>
          <p:cNvSpPr txBox="1">
            <a:spLocks noChangeArrowheads="1"/>
          </p:cNvSpPr>
          <p:nvPr/>
        </p:nvSpPr>
        <p:spPr bwMode="auto">
          <a:xfrm>
            <a:off x="1323975" y="123825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NOV</a:t>
            </a:r>
          </a:p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08</a:t>
            </a:r>
          </a:p>
        </p:txBody>
      </p:sp>
      <p:sp>
        <p:nvSpPr>
          <p:cNvPr id="1758233" name="Line 25"/>
          <p:cNvSpPr>
            <a:spLocks noChangeShapeType="1"/>
          </p:cNvSpPr>
          <p:nvPr/>
        </p:nvSpPr>
        <p:spPr bwMode="auto">
          <a:xfrm>
            <a:off x="2284413" y="1517650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34" name="Line 26"/>
          <p:cNvSpPr>
            <a:spLocks noChangeShapeType="1"/>
          </p:cNvSpPr>
          <p:nvPr/>
        </p:nvSpPr>
        <p:spPr bwMode="auto">
          <a:xfrm>
            <a:off x="3235325" y="1498600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35" name="Line 27"/>
          <p:cNvSpPr>
            <a:spLocks noChangeShapeType="1"/>
          </p:cNvSpPr>
          <p:nvPr/>
        </p:nvSpPr>
        <p:spPr bwMode="auto">
          <a:xfrm>
            <a:off x="4670425" y="1489075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36" name="Line 28"/>
          <p:cNvSpPr>
            <a:spLocks noChangeShapeType="1"/>
          </p:cNvSpPr>
          <p:nvPr/>
        </p:nvSpPr>
        <p:spPr bwMode="auto">
          <a:xfrm>
            <a:off x="5626100" y="1508125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37" name="Text Box 29"/>
          <p:cNvSpPr txBox="1">
            <a:spLocks noChangeArrowheads="1"/>
          </p:cNvSpPr>
          <p:nvPr/>
        </p:nvSpPr>
        <p:spPr bwMode="auto">
          <a:xfrm>
            <a:off x="1790700" y="1247775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DEC</a:t>
            </a:r>
          </a:p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08</a:t>
            </a:r>
          </a:p>
        </p:txBody>
      </p:sp>
      <p:sp>
        <p:nvSpPr>
          <p:cNvPr id="1758238" name="Text Box 30"/>
          <p:cNvSpPr txBox="1">
            <a:spLocks noChangeArrowheads="1"/>
          </p:cNvSpPr>
          <p:nvPr/>
        </p:nvSpPr>
        <p:spPr bwMode="auto">
          <a:xfrm>
            <a:off x="2286000" y="125730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JAN</a:t>
            </a:r>
          </a:p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09</a:t>
            </a:r>
          </a:p>
        </p:txBody>
      </p:sp>
      <p:sp>
        <p:nvSpPr>
          <p:cNvPr id="1758239" name="Text Box 31"/>
          <p:cNvSpPr txBox="1">
            <a:spLocks noChangeArrowheads="1"/>
          </p:cNvSpPr>
          <p:nvPr/>
        </p:nvSpPr>
        <p:spPr bwMode="auto">
          <a:xfrm>
            <a:off x="2752725" y="125730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FEB</a:t>
            </a:r>
          </a:p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09</a:t>
            </a:r>
          </a:p>
        </p:txBody>
      </p:sp>
      <p:sp>
        <p:nvSpPr>
          <p:cNvPr id="1758240" name="Text Box 32"/>
          <p:cNvSpPr txBox="1">
            <a:spLocks noChangeArrowheads="1"/>
          </p:cNvSpPr>
          <p:nvPr/>
        </p:nvSpPr>
        <p:spPr bwMode="auto">
          <a:xfrm>
            <a:off x="3228975" y="125730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MAR</a:t>
            </a:r>
          </a:p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09</a:t>
            </a:r>
          </a:p>
        </p:txBody>
      </p:sp>
      <p:sp>
        <p:nvSpPr>
          <p:cNvPr id="1758241" name="Text Box 33"/>
          <p:cNvSpPr txBox="1">
            <a:spLocks noChangeArrowheads="1"/>
          </p:cNvSpPr>
          <p:nvPr/>
        </p:nvSpPr>
        <p:spPr bwMode="auto">
          <a:xfrm>
            <a:off x="3695700" y="125730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APR</a:t>
            </a:r>
          </a:p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09</a:t>
            </a:r>
          </a:p>
        </p:txBody>
      </p:sp>
      <p:sp>
        <p:nvSpPr>
          <p:cNvPr id="1758242" name="Text Box 34"/>
          <p:cNvSpPr txBox="1">
            <a:spLocks noChangeArrowheads="1"/>
          </p:cNvSpPr>
          <p:nvPr/>
        </p:nvSpPr>
        <p:spPr bwMode="auto">
          <a:xfrm>
            <a:off x="4181475" y="125730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MAY</a:t>
            </a:r>
          </a:p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09</a:t>
            </a:r>
          </a:p>
        </p:txBody>
      </p:sp>
      <p:sp>
        <p:nvSpPr>
          <p:cNvPr id="1758243" name="Text Box 35"/>
          <p:cNvSpPr txBox="1">
            <a:spLocks noChangeArrowheads="1"/>
          </p:cNvSpPr>
          <p:nvPr/>
        </p:nvSpPr>
        <p:spPr bwMode="auto">
          <a:xfrm>
            <a:off x="4657725" y="125730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JUN</a:t>
            </a:r>
          </a:p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09</a:t>
            </a:r>
          </a:p>
        </p:txBody>
      </p:sp>
      <p:sp>
        <p:nvSpPr>
          <p:cNvPr id="1758244" name="Text Box 36"/>
          <p:cNvSpPr txBox="1">
            <a:spLocks noChangeArrowheads="1"/>
          </p:cNvSpPr>
          <p:nvPr/>
        </p:nvSpPr>
        <p:spPr bwMode="auto">
          <a:xfrm>
            <a:off x="5133975" y="125730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JUL</a:t>
            </a:r>
          </a:p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09</a:t>
            </a:r>
          </a:p>
        </p:txBody>
      </p:sp>
      <p:sp>
        <p:nvSpPr>
          <p:cNvPr id="1758245" name="Line 37"/>
          <p:cNvSpPr>
            <a:spLocks noChangeShapeType="1"/>
          </p:cNvSpPr>
          <p:nvPr/>
        </p:nvSpPr>
        <p:spPr bwMode="auto">
          <a:xfrm>
            <a:off x="7061200" y="1493838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46" name="Text Box 38"/>
          <p:cNvSpPr txBox="1">
            <a:spLocks noChangeArrowheads="1"/>
          </p:cNvSpPr>
          <p:nvPr/>
        </p:nvSpPr>
        <p:spPr bwMode="auto">
          <a:xfrm>
            <a:off x="5610225" y="125730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AUG</a:t>
            </a:r>
          </a:p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09</a:t>
            </a:r>
          </a:p>
        </p:txBody>
      </p:sp>
      <p:sp>
        <p:nvSpPr>
          <p:cNvPr id="1758247" name="Text Box 39"/>
          <p:cNvSpPr txBox="1">
            <a:spLocks noChangeArrowheads="1"/>
          </p:cNvSpPr>
          <p:nvPr/>
        </p:nvSpPr>
        <p:spPr bwMode="auto">
          <a:xfrm>
            <a:off x="6096000" y="125730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SEP</a:t>
            </a:r>
          </a:p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09</a:t>
            </a:r>
          </a:p>
        </p:txBody>
      </p:sp>
      <p:sp>
        <p:nvSpPr>
          <p:cNvPr id="1758248" name="Text Box 40"/>
          <p:cNvSpPr txBox="1">
            <a:spLocks noChangeArrowheads="1"/>
          </p:cNvSpPr>
          <p:nvPr/>
        </p:nvSpPr>
        <p:spPr bwMode="auto">
          <a:xfrm>
            <a:off x="6581775" y="125730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OCT</a:t>
            </a:r>
          </a:p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09</a:t>
            </a:r>
          </a:p>
        </p:txBody>
      </p:sp>
      <p:sp>
        <p:nvSpPr>
          <p:cNvPr id="1758249" name="Text Box 41"/>
          <p:cNvSpPr txBox="1">
            <a:spLocks noChangeArrowheads="1"/>
          </p:cNvSpPr>
          <p:nvPr/>
        </p:nvSpPr>
        <p:spPr bwMode="auto">
          <a:xfrm>
            <a:off x="7048500" y="125730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NOV</a:t>
            </a:r>
          </a:p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09</a:t>
            </a:r>
          </a:p>
        </p:txBody>
      </p:sp>
      <p:sp>
        <p:nvSpPr>
          <p:cNvPr id="1758250" name="Text Box 42"/>
          <p:cNvSpPr txBox="1">
            <a:spLocks noChangeArrowheads="1"/>
          </p:cNvSpPr>
          <p:nvPr/>
        </p:nvSpPr>
        <p:spPr bwMode="auto">
          <a:xfrm>
            <a:off x="7524750" y="125730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DEC</a:t>
            </a:r>
          </a:p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09</a:t>
            </a:r>
          </a:p>
        </p:txBody>
      </p:sp>
      <p:sp>
        <p:nvSpPr>
          <p:cNvPr id="1758251" name="Text Box 43"/>
          <p:cNvSpPr txBox="1">
            <a:spLocks noChangeArrowheads="1"/>
          </p:cNvSpPr>
          <p:nvPr/>
        </p:nvSpPr>
        <p:spPr bwMode="auto">
          <a:xfrm>
            <a:off x="4479925" y="2830513"/>
            <a:ext cx="1498600" cy="219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900" b="1"/>
              <a:t>140 ++ Data Elements  </a:t>
            </a:r>
          </a:p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900" b="1"/>
              <a:t>6 Data Services</a:t>
            </a:r>
          </a:p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900" b="1"/>
              <a:t>~100 MDAPs     </a:t>
            </a:r>
          </a:p>
        </p:txBody>
      </p:sp>
      <p:sp>
        <p:nvSpPr>
          <p:cNvPr id="1758252" name="AutoShape 44"/>
          <p:cNvSpPr>
            <a:spLocks noChangeArrowheads="1"/>
          </p:cNvSpPr>
          <p:nvPr/>
        </p:nvSpPr>
        <p:spPr bwMode="auto">
          <a:xfrm>
            <a:off x="365125" y="4105275"/>
            <a:ext cx="4794250" cy="261938"/>
          </a:xfrm>
          <a:prstGeom prst="homePlate">
            <a:avLst>
              <a:gd name="adj" fmla="val 457575"/>
            </a:avLst>
          </a:prstGeom>
          <a:solidFill>
            <a:srgbClr val="FFCC00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/>
              <a:t>Conduct User Surveys</a:t>
            </a:r>
          </a:p>
        </p:txBody>
      </p:sp>
      <p:sp>
        <p:nvSpPr>
          <p:cNvPr id="1758253" name="Text Box 45"/>
          <p:cNvSpPr txBox="1">
            <a:spLocks noChangeArrowheads="1"/>
          </p:cNvSpPr>
          <p:nvPr/>
        </p:nvSpPr>
        <p:spPr bwMode="auto">
          <a:xfrm>
            <a:off x="327025" y="2319338"/>
            <a:ext cx="1317625" cy="219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900" b="1"/>
              <a:t>140 Data Elements</a:t>
            </a:r>
          </a:p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900" b="1"/>
              <a:t>6 Data Services</a:t>
            </a:r>
          </a:p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900" b="1"/>
              <a:t>37 MDAPs       </a:t>
            </a:r>
          </a:p>
        </p:txBody>
      </p:sp>
      <p:sp>
        <p:nvSpPr>
          <p:cNvPr id="1758254" name="Text Box 46"/>
          <p:cNvSpPr txBox="1">
            <a:spLocks noChangeArrowheads="1"/>
          </p:cNvSpPr>
          <p:nvPr/>
        </p:nvSpPr>
        <p:spPr bwMode="auto">
          <a:xfrm>
            <a:off x="1598613" y="2605088"/>
            <a:ext cx="1851025" cy="247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900" b="1"/>
              <a:t>Usability feedback</a:t>
            </a:r>
          </a:p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900" b="1"/>
              <a:t>Increase reliability</a:t>
            </a:r>
          </a:p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900" b="1"/>
              <a:t>Verify logic &amp; business rules</a:t>
            </a:r>
          </a:p>
          <a:p>
            <a:pPr marL="342900" indent="-342900" algn="ctr">
              <a:spcBef>
                <a:spcPct val="20000"/>
              </a:spcBef>
              <a:buFont typeface="Webdings" pitchFamily="18" charset="2"/>
              <a:buNone/>
            </a:pPr>
            <a:r>
              <a:rPr lang="en-US" sz="900" b="1"/>
              <a:t>Enhance security</a:t>
            </a:r>
          </a:p>
        </p:txBody>
      </p:sp>
      <p:sp>
        <p:nvSpPr>
          <p:cNvPr id="1758255" name="Text Box 47"/>
          <p:cNvSpPr txBox="1">
            <a:spLocks noChangeArrowheads="1"/>
          </p:cNvSpPr>
          <p:nvPr/>
        </p:nvSpPr>
        <p:spPr bwMode="auto">
          <a:xfrm>
            <a:off x="3289300" y="2633663"/>
            <a:ext cx="4254500" cy="352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ebdings" pitchFamily="18" charset="2"/>
              <a:buNone/>
            </a:pPr>
            <a:r>
              <a:rPr lang="en-US" sz="900" b="1"/>
              <a:t>Completes the “Foundation” for additional WSLM Functionality</a:t>
            </a:r>
          </a:p>
        </p:txBody>
      </p:sp>
      <p:sp>
        <p:nvSpPr>
          <p:cNvPr id="1758256" name="Line 48"/>
          <p:cNvSpPr>
            <a:spLocks noChangeShapeType="1"/>
          </p:cNvSpPr>
          <p:nvPr/>
        </p:nvSpPr>
        <p:spPr bwMode="auto">
          <a:xfrm>
            <a:off x="8501063" y="1489075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57" name="Line 49"/>
          <p:cNvSpPr>
            <a:spLocks noChangeShapeType="1"/>
          </p:cNvSpPr>
          <p:nvPr/>
        </p:nvSpPr>
        <p:spPr bwMode="auto">
          <a:xfrm>
            <a:off x="8020050" y="1485900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58" name="Line 50"/>
          <p:cNvSpPr>
            <a:spLocks noChangeShapeType="1"/>
          </p:cNvSpPr>
          <p:nvPr/>
        </p:nvSpPr>
        <p:spPr bwMode="auto">
          <a:xfrm>
            <a:off x="8977313" y="1495425"/>
            <a:ext cx="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59" name="Text Box 51"/>
          <p:cNvSpPr txBox="1">
            <a:spLocks noChangeArrowheads="1"/>
          </p:cNvSpPr>
          <p:nvPr/>
        </p:nvSpPr>
        <p:spPr bwMode="auto">
          <a:xfrm>
            <a:off x="8010525" y="125730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JAN</a:t>
            </a:r>
          </a:p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1758260" name="Text Box 52"/>
          <p:cNvSpPr txBox="1">
            <a:spLocks noChangeArrowheads="1"/>
          </p:cNvSpPr>
          <p:nvPr/>
        </p:nvSpPr>
        <p:spPr bwMode="auto">
          <a:xfrm>
            <a:off x="8486775" y="1257300"/>
            <a:ext cx="4730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FEB</a:t>
            </a:r>
          </a:p>
          <a:p>
            <a:pPr marL="342900" indent="-342900" algn="ctr">
              <a:buFont typeface="Webdings" pitchFamily="18" charset="2"/>
              <a:buNone/>
            </a:pPr>
            <a:r>
              <a:rPr lang="en-US" sz="900" b="1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1758261" name="AutoShape 53"/>
          <p:cNvSpPr>
            <a:spLocks noChangeArrowheads="1"/>
          </p:cNvSpPr>
          <p:nvPr/>
        </p:nvSpPr>
        <p:spPr bwMode="auto">
          <a:xfrm>
            <a:off x="6677025" y="5248275"/>
            <a:ext cx="2466975" cy="542925"/>
          </a:xfrm>
          <a:prstGeom prst="homePlate">
            <a:avLst>
              <a:gd name="adj" fmla="val 113596"/>
            </a:avLst>
          </a:prstGeom>
          <a:solidFill>
            <a:srgbClr val="48B8AB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/>
              <a:t>Phase 2 Functional Implementation</a:t>
            </a:r>
          </a:p>
        </p:txBody>
      </p:sp>
      <p:sp>
        <p:nvSpPr>
          <p:cNvPr id="1758262" name="AutoShape 54"/>
          <p:cNvSpPr>
            <a:spLocks noChangeArrowheads="1"/>
          </p:cNvSpPr>
          <p:nvPr/>
        </p:nvSpPr>
        <p:spPr bwMode="auto">
          <a:xfrm>
            <a:off x="1822450" y="3444875"/>
            <a:ext cx="6546850" cy="274638"/>
          </a:xfrm>
          <a:prstGeom prst="homePlate">
            <a:avLst>
              <a:gd name="adj" fmla="val 595953"/>
            </a:avLst>
          </a:prstGeom>
          <a:solidFill>
            <a:srgbClr val="FFCC00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/>
              <a:t>Address Governance Issues (e.g Historical data; High Side / SIPRNET, Expansion of Data Elements)</a:t>
            </a:r>
          </a:p>
        </p:txBody>
      </p:sp>
      <p:sp>
        <p:nvSpPr>
          <p:cNvPr id="1758263" name="AutoShape 55"/>
          <p:cNvSpPr>
            <a:spLocks noChangeArrowheads="1"/>
          </p:cNvSpPr>
          <p:nvPr/>
        </p:nvSpPr>
        <p:spPr bwMode="auto">
          <a:xfrm>
            <a:off x="1854200" y="3775075"/>
            <a:ext cx="4651375" cy="263525"/>
          </a:xfrm>
          <a:prstGeom prst="homePlate">
            <a:avLst>
              <a:gd name="adj" fmla="val 441265"/>
            </a:avLst>
          </a:prstGeom>
          <a:solidFill>
            <a:srgbClr val="48B8AB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/>
              <a:t>Develop Organizational Management Framework (e.g CONOPS)</a:t>
            </a:r>
          </a:p>
        </p:txBody>
      </p:sp>
      <p:sp>
        <p:nvSpPr>
          <p:cNvPr id="1758264" name="AutoShape 56"/>
          <p:cNvSpPr>
            <a:spLocks noChangeArrowheads="1"/>
          </p:cNvSpPr>
          <p:nvPr/>
        </p:nvSpPr>
        <p:spPr bwMode="auto">
          <a:xfrm>
            <a:off x="447675" y="4416425"/>
            <a:ext cx="5724525" cy="265113"/>
          </a:xfrm>
          <a:prstGeom prst="homePlate">
            <a:avLst>
              <a:gd name="adj" fmla="val 539819"/>
            </a:avLst>
          </a:prstGeom>
          <a:solidFill>
            <a:srgbClr val="FFCC00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/>
              <a:t>Develop Phase 2 Functional Reqts / Implementation Priorities</a:t>
            </a:r>
          </a:p>
        </p:txBody>
      </p:sp>
      <p:sp>
        <p:nvSpPr>
          <p:cNvPr id="1758265" name="AutoShape 57"/>
          <p:cNvSpPr>
            <a:spLocks noChangeArrowheads="1"/>
          </p:cNvSpPr>
          <p:nvPr/>
        </p:nvSpPr>
        <p:spPr bwMode="auto">
          <a:xfrm>
            <a:off x="1590675" y="4718050"/>
            <a:ext cx="4959350" cy="288925"/>
          </a:xfrm>
          <a:prstGeom prst="homePlate">
            <a:avLst>
              <a:gd name="adj" fmla="val 429121"/>
            </a:avLst>
          </a:prstGeom>
          <a:solidFill>
            <a:srgbClr val="48B8AB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 b="1"/>
              <a:t>Develop Phase 2 Technical Requirements</a:t>
            </a:r>
            <a:r>
              <a:rPr lang="en-US" sz="800" b="1"/>
              <a:t> </a:t>
            </a:r>
          </a:p>
        </p:txBody>
      </p:sp>
      <p:sp>
        <p:nvSpPr>
          <p:cNvPr id="1758266" name="AutoShape 58"/>
          <p:cNvSpPr>
            <a:spLocks noChangeArrowheads="1"/>
          </p:cNvSpPr>
          <p:nvPr/>
        </p:nvSpPr>
        <p:spPr bwMode="auto">
          <a:xfrm>
            <a:off x="6684963" y="4657725"/>
            <a:ext cx="2306637" cy="447675"/>
          </a:xfrm>
          <a:prstGeom prst="homePlate">
            <a:avLst>
              <a:gd name="adj" fmla="val 128812"/>
            </a:avLst>
          </a:prstGeom>
          <a:solidFill>
            <a:srgbClr val="48B8AB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Webdings" pitchFamily="18" charset="2"/>
              <a:buNone/>
            </a:pPr>
            <a:endParaRPr lang="en-US" sz="900" b="1"/>
          </a:p>
        </p:txBody>
      </p:sp>
      <p:sp>
        <p:nvSpPr>
          <p:cNvPr id="1758267" name="Text Box 59"/>
          <p:cNvSpPr txBox="1">
            <a:spLocks noChangeArrowheads="1"/>
          </p:cNvSpPr>
          <p:nvPr/>
        </p:nvSpPr>
        <p:spPr bwMode="auto">
          <a:xfrm>
            <a:off x="6699250" y="4583113"/>
            <a:ext cx="2051050" cy="433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ebdings" pitchFamily="18" charset="2"/>
              <a:buNone/>
            </a:pPr>
            <a:endParaRPr lang="en-US" sz="900" b="1"/>
          </a:p>
          <a:p>
            <a:pPr marL="342900" indent="-342900">
              <a:spcBef>
                <a:spcPct val="20000"/>
              </a:spcBef>
              <a:buFont typeface="Webdings" pitchFamily="18" charset="2"/>
              <a:buNone/>
            </a:pPr>
            <a:r>
              <a:rPr lang="en-US" sz="900" b="1"/>
              <a:t>Build Production Infrastructure</a:t>
            </a:r>
          </a:p>
        </p:txBody>
      </p:sp>
      <p:sp>
        <p:nvSpPr>
          <p:cNvPr id="1758268" name="Text Box 60"/>
          <p:cNvSpPr txBox="1">
            <a:spLocks noChangeArrowheads="1"/>
          </p:cNvSpPr>
          <p:nvPr/>
        </p:nvSpPr>
        <p:spPr bwMode="auto">
          <a:xfrm>
            <a:off x="5861050" y="5892800"/>
            <a:ext cx="3117850" cy="449263"/>
          </a:xfrm>
          <a:prstGeom prst="rect">
            <a:avLst/>
          </a:prstGeom>
          <a:solidFill>
            <a:schemeClr val="accent1">
              <a:alpha val="89999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ebdings" pitchFamily="18" charset="2"/>
              <a:buNone/>
            </a:pPr>
            <a:r>
              <a:rPr lang="en-US" sz="1200" b="1">
                <a:solidFill>
                  <a:schemeClr val="bg1"/>
                </a:solidFill>
              </a:rPr>
              <a:t>        Note: FOC Target &amp; Predecessor System phase out – 4/2010</a:t>
            </a:r>
          </a:p>
        </p:txBody>
      </p:sp>
      <p:sp>
        <p:nvSpPr>
          <p:cNvPr id="1758269" name="Line 61"/>
          <p:cNvSpPr>
            <a:spLocks noChangeShapeType="1"/>
          </p:cNvSpPr>
          <p:nvPr/>
        </p:nvSpPr>
        <p:spPr bwMode="auto">
          <a:xfrm>
            <a:off x="3378200" y="1452563"/>
            <a:ext cx="25400" cy="4483100"/>
          </a:xfrm>
          <a:prstGeom prst="line">
            <a:avLst/>
          </a:prstGeom>
          <a:noFill/>
          <a:ln w="9525">
            <a:solidFill>
              <a:srgbClr val="CC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8270" name="Text Box 62"/>
          <p:cNvSpPr txBox="1">
            <a:spLocks noChangeArrowheads="1"/>
          </p:cNvSpPr>
          <p:nvPr/>
        </p:nvSpPr>
        <p:spPr bwMode="auto">
          <a:xfrm>
            <a:off x="3006725" y="5965825"/>
            <a:ext cx="7429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ebdings" pitchFamily="18" charset="2"/>
              <a:buNone/>
            </a:pPr>
            <a:r>
              <a:rPr lang="en-US" sz="1000" b="1"/>
              <a:t>3/12/2009</a:t>
            </a:r>
          </a:p>
        </p:txBody>
      </p:sp>
      <p:sp>
        <p:nvSpPr>
          <p:cNvPr id="1758271" name="AutoShape 63"/>
          <p:cNvSpPr>
            <a:spLocks noChangeArrowheads="1"/>
          </p:cNvSpPr>
          <p:nvPr/>
        </p:nvSpPr>
        <p:spPr bwMode="auto">
          <a:xfrm>
            <a:off x="6286500" y="2933700"/>
            <a:ext cx="231775" cy="2413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8272" name="Text Box 64"/>
          <p:cNvSpPr txBox="1">
            <a:spLocks noChangeArrowheads="1"/>
          </p:cNvSpPr>
          <p:nvPr/>
        </p:nvSpPr>
        <p:spPr bwMode="auto">
          <a:xfrm>
            <a:off x="6194425" y="3135313"/>
            <a:ext cx="41275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Webdings" pitchFamily="18" charset="2"/>
              <a:buNone/>
            </a:pPr>
            <a:r>
              <a:rPr lang="en-US" sz="1000" b="1"/>
              <a:t>IOC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3090" name="Line 2"/>
          <p:cNvSpPr>
            <a:spLocks noChangeShapeType="1"/>
          </p:cNvSpPr>
          <p:nvPr/>
        </p:nvSpPr>
        <p:spPr bwMode="auto">
          <a:xfrm>
            <a:off x="0" y="5505450"/>
            <a:ext cx="5300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3091" name="Rectangle 3"/>
          <p:cNvSpPr>
            <a:spLocks noChangeArrowheads="1"/>
          </p:cNvSpPr>
          <p:nvPr/>
        </p:nvSpPr>
        <p:spPr bwMode="auto">
          <a:xfrm>
            <a:off x="5700713" y="1601788"/>
            <a:ext cx="42862" cy="5089525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3092" name="Text Box 4"/>
          <p:cNvSpPr txBox="1">
            <a:spLocks noChangeArrowheads="1"/>
          </p:cNvSpPr>
          <p:nvPr/>
        </p:nvSpPr>
        <p:spPr bwMode="auto">
          <a:xfrm>
            <a:off x="1922463" y="6375400"/>
            <a:ext cx="13128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ebdings" pitchFamily="18" charset="2"/>
              <a:buNone/>
            </a:pPr>
            <a:r>
              <a:rPr lang="en-US" sz="1600">
                <a:solidFill>
                  <a:schemeClr val="bg1"/>
                </a:solidFill>
              </a:rPr>
              <a:t>Data Source</a:t>
            </a:r>
          </a:p>
        </p:txBody>
      </p:sp>
      <p:sp>
        <p:nvSpPr>
          <p:cNvPr id="1753093" name="Text Box 5"/>
          <p:cNvSpPr txBox="1">
            <a:spLocks noChangeArrowheads="1"/>
          </p:cNvSpPr>
          <p:nvPr/>
        </p:nvSpPr>
        <p:spPr bwMode="auto">
          <a:xfrm>
            <a:off x="6965950" y="6375400"/>
            <a:ext cx="13335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ebdings" pitchFamily="18" charset="2"/>
              <a:buNone/>
            </a:pPr>
            <a:r>
              <a:rPr lang="en-US" sz="1600">
                <a:solidFill>
                  <a:schemeClr val="bg1"/>
                </a:solidFill>
              </a:rPr>
              <a:t>Data Display</a:t>
            </a:r>
          </a:p>
        </p:txBody>
      </p:sp>
      <p:sp>
        <p:nvSpPr>
          <p:cNvPr id="1753094" name="Text Box 6"/>
          <p:cNvSpPr txBox="1">
            <a:spLocks noChangeArrowheads="1"/>
          </p:cNvSpPr>
          <p:nvPr/>
        </p:nvSpPr>
        <p:spPr bwMode="auto">
          <a:xfrm>
            <a:off x="620713" y="1755775"/>
            <a:ext cx="8699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ebdings" pitchFamily="18" charset="2"/>
              <a:buNone/>
            </a:pPr>
            <a:r>
              <a:rPr lang="en-US" sz="1000"/>
              <a:t>Data Repository</a:t>
            </a:r>
          </a:p>
        </p:txBody>
      </p:sp>
      <p:sp>
        <p:nvSpPr>
          <p:cNvPr id="1753095" name="Line 7"/>
          <p:cNvSpPr>
            <a:spLocks noChangeShapeType="1"/>
          </p:cNvSpPr>
          <p:nvPr/>
        </p:nvSpPr>
        <p:spPr bwMode="auto">
          <a:xfrm flipV="1">
            <a:off x="0" y="215582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53096" name="Group 8"/>
          <p:cNvGrpSpPr>
            <a:grpSpLocks/>
          </p:cNvGrpSpPr>
          <p:nvPr/>
        </p:nvGrpSpPr>
        <p:grpSpPr bwMode="auto">
          <a:xfrm>
            <a:off x="800100" y="2273300"/>
            <a:ext cx="541338" cy="557213"/>
            <a:chOff x="696" y="1395"/>
            <a:chExt cx="341" cy="351"/>
          </a:xfrm>
        </p:grpSpPr>
        <p:sp>
          <p:nvSpPr>
            <p:cNvPr id="1753097" name="AutoShape 9"/>
            <p:cNvSpPr>
              <a:spLocks noChangeArrowheads="1"/>
            </p:cNvSpPr>
            <p:nvPr/>
          </p:nvSpPr>
          <p:spPr bwMode="auto">
            <a:xfrm>
              <a:off x="696" y="1395"/>
              <a:ext cx="341" cy="351"/>
            </a:xfrm>
            <a:prstGeom prst="can">
              <a:avLst>
                <a:gd name="adj" fmla="val 25733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098" name="Text Box 10"/>
            <p:cNvSpPr txBox="1">
              <a:spLocks noChangeArrowheads="1"/>
            </p:cNvSpPr>
            <p:nvPr/>
          </p:nvSpPr>
          <p:spPr bwMode="auto">
            <a:xfrm>
              <a:off x="726" y="1503"/>
              <a:ext cx="284" cy="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900">
                  <a:solidFill>
                    <a:schemeClr val="bg1"/>
                  </a:solidFill>
                </a:rPr>
                <a:t>Army</a:t>
              </a:r>
            </a:p>
            <a:p>
              <a:pPr algn="ctr"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800">
                  <a:solidFill>
                    <a:schemeClr val="bg1"/>
                  </a:solidFill>
                </a:rPr>
                <a:t>AIM</a:t>
              </a:r>
            </a:p>
          </p:txBody>
        </p:sp>
      </p:grpSp>
      <p:grpSp>
        <p:nvGrpSpPr>
          <p:cNvPr id="1753099" name="Group 11"/>
          <p:cNvGrpSpPr>
            <a:grpSpLocks/>
          </p:cNvGrpSpPr>
          <p:nvPr/>
        </p:nvGrpSpPr>
        <p:grpSpPr bwMode="auto">
          <a:xfrm>
            <a:off x="728663" y="3106738"/>
            <a:ext cx="684212" cy="557212"/>
            <a:chOff x="651" y="2078"/>
            <a:chExt cx="431" cy="351"/>
          </a:xfrm>
        </p:grpSpPr>
        <p:sp>
          <p:nvSpPr>
            <p:cNvPr id="1753100" name="AutoShape 12"/>
            <p:cNvSpPr>
              <a:spLocks noChangeArrowheads="1"/>
            </p:cNvSpPr>
            <p:nvPr/>
          </p:nvSpPr>
          <p:spPr bwMode="auto">
            <a:xfrm>
              <a:off x="696" y="2078"/>
              <a:ext cx="341" cy="351"/>
            </a:xfrm>
            <a:prstGeom prst="can">
              <a:avLst>
                <a:gd name="adj" fmla="val 25733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101" name="Text Box 13"/>
            <p:cNvSpPr txBox="1">
              <a:spLocks noChangeArrowheads="1"/>
            </p:cNvSpPr>
            <p:nvPr/>
          </p:nvSpPr>
          <p:spPr bwMode="auto">
            <a:xfrm>
              <a:off x="651" y="2194"/>
              <a:ext cx="431" cy="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900">
                  <a:solidFill>
                    <a:schemeClr val="bg1"/>
                  </a:solidFill>
                </a:rPr>
                <a:t>Navy</a:t>
              </a:r>
            </a:p>
            <a:p>
              <a:pPr algn="ctr"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800">
                  <a:solidFill>
                    <a:schemeClr val="bg1"/>
                  </a:solidFill>
                </a:rPr>
                <a:t>Dashboard</a:t>
              </a:r>
            </a:p>
          </p:txBody>
        </p:sp>
      </p:grpSp>
      <p:sp>
        <p:nvSpPr>
          <p:cNvPr id="1753102" name="AutoShape 14"/>
          <p:cNvSpPr>
            <a:spLocks noChangeArrowheads="1"/>
          </p:cNvSpPr>
          <p:nvPr/>
        </p:nvSpPr>
        <p:spPr bwMode="auto">
          <a:xfrm>
            <a:off x="800100" y="3937000"/>
            <a:ext cx="541338" cy="557213"/>
          </a:xfrm>
          <a:prstGeom prst="can">
            <a:avLst>
              <a:gd name="adj" fmla="val 2573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3103" name="Text Box 15"/>
          <p:cNvSpPr txBox="1">
            <a:spLocks noChangeArrowheads="1"/>
          </p:cNvSpPr>
          <p:nvPr/>
        </p:nvSpPr>
        <p:spPr bwMode="auto">
          <a:xfrm>
            <a:off x="749300" y="4084638"/>
            <a:ext cx="647700" cy="3508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900">
                <a:solidFill>
                  <a:schemeClr val="bg1"/>
                </a:solidFill>
              </a:rPr>
              <a:t>Air Force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>
                <a:solidFill>
                  <a:schemeClr val="bg1"/>
                </a:solidFill>
              </a:rPr>
              <a:t>SMART</a:t>
            </a:r>
          </a:p>
        </p:txBody>
      </p:sp>
      <p:sp>
        <p:nvSpPr>
          <p:cNvPr id="1753104" name="AutoShape 16"/>
          <p:cNvSpPr>
            <a:spLocks noChangeArrowheads="1"/>
          </p:cNvSpPr>
          <p:nvPr/>
        </p:nvSpPr>
        <p:spPr bwMode="auto">
          <a:xfrm>
            <a:off x="800100" y="4770438"/>
            <a:ext cx="541338" cy="557212"/>
          </a:xfrm>
          <a:prstGeom prst="can">
            <a:avLst>
              <a:gd name="adj" fmla="val 25733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3105" name="Text Box 17"/>
          <p:cNvSpPr txBox="1">
            <a:spLocks noChangeArrowheads="1"/>
          </p:cNvSpPr>
          <p:nvPr/>
        </p:nvSpPr>
        <p:spPr bwMode="auto">
          <a:xfrm>
            <a:off x="723900" y="4895850"/>
            <a:ext cx="698500" cy="350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900">
                <a:solidFill>
                  <a:schemeClr val="bg1"/>
                </a:solidFill>
              </a:rPr>
              <a:t>OSD/ARA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>
                <a:solidFill>
                  <a:schemeClr val="bg1"/>
                </a:solidFill>
              </a:rPr>
              <a:t>DAMIR</a:t>
            </a:r>
          </a:p>
        </p:txBody>
      </p:sp>
      <p:sp>
        <p:nvSpPr>
          <p:cNvPr id="1753106" name="Text Box 18"/>
          <p:cNvSpPr txBox="1">
            <a:spLocks noChangeArrowheads="1"/>
          </p:cNvSpPr>
          <p:nvPr/>
        </p:nvSpPr>
        <p:spPr bwMode="auto">
          <a:xfrm>
            <a:off x="7956550" y="1755775"/>
            <a:ext cx="787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ebdings" pitchFamily="18" charset="2"/>
              <a:buNone/>
            </a:pPr>
            <a:r>
              <a:rPr lang="en-US" sz="1000"/>
              <a:t>Displays Published</a:t>
            </a:r>
          </a:p>
        </p:txBody>
      </p:sp>
      <p:sp>
        <p:nvSpPr>
          <p:cNvPr id="1753107" name="AutoShape 19"/>
          <p:cNvSpPr>
            <a:spLocks noChangeArrowheads="1"/>
          </p:cNvSpPr>
          <p:nvPr/>
        </p:nvSpPr>
        <p:spPr bwMode="auto">
          <a:xfrm>
            <a:off x="6861175" y="2890838"/>
            <a:ext cx="628650" cy="534987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buFont typeface="Webdings" pitchFamily="18" charset="2"/>
              <a:buNone/>
            </a:pPr>
            <a:r>
              <a:rPr lang="en-US" sz="900">
                <a:solidFill>
                  <a:schemeClr val="bg1"/>
                </a:solidFill>
              </a:rPr>
              <a:t>DAMIR</a:t>
            </a:r>
          </a:p>
        </p:txBody>
      </p:sp>
      <p:sp>
        <p:nvSpPr>
          <p:cNvPr id="1753108" name="Line 20"/>
          <p:cNvSpPr>
            <a:spLocks noChangeShapeType="1"/>
          </p:cNvSpPr>
          <p:nvPr/>
        </p:nvSpPr>
        <p:spPr bwMode="auto">
          <a:xfrm>
            <a:off x="0" y="2982913"/>
            <a:ext cx="5260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3109" name="Line 21"/>
          <p:cNvSpPr>
            <a:spLocks noChangeShapeType="1"/>
          </p:cNvSpPr>
          <p:nvPr/>
        </p:nvSpPr>
        <p:spPr bwMode="auto">
          <a:xfrm>
            <a:off x="0" y="3825875"/>
            <a:ext cx="529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3110" name="Line 22"/>
          <p:cNvSpPr>
            <a:spLocks noChangeShapeType="1"/>
          </p:cNvSpPr>
          <p:nvPr/>
        </p:nvSpPr>
        <p:spPr bwMode="auto">
          <a:xfrm>
            <a:off x="0" y="4656138"/>
            <a:ext cx="5300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3111" name="Rectangle 23"/>
          <p:cNvSpPr>
            <a:spLocks noChangeArrowheads="1"/>
          </p:cNvSpPr>
          <p:nvPr/>
        </p:nvSpPr>
        <p:spPr bwMode="auto">
          <a:xfrm>
            <a:off x="5264150" y="2362200"/>
            <a:ext cx="906463" cy="384651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/>
            <a:endParaRPr lang="en-US"/>
          </a:p>
        </p:txBody>
      </p:sp>
      <p:sp>
        <p:nvSpPr>
          <p:cNvPr id="1753112" name="Line 24"/>
          <p:cNvSpPr>
            <a:spLocks noChangeShapeType="1"/>
          </p:cNvSpPr>
          <p:nvPr/>
        </p:nvSpPr>
        <p:spPr bwMode="auto">
          <a:xfrm flipV="1">
            <a:off x="6083300" y="3246438"/>
            <a:ext cx="488950" cy="979487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3113" name="Text Box 25"/>
          <p:cNvSpPr txBox="1">
            <a:spLocks noChangeArrowheads="1"/>
          </p:cNvSpPr>
          <p:nvPr/>
        </p:nvSpPr>
        <p:spPr bwMode="auto">
          <a:xfrm>
            <a:off x="5241925" y="5591175"/>
            <a:ext cx="912813" cy="458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SPAWAR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Charleston, South Carolina</a:t>
            </a:r>
          </a:p>
        </p:txBody>
      </p:sp>
      <p:sp>
        <p:nvSpPr>
          <p:cNvPr id="1753114" name="Text Box 26"/>
          <p:cNvSpPr txBox="1">
            <a:spLocks noChangeArrowheads="1"/>
          </p:cNvSpPr>
          <p:nvPr/>
        </p:nvSpPr>
        <p:spPr bwMode="auto">
          <a:xfrm>
            <a:off x="3236913" y="1755775"/>
            <a:ext cx="11620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ebdings" pitchFamily="18" charset="2"/>
              <a:buNone/>
            </a:pPr>
            <a:r>
              <a:rPr lang="en-US" sz="1000"/>
              <a:t>Authoritative Data Available</a:t>
            </a:r>
          </a:p>
        </p:txBody>
      </p:sp>
      <p:sp>
        <p:nvSpPr>
          <p:cNvPr id="1753115" name="Text Box 27"/>
          <p:cNvSpPr txBox="1">
            <a:spLocks noChangeArrowheads="1"/>
          </p:cNvSpPr>
          <p:nvPr/>
        </p:nvSpPr>
        <p:spPr bwMode="auto">
          <a:xfrm>
            <a:off x="3028950" y="5138738"/>
            <a:ext cx="15779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800"/>
              <a:t>12 elements</a:t>
            </a:r>
          </a:p>
          <a:p>
            <a:pPr algn="ctr">
              <a:spcBef>
                <a:spcPct val="0"/>
              </a:spcBef>
            </a:pPr>
            <a:r>
              <a:rPr lang="en-US" sz="800"/>
              <a:t>Current APB</a:t>
            </a:r>
          </a:p>
        </p:txBody>
      </p:sp>
      <p:sp>
        <p:nvSpPr>
          <p:cNvPr id="1753116" name="Text Box 28"/>
          <p:cNvSpPr txBox="1">
            <a:spLocks noChangeArrowheads="1"/>
          </p:cNvSpPr>
          <p:nvPr/>
        </p:nvSpPr>
        <p:spPr bwMode="auto">
          <a:xfrm>
            <a:off x="60325" y="2444750"/>
            <a:ext cx="620713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 algn="ctr">
              <a:spcBef>
                <a:spcPct val="0"/>
              </a:spcBef>
            </a:pPr>
            <a:r>
              <a:rPr lang="en-US" sz="800"/>
              <a:t>10</a:t>
            </a:r>
          </a:p>
        </p:txBody>
      </p:sp>
      <p:sp>
        <p:nvSpPr>
          <p:cNvPr id="1753117" name="Text Box 29"/>
          <p:cNvSpPr txBox="1">
            <a:spLocks noChangeArrowheads="1"/>
          </p:cNvSpPr>
          <p:nvPr/>
        </p:nvSpPr>
        <p:spPr bwMode="auto">
          <a:xfrm>
            <a:off x="90488" y="4108450"/>
            <a:ext cx="558800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 algn="ctr">
              <a:spcBef>
                <a:spcPct val="0"/>
              </a:spcBef>
            </a:pPr>
            <a:r>
              <a:rPr lang="en-US" sz="800"/>
              <a:t>12</a:t>
            </a:r>
          </a:p>
        </p:txBody>
      </p:sp>
      <p:sp>
        <p:nvSpPr>
          <p:cNvPr id="1753118" name="Text Box 30"/>
          <p:cNvSpPr txBox="1">
            <a:spLocks noChangeArrowheads="1"/>
          </p:cNvSpPr>
          <p:nvPr/>
        </p:nvSpPr>
        <p:spPr bwMode="auto">
          <a:xfrm>
            <a:off x="165100" y="3278188"/>
            <a:ext cx="412750" cy="214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14300" indent="-114300" algn="ctr">
              <a:spcBef>
                <a:spcPct val="0"/>
              </a:spcBef>
            </a:pPr>
            <a:r>
              <a:rPr lang="en-US" sz="800"/>
              <a:t>15</a:t>
            </a:r>
          </a:p>
        </p:txBody>
      </p:sp>
      <p:sp>
        <p:nvSpPr>
          <p:cNvPr id="1753119" name="Text Box 31"/>
          <p:cNvSpPr txBox="1">
            <a:spLocks noChangeArrowheads="1"/>
          </p:cNvSpPr>
          <p:nvPr/>
        </p:nvSpPr>
        <p:spPr bwMode="auto">
          <a:xfrm>
            <a:off x="-17463" y="4903788"/>
            <a:ext cx="777876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 algn="ctr">
              <a:spcBef>
                <a:spcPct val="0"/>
              </a:spcBef>
            </a:pPr>
            <a:r>
              <a:rPr lang="en-US" sz="800"/>
              <a:t>All of the Above</a:t>
            </a:r>
          </a:p>
        </p:txBody>
      </p:sp>
      <p:sp>
        <p:nvSpPr>
          <p:cNvPr id="1753120" name="Text Box 32"/>
          <p:cNvSpPr txBox="1">
            <a:spLocks noChangeArrowheads="1"/>
          </p:cNvSpPr>
          <p:nvPr/>
        </p:nvSpPr>
        <p:spPr bwMode="auto">
          <a:xfrm>
            <a:off x="-63500" y="1755775"/>
            <a:ext cx="8683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ebdings" pitchFamily="18" charset="2"/>
              <a:buNone/>
            </a:pPr>
            <a:r>
              <a:rPr lang="en-US" sz="1000"/>
              <a:t># of Programs</a:t>
            </a:r>
          </a:p>
        </p:txBody>
      </p:sp>
      <p:sp>
        <p:nvSpPr>
          <p:cNvPr id="1753121" name="Text Box 33"/>
          <p:cNvSpPr txBox="1">
            <a:spLocks noChangeArrowheads="1"/>
          </p:cNvSpPr>
          <p:nvPr/>
        </p:nvSpPr>
        <p:spPr bwMode="auto">
          <a:xfrm>
            <a:off x="6716713" y="1755775"/>
            <a:ext cx="8080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ebdings" pitchFamily="18" charset="2"/>
              <a:buNone/>
            </a:pPr>
            <a:r>
              <a:rPr lang="en-US" sz="1000"/>
              <a:t>Tools Used</a:t>
            </a:r>
          </a:p>
        </p:txBody>
      </p:sp>
      <p:sp>
        <p:nvSpPr>
          <p:cNvPr id="1753122" name="Text Box 34"/>
          <p:cNvSpPr txBox="1">
            <a:spLocks noChangeArrowheads="1"/>
          </p:cNvSpPr>
          <p:nvPr/>
        </p:nvSpPr>
        <p:spPr bwMode="auto">
          <a:xfrm>
            <a:off x="7853363" y="2855913"/>
            <a:ext cx="1290637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>
              <a:spcBef>
                <a:spcPct val="0"/>
              </a:spcBef>
            </a:pPr>
            <a:r>
              <a:rPr lang="en-US" sz="800"/>
              <a:t>Contracts</a:t>
            </a:r>
          </a:p>
          <a:p>
            <a:pPr marL="114300" indent="-114300">
              <a:spcBef>
                <a:spcPct val="0"/>
              </a:spcBef>
            </a:pPr>
            <a:r>
              <a:rPr lang="en-US" sz="800"/>
              <a:t>Cost &amp; Funding</a:t>
            </a:r>
          </a:p>
          <a:p>
            <a:pPr marL="114300" indent="-114300">
              <a:spcBef>
                <a:spcPct val="0"/>
              </a:spcBef>
            </a:pPr>
            <a:r>
              <a:rPr lang="en-US" sz="800"/>
              <a:t>Performance</a:t>
            </a:r>
          </a:p>
          <a:p>
            <a:pPr marL="114300" indent="-114300">
              <a:spcBef>
                <a:spcPct val="0"/>
              </a:spcBef>
            </a:pPr>
            <a:r>
              <a:rPr lang="en-US" sz="800"/>
              <a:t>Schedule</a:t>
            </a:r>
          </a:p>
          <a:p>
            <a:pPr marL="114300" indent="-114300">
              <a:spcBef>
                <a:spcPct val="0"/>
              </a:spcBef>
            </a:pPr>
            <a:r>
              <a:rPr lang="en-US" sz="800"/>
              <a:t>Unit Cost</a:t>
            </a:r>
          </a:p>
          <a:p>
            <a:pPr marL="114300" indent="-114300">
              <a:spcBef>
                <a:spcPct val="0"/>
              </a:spcBef>
            </a:pPr>
            <a:r>
              <a:rPr lang="en-US" sz="800"/>
              <a:t>Track to Budget</a:t>
            </a:r>
          </a:p>
        </p:txBody>
      </p:sp>
      <p:sp>
        <p:nvSpPr>
          <p:cNvPr id="1753123" name="Text Box 35"/>
          <p:cNvSpPr txBox="1">
            <a:spLocks noChangeArrowheads="1"/>
          </p:cNvSpPr>
          <p:nvPr/>
        </p:nvSpPr>
        <p:spPr bwMode="auto">
          <a:xfrm>
            <a:off x="7810500" y="4913313"/>
            <a:ext cx="1333500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>
              <a:spcBef>
                <a:spcPct val="0"/>
              </a:spcBef>
            </a:pPr>
            <a:r>
              <a:rPr lang="en-US" sz="800"/>
              <a:t>Contract Details</a:t>
            </a:r>
          </a:p>
          <a:p>
            <a:pPr marL="114300" indent="-114300">
              <a:spcBef>
                <a:spcPct val="0"/>
              </a:spcBef>
            </a:pPr>
            <a:r>
              <a:rPr lang="en-US" sz="800"/>
              <a:t>Contract EVM</a:t>
            </a:r>
          </a:p>
          <a:p>
            <a:pPr marL="114300" indent="-114300">
              <a:spcBef>
                <a:spcPct val="0"/>
              </a:spcBef>
            </a:pPr>
            <a:r>
              <a:rPr lang="en-US" sz="800"/>
              <a:t>Nunn-McCurdy</a:t>
            </a:r>
          </a:p>
          <a:p>
            <a:pPr marL="114300" indent="-114300">
              <a:spcBef>
                <a:spcPct val="0"/>
              </a:spcBef>
            </a:pPr>
            <a:r>
              <a:rPr lang="en-US" sz="800"/>
              <a:t>Budget</a:t>
            </a:r>
          </a:p>
          <a:p>
            <a:pPr marL="114300" indent="-114300">
              <a:spcBef>
                <a:spcPct val="0"/>
              </a:spcBef>
            </a:pPr>
            <a:r>
              <a:rPr lang="en-US" sz="800"/>
              <a:t>Milestones</a:t>
            </a:r>
          </a:p>
          <a:p>
            <a:pPr marL="114300" indent="-114300">
              <a:spcBef>
                <a:spcPct val="0"/>
              </a:spcBef>
            </a:pPr>
            <a:r>
              <a:rPr lang="en-US" sz="800"/>
              <a:t>Science &amp; Technology</a:t>
            </a:r>
          </a:p>
        </p:txBody>
      </p:sp>
      <p:sp>
        <p:nvSpPr>
          <p:cNvPr id="1753124" name="Text Box 36"/>
          <p:cNvSpPr txBox="1">
            <a:spLocks noChangeArrowheads="1"/>
          </p:cNvSpPr>
          <p:nvPr/>
        </p:nvSpPr>
        <p:spPr bwMode="auto">
          <a:xfrm>
            <a:off x="2336800" y="1603375"/>
            <a:ext cx="1073150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ebdings" pitchFamily="18" charset="2"/>
              <a:buNone/>
            </a:pPr>
            <a:r>
              <a:rPr lang="en-US" sz="1000"/>
              <a:t>Data System Manager and Location</a:t>
            </a:r>
          </a:p>
        </p:txBody>
      </p:sp>
      <p:sp>
        <p:nvSpPr>
          <p:cNvPr id="1753125" name="Text Box 37"/>
          <p:cNvSpPr txBox="1">
            <a:spLocks noChangeArrowheads="1"/>
          </p:cNvSpPr>
          <p:nvPr/>
        </p:nvSpPr>
        <p:spPr bwMode="auto">
          <a:xfrm>
            <a:off x="1252538" y="3987800"/>
            <a:ext cx="1301750" cy="458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ebdings" pitchFamily="18" charset="2"/>
              <a:buNone/>
            </a:pPr>
            <a:r>
              <a:rPr lang="en-US" sz="800"/>
              <a:t>754th ELSG</a:t>
            </a:r>
            <a:br>
              <a:rPr lang="en-US" sz="800"/>
            </a:br>
            <a:r>
              <a:rPr lang="en-US" sz="800"/>
              <a:t>Gunter AFS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Montgomery, Alabama</a:t>
            </a:r>
          </a:p>
        </p:txBody>
      </p:sp>
      <p:sp>
        <p:nvSpPr>
          <p:cNvPr id="1753126" name="Text Box 38"/>
          <p:cNvSpPr txBox="1">
            <a:spLocks noChangeArrowheads="1"/>
          </p:cNvSpPr>
          <p:nvPr/>
        </p:nvSpPr>
        <p:spPr bwMode="auto">
          <a:xfrm>
            <a:off x="1293813" y="3155950"/>
            <a:ext cx="1216025" cy="458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NMCI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Navy Annex</a:t>
            </a:r>
            <a:br>
              <a:rPr lang="en-US" sz="800"/>
            </a:br>
            <a:r>
              <a:rPr lang="en-US" sz="800"/>
              <a:t> Arlington, Virginia</a:t>
            </a:r>
          </a:p>
        </p:txBody>
      </p:sp>
      <p:sp>
        <p:nvSpPr>
          <p:cNvPr id="1753127" name="Text Box 39"/>
          <p:cNvSpPr txBox="1">
            <a:spLocks noChangeArrowheads="1"/>
          </p:cNvSpPr>
          <p:nvPr/>
        </p:nvSpPr>
        <p:spPr bwMode="auto">
          <a:xfrm>
            <a:off x="1398588" y="2349500"/>
            <a:ext cx="1006475" cy="458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Radford Army Ammunition Plant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Radford, Virginia</a:t>
            </a:r>
          </a:p>
        </p:txBody>
      </p:sp>
      <p:sp>
        <p:nvSpPr>
          <p:cNvPr id="1753128" name="Text Box 40"/>
          <p:cNvSpPr txBox="1">
            <a:spLocks noChangeArrowheads="1"/>
          </p:cNvSpPr>
          <p:nvPr/>
        </p:nvSpPr>
        <p:spPr bwMode="auto">
          <a:xfrm>
            <a:off x="2370138" y="4902200"/>
            <a:ext cx="10064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AT&amp;L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Arlington, Virginia</a:t>
            </a:r>
          </a:p>
        </p:txBody>
      </p:sp>
      <p:sp>
        <p:nvSpPr>
          <p:cNvPr id="1753129" name="Text Box 41"/>
          <p:cNvSpPr txBox="1">
            <a:spLocks noChangeArrowheads="1"/>
          </p:cNvSpPr>
          <p:nvPr/>
        </p:nvSpPr>
        <p:spPr bwMode="auto">
          <a:xfrm>
            <a:off x="2370138" y="5743575"/>
            <a:ext cx="10064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PA&amp;E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Arlington, Virginia</a:t>
            </a:r>
          </a:p>
        </p:txBody>
      </p:sp>
      <p:sp>
        <p:nvSpPr>
          <p:cNvPr id="41" name="Cloud 40"/>
          <p:cNvSpPr>
            <a:spLocks noChangeArrowheads="1"/>
          </p:cNvSpPr>
          <p:nvPr/>
        </p:nvSpPr>
        <p:spPr bwMode="auto">
          <a:xfrm>
            <a:off x="3513138" y="2265363"/>
            <a:ext cx="609600" cy="360362"/>
          </a:xfrm>
          <a:custGeom>
            <a:avLst/>
            <a:gdLst>
              <a:gd name="T0" fmla="*/ 685229 w 43200"/>
              <a:gd name="T1" fmla="*/ 157163 h 43200"/>
              <a:gd name="T2" fmla="*/ 342900 w 43200"/>
              <a:gd name="T3" fmla="*/ 313990 h 43200"/>
              <a:gd name="T4" fmla="*/ 2127 w 43200"/>
              <a:gd name="T5" fmla="*/ 157163 h 43200"/>
              <a:gd name="T6" fmla="*/ 342900 w 43200"/>
              <a:gd name="T7" fmla="*/ 17972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0000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defRPr/>
            </a:pPr>
            <a:endParaRPr lang="en-US"/>
          </a:p>
        </p:txBody>
      </p:sp>
      <p:sp>
        <p:nvSpPr>
          <p:cNvPr id="1753131" name="TextBox 41"/>
          <p:cNvSpPr txBox="1">
            <a:spLocks noChangeArrowheads="1"/>
          </p:cNvSpPr>
          <p:nvPr/>
        </p:nvSpPr>
        <p:spPr bwMode="auto">
          <a:xfrm>
            <a:off x="3567113" y="2254250"/>
            <a:ext cx="500062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1000">
                <a:solidFill>
                  <a:schemeClr val="bg1"/>
                </a:solidFill>
              </a:rPr>
              <a:t>Army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1000">
                <a:solidFill>
                  <a:schemeClr val="bg1"/>
                </a:solidFill>
              </a:rPr>
              <a:t>WS</a:t>
            </a:r>
          </a:p>
        </p:txBody>
      </p:sp>
      <p:sp>
        <p:nvSpPr>
          <p:cNvPr id="2" name="Cloud 40"/>
          <p:cNvSpPr>
            <a:spLocks noChangeArrowheads="1"/>
          </p:cNvSpPr>
          <p:nvPr/>
        </p:nvSpPr>
        <p:spPr bwMode="auto">
          <a:xfrm>
            <a:off x="5297488" y="3979863"/>
            <a:ext cx="790575" cy="447675"/>
          </a:xfrm>
          <a:custGeom>
            <a:avLst/>
            <a:gdLst>
              <a:gd name="T0" fmla="*/ 685229 w 43200"/>
              <a:gd name="T1" fmla="*/ 157163 h 43200"/>
              <a:gd name="T2" fmla="*/ 342900 w 43200"/>
              <a:gd name="T3" fmla="*/ 313990 h 43200"/>
              <a:gd name="T4" fmla="*/ 2127 w 43200"/>
              <a:gd name="T5" fmla="*/ 157163 h 43200"/>
              <a:gd name="T6" fmla="*/ 342900 w 43200"/>
              <a:gd name="T7" fmla="*/ 17972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0000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defRPr/>
            </a:pPr>
            <a:endParaRPr lang="en-US"/>
          </a:p>
        </p:txBody>
      </p:sp>
      <p:sp>
        <p:nvSpPr>
          <p:cNvPr id="1753133" name="TextBox 41"/>
          <p:cNvSpPr txBox="1">
            <a:spLocks noChangeArrowheads="1"/>
          </p:cNvSpPr>
          <p:nvPr/>
        </p:nvSpPr>
        <p:spPr bwMode="auto">
          <a:xfrm>
            <a:off x="5373688" y="3979863"/>
            <a:ext cx="649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1000">
                <a:solidFill>
                  <a:schemeClr val="bg1"/>
                </a:solidFill>
              </a:rPr>
              <a:t>AT&amp;L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1000">
                <a:solidFill>
                  <a:schemeClr val="bg1"/>
                </a:solidFill>
              </a:rPr>
              <a:t>WS</a:t>
            </a:r>
          </a:p>
        </p:txBody>
      </p:sp>
      <p:sp>
        <p:nvSpPr>
          <p:cNvPr id="3" name="Cloud 40"/>
          <p:cNvSpPr>
            <a:spLocks noChangeArrowheads="1"/>
          </p:cNvSpPr>
          <p:nvPr/>
        </p:nvSpPr>
        <p:spPr bwMode="auto">
          <a:xfrm>
            <a:off x="3513138" y="3894138"/>
            <a:ext cx="609600" cy="360362"/>
          </a:xfrm>
          <a:custGeom>
            <a:avLst/>
            <a:gdLst>
              <a:gd name="T0" fmla="*/ 685229 w 43200"/>
              <a:gd name="T1" fmla="*/ 157163 h 43200"/>
              <a:gd name="T2" fmla="*/ 342900 w 43200"/>
              <a:gd name="T3" fmla="*/ 313990 h 43200"/>
              <a:gd name="T4" fmla="*/ 2127 w 43200"/>
              <a:gd name="T5" fmla="*/ 157163 h 43200"/>
              <a:gd name="T6" fmla="*/ 342900 w 43200"/>
              <a:gd name="T7" fmla="*/ 17972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0000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defRPr/>
            </a:pPr>
            <a:endParaRPr lang="en-US"/>
          </a:p>
        </p:txBody>
      </p:sp>
      <p:sp>
        <p:nvSpPr>
          <p:cNvPr id="1753135" name="TextBox 41"/>
          <p:cNvSpPr txBox="1">
            <a:spLocks noChangeArrowheads="1"/>
          </p:cNvSpPr>
          <p:nvPr/>
        </p:nvSpPr>
        <p:spPr bwMode="auto">
          <a:xfrm>
            <a:off x="3567113" y="3862388"/>
            <a:ext cx="500062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1000">
                <a:solidFill>
                  <a:schemeClr val="bg1"/>
                </a:solidFill>
              </a:rPr>
              <a:t>AF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1000">
                <a:solidFill>
                  <a:schemeClr val="bg1"/>
                </a:solidFill>
              </a:rPr>
              <a:t>WS</a:t>
            </a:r>
          </a:p>
        </p:txBody>
      </p:sp>
      <p:sp>
        <p:nvSpPr>
          <p:cNvPr id="4" name="Cloud 40"/>
          <p:cNvSpPr>
            <a:spLocks noChangeArrowheads="1"/>
          </p:cNvSpPr>
          <p:nvPr/>
        </p:nvSpPr>
        <p:spPr bwMode="auto">
          <a:xfrm>
            <a:off x="3513138" y="4776788"/>
            <a:ext cx="609600" cy="360362"/>
          </a:xfrm>
          <a:custGeom>
            <a:avLst/>
            <a:gdLst>
              <a:gd name="T0" fmla="*/ 685229 w 43200"/>
              <a:gd name="T1" fmla="*/ 157163 h 43200"/>
              <a:gd name="T2" fmla="*/ 342900 w 43200"/>
              <a:gd name="T3" fmla="*/ 313990 h 43200"/>
              <a:gd name="T4" fmla="*/ 2127 w 43200"/>
              <a:gd name="T5" fmla="*/ 157163 h 43200"/>
              <a:gd name="T6" fmla="*/ 342900 w 43200"/>
              <a:gd name="T7" fmla="*/ 17972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0000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defRPr/>
            </a:pPr>
            <a:endParaRPr lang="en-US"/>
          </a:p>
        </p:txBody>
      </p:sp>
      <p:sp>
        <p:nvSpPr>
          <p:cNvPr id="1753137" name="TextBox 41"/>
          <p:cNvSpPr txBox="1">
            <a:spLocks noChangeArrowheads="1"/>
          </p:cNvSpPr>
          <p:nvPr/>
        </p:nvSpPr>
        <p:spPr bwMode="auto">
          <a:xfrm>
            <a:off x="3492500" y="4775200"/>
            <a:ext cx="652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1000">
                <a:solidFill>
                  <a:schemeClr val="bg1"/>
                </a:solidFill>
              </a:rPr>
              <a:t>DAMIR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1000">
                <a:solidFill>
                  <a:schemeClr val="bg1"/>
                </a:solidFill>
              </a:rPr>
              <a:t>WS</a:t>
            </a:r>
          </a:p>
        </p:txBody>
      </p:sp>
      <p:sp>
        <p:nvSpPr>
          <p:cNvPr id="1753138" name="Text Box 50"/>
          <p:cNvSpPr txBox="1">
            <a:spLocks noChangeArrowheads="1"/>
          </p:cNvSpPr>
          <p:nvPr/>
        </p:nvSpPr>
        <p:spPr bwMode="auto">
          <a:xfrm>
            <a:off x="4148138" y="2590800"/>
            <a:ext cx="1203325" cy="214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 algn="ctr">
              <a:spcBef>
                <a:spcPct val="0"/>
              </a:spcBef>
            </a:pPr>
            <a:r>
              <a:rPr lang="en-US" sz="800"/>
              <a:t>3 S&amp;T Elements</a:t>
            </a:r>
          </a:p>
        </p:txBody>
      </p:sp>
      <p:sp>
        <p:nvSpPr>
          <p:cNvPr id="1753139" name="Line 51"/>
          <p:cNvSpPr>
            <a:spLocks noChangeShapeType="1"/>
          </p:cNvSpPr>
          <p:nvPr/>
        </p:nvSpPr>
        <p:spPr bwMode="auto">
          <a:xfrm>
            <a:off x="6102350" y="4227513"/>
            <a:ext cx="488950" cy="979487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3140" name="Text Box 52"/>
          <p:cNvSpPr txBox="1">
            <a:spLocks noChangeArrowheads="1"/>
          </p:cNvSpPr>
          <p:nvPr/>
        </p:nvSpPr>
        <p:spPr bwMode="auto">
          <a:xfrm>
            <a:off x="5245100" y="2325688"/>
            <a:ext cx="9191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ebdings" pitchFamily="18" charset="2"/>
              <a:buNone/>
            </a:pPr>
            <a:r>
              <a:rPr lang="en-US" sz="1000" b="1"/>
              <a:t>SOA Technology</a:t>
            </a:r>
            <a:endParaRPr lang="en-US" sz="1000"/>
          </a:p>
        </p:txBody>
      </p:sp>
      <p:sp>
        <p:nvSpPr>
          <p:cNvPr id="1753141" name="Text Box 53"/>
          <p:cNvSpPr txBox="1">
            <a:spLocks noChangeArrowheads="1"/>
          </p:cNvSpPr>
          <p:nvPr/>
        </p:nvSpPr>
        <p:spPr bwMode="auto">
          <a:xfrm>
            <a:off x="2255838" y="2409825"/>
            <a:ext cx="12350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PEO EIS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Ft. Belvior, Virginia</a:t>
            </a:r>
          </a:p>
        </p:txBody>
      </p:sp>
      <p:sp>
        <p:nvSpPr>
          <p:cNvPr id="1753142" name="Text Box 54"/>
          <p:cNvSpPr txBox="1">
            <a:spLocks noChangeArrowheads="1"/>
          </p:cNvSpPr>
          <p:nvPr/>
        </p:nvSpPr>
        <p:spPr bwMode="auto">
          <a:xfrm>
            <a:off x="2170113" y="3155950"/>
            <a:ext cx="1406525" cy="458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ASN RD&amp;A 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(Management &amp; Budget)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Arlington, Virginia</a:t>
            </a:r>
          </a:p>
        </p:txBody>
      </p:sp>
      <p:sp>
        <p:nvSpPr>
          <p:cNvPr id="1753143" name="Text Box 55"/>
          <p:cNvSpPr txBox="1">
            <a:spLocks noChangeArrowheads="1"/>
          </p:cNvSpPr>
          <p:nvPr/>
        </p:nvSpPr>
        <p:spPr bwMode="auto">
          <a:xfrm>
            <a:off x="2117725" y="3987800"/>
            <a:ext cx="1511300" cy="4587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754th ELSG</a:t>
            </a:r>
            <a:br>
              <a:rPr lang="en-US" sz="800"/>
            </a:br>
            <a:r>
              <a:rPr lang="en-US" sz="800"/>
              <a:t>Hanscom AFB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Massachusetts</a:t>
            </a:r>
          </a:p>
        </p:txBody>
      </p:sp>
      <p:sp>
        <p:nvSpPr>
          <p:cNvPr id="1753144" name="Text Box 56"/>
          <p:cNvSpPr txBox="1">
            <a:spLocks noChangeArrowheads="1"/>
          </p:cNvSpPr>
          <p:nvPr/>
        </p:nvSpPr>
        <p:spPr bwMode="auto">
          <a:xfrm>
            <a:off x="1398588" y="4903788"/>
            <a:ext cx="10064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AT&amp;L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Arlington, Virginia</a:t>
            </a:r>
          </a:p>
        </p:txBody>
      </p:sp>
      <p:sp>
        <p:nvSpPr>
          <p:cNvPr id="1753145" name="AutoShape 57"/>
          <p:cNvSpPr>
            <a:spLocks noChangeArrowheads="1"/>
          </p:cNvSpPr>
          <p:nvPr/>
        </p:nvSpPr>
        <p:spPr bwMode="auto">
          <a:xfrm>
            <a:off x="6861175" y="4959350"/>
            <a:ext cx="628650" cy="534988"/>
          </a:xfrm>
          <a:prstGeom prst="roundRect">
            <a:avLst>
              <a:gd name="adj" fmla="val 16667"/>
            </a:avLst>
          </a:prstGeom>
          <a:solidFill>
            <a:srgbClr val="00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ebdings" pitchFamily="18" charset="2"/>
              <a:buNone/>
            </a:pPr>
            <a:r>
              <a:rPr lang="en-US" sz="900">
                <a:solidFill>
                  <a:schemeClr val="bg1"/>
                </a:solidFill>
              </a:rPr>
              <a:t>Open </a:t>
            </a:r>
            <a:br>
              <a:rPr lang="en-US" sz="900">
                <a:solidFill>
                  <a:schemeClr val="bg1"/>
                </a:solidFill>
              </a:rPr>
            </a:br>
            <a:r>
              <a:rPr lang="en-US" sz="900">
                <a:solidFill>
                  <a:schemeClr val="bg1"/>
                </a:solidFill>
              </a:rPr>
              <a:t>Source</a:t>
            </a:r>
            <a:br>
              <a:rPr lang="en-US" sz="900">
                <a:solidFill>
                  <a:schemeClr val="bg1"/>
                </a:solidFill>
              </a:rPr>
            </a:br>
            <a:r>
              <a:rPr lang="en-US" sz="900">
                <a:solidFill>
                  <a:schemeClr val="bg1"/>
                </a:solidFill>
              </a:rPr>
              <a:t>Tool</a:t>
            </a:r>
          </a:p>
        </p:txBody>
      </p:sp>
      <p:sp>
        <p:nvSpPr>
          <p:cNvPr id="5" name="Cloud 40"/>
          <p:cNvSpPr>
            <a:spLocks noChangeArrowheads="1"/>
          </p:cNvSpPr>
          <p:nvPr/>
        </p:nvSpPr>
        <p:spPr bwMode="auto">
          <a:xfrm>
            <a:off x="3513138" y="3062288"/>
            <a:ext cx="609600" cy="360362"/>
          </a:xfrm>
          <a:custGeom>
            <a:avLst/>
            <a:gdLst>
              <a:gd name="T0" fmla="*/ 685229 w 43200"/>
              <a:gd name="T1" fmla="*/ 157163 h 43200"/>
              <a:gd name="T2" fmla="*/ 342900 w 43200"/>
              <a:gd name="T3" fmla="*/ 313990 h 43200"/>
              <a:gd name="T4" fmla="*/ 2127 w 43200"/>
              <a:gd name="T5" fmla="*/ 157163 h 43200"/>
              <a:gd name="T6" fmla="*/ 342900 w 43200"/>
              <a:gd name="T7" fmla="*/ 17972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0000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defRPr/>
            </a:pPr>
            <a:endParaRPr lang="en-US"/>
          </a:p>
        </p:txBody>
      </p:sp>
      <p:sp>
        <p:nvSpPr>
          <p:cNvPr id="1753147" name="TextBox 41"/>
          <p:cNvSpPr txBox="1">
            <a:spLocks noChangeArrowheads="1"/>
          </p:cNvSpPr>
          <p:nvPr/>
        </p:nvSpPr>
        <p:spPr bwMode="auto">
          <a:xfrm>
            <a:off x="3567113" y="3032125"/>
            <a:ext cx="500062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1000">
                <a:solidFill>
                  <a:schemeClr val="bg1"/>
                </a:solidFill>
              </a:rPr>
              <a:t>Navy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1000">
                <a:solidFill>
                  <a:schemeClr val="bg1"/>
                </a:solidFill>
              </a:rPr>
              <a:t>WS</a:t>
            </a:r>
          </a:p>
        </p:txBody>
      </p:sp>
      <p:grpSp>
        <p:nvGrpSpPr>
          <p:cNvPr id="1753148" name="Group 60"/>
          <p:cNvGrpSpPr>
            <a:grpSpLocks/>
          </p:cNvGrpSpPr>
          <p:nvPr/>
        </p:nvGrpSpPr>
        <p:grpSpPr bwMode="auto">
          <a:xfrm>
            <a:off x="696913" y="5632450"/>
            <a:ext cx="768350" cy="557213"/>
            <a:chOff x="631" y="3757"/>
            <a:chExt cx="484" cy="351"/>
          </a:xfrm>
        </p:grpSpPr>
        <p:sp>
          <p:nvSpPr>
            <p:cNvPr id="1753149" name="AutoShape 61"/>
            <p:cNvSpPr>
              <a:spLocks noChangeArrowheads="1"/>
            </p:cNvSpPr>
            <p:nvPr/>
          </p:nvSpPr>
          <p:spPr bwMode="auto">
            <a:xfrm>
              <a:off x="701" y="3757"/>
              <a:ext cx="341" cy="351"/>
            </a:xfrm>
            <a:prstGeom prst="can">
              <a:avLst>
                <a:gd name="adj" fmla="val 25733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3150" name="Text Box 62"/>
            <p:cNvSpPr txBox="1">
              <a:spLocks noChangeArrowheads="1"/>
            </p:cNvSpPr>
            <p:nvPr/>
          </p:nvSpPr>
          <p:spPr bwMode="auto">
            <a:xfrm>
              <a:off x="631" y="3873"/>
              <a:ext cx="484" cy="22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900">
                  <a:solidFill>
                    <a:schemeClr val="bg1"/>
                  </a:solidFill>
                </a:rPr>
                <a:t>OSD/PA&amp;E</a:t>
              </a:r>
            </a:p>
            <a:p>
              <a:pPr algn="ctr"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800">
                  <a:solidFill>
                    <a:schemeClr val="bg1"/>
                  </a:solidFill>
                </a:rPr>
                <a:t>CR</a:t>
              </a:r>
            </a:p>
          </p:txBody>
        </p:sp>
      </p:grpSp>
      <p:sp>
        <p:nvSpPr>
          <p:cNvPr id="1753151" name="Text Box 63"/>
          <p:cNvSpPr txBox="1">
            <a:spLocks noChangeArrowheads="1"/>
          </p:cNvSpPr>
          <p:nvPr/>
        </p:nvSpPr>
        <p:spPr bwMode="auto">
          <a:xfrm>
            <a:off x="1398588" y="5743575"/>
            <a:ext cx="10064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PA&amp;E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Arlington, Virginia</a:t>
            </a:r>
          </a:p>
        </p:txBody>
      </p:sp>
      <p:sp>
        <p:nvSpPr>
          <p:cNvPr id="1753152" name="Text Box 64"/>
          <p:cNvSpPr txBox="1">
            <a:spLocks noChangeArrowheads="1"/>
          </p:cNvSpPr>
          <p:nvPr/>
        </p:nvSpPr>
        <p:spPr bwMode="auto">
          <a:xfrm>
            <a:off x="1466850" y="1755775"/>
            <a:ext cx="86995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ebdings" pitchFamily="18" charset="2"/>
              <a:buNone/>
            </a:pPr>
            <a:r>
              <a:rPr lang="en-US" sz="1000"/>
              <a:t>Repository Location</a:t>
            </a:r>
          </a:p>
        </p:txBody>
      </p:sp>
      <p:sp>
        <p:nvSpPr>
          <p:cNvPr id="1753153" name="Text Box 65"/>
          <p:cNvSpPr txBox="1">
            <a:spLocks noChangeArrowheads="1"/>
          </p:cNvSpPr>
          <p:nvPr/>
        </p:nvSpPr>
        <p:spPr bwMode="auto">
          <a:xfrm>
            <a:off x="2667000" y="5945188"/>
            <a:ext cx="2303463" cy="458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800"/>
              <a:t>58 elements </a:t>
            </a:r>
          </a:p>
          <a:p>
            <a:pPr algn="ctr">
              <a:spcBef>
                <a:spcPct val="0"/>
              </a:spcBef>
            </a:pPr>
            <a:r>
              <a:rPr lang="en-US" sz="800"/>
              <a:t>EVM data</a:t>
            </a:r>
          </a:p>
          <a:p>
            <a:pPr algn="ctr">
              <a:spcBef>
                <a:spcPct val="0"/>
              </a:spcBef>
            </a:pPr>
            <a:r>
              <a:rPr lang="en-US" sz="800"/>
              <a:t>Data cleanup needed on some contracts</a:t>
            </a:r>
          </a:p>
        </p:txBody>
      </p:sp>
      <p:sp>
        <p:nvSpPr>
          <p:cNvPr id="6" name="Cloud 40"/>
          <p:cNvSpPr>
            <a:spLocks noChangeArrowheads="1"/>
          </p:cNvSpPr>
          <p:nvPr/>
        </p:nvSpPr>
        <p:spPr bwMode="auto">
          <a:xfrm>
            <a:off x="3513138" y="5583238"/>
            <a:ext cx="609600" cy="360362"/>
          </a:xfrm>
          <a:custGeom>
            <a:avLst/>
            <a:gdLst>
              <a:gd name="T0" fmla="*/ 685229 w 43200"/>
              <a:gd name="T1" fmla="*/ 157163 h 43200"/>
              <a:gd name="T2" fmla="*/ 342900 w 43200"/>
              <a:gd name="T3" fmla="*/ 313990 h 43200"/>
              <a:gd name="T4" fmla="*/ 2127 w 43200"/>
              <a:gd name="T5" fmla="*/ 157163 h 43200"/>
              <a:gd name="T6" fmla="*/ 342900 w 43200"/>
              <a:gd name="T7" fmla="*/ 17972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solidFill>
            <a:srgbClr val="0000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 algn="ctr">
              <a:defRPr/>
            </a:pPr>
            <a:endParaRPr lang="en-US"/>
          </a:p>
        </p:txBody>
      </p:sp>
      <p:sp>
        <p:nvSpPr>
          <p:cNvPr id="1753155" name="TextBox 41"/>
          <p:cNvSpPr txBox="1">
            <a:spLocks noChangeArrowheads="1"/>
          </p:cNvSpPr>
          <p:nvPr/>
        </p:nvSpPr>
        <p:spPr bwMode="auto">
          <a:xfrm>
            <a:off x="3492500" y="5553075"/>
            <a:ext cx="652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1000">
                <a:solidFill>
                  <a:schemeClr val="bg1"/>
                </a:solidFill>
              </a:rPr>
              <a:t>CR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1000">
                <a:solidFill>
                  <a:schemeClr val="bg1"/>
                </a:solidFill>
              </a:rPr>
              <a:t>WS</a:t>
            </a:r>
          </a:p>
        </p:txBody>
      </p:sp>
      <p:sp>
        <p:nvSpPr>
          <p:cNvPr id="1753156" name="Line 68"/>
          <p:cNvSpPr>
            <a:spLocks noChangeShapeType="1"/>
          </p:cNvSpPr>
          <p:nvPr/>
        </p:nvSpPr>
        <p:spPr bwMode="auto">
          <a:xfrm>
            <a:off x="5075238" y="2609850"/>
            <a:ext cx="182562" cy="0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3157" name="Line 69"/>
          <p:cNvSpPr>
            <a:spLocks noChangeShapeType="1"/>
          </p:cNvSpPr>
          <p:nvPr/>
        </p:nvSpPr>
        <p:spPr bwMode="auto">
          <a:xfrm>
            <a:off x="5075238" y="3425825"/>
            <a:ext cx="182562" cy="0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3158" name="Line 70"/>
          <p:cNvSpPr>
            <a:spLocks noChangeShapeType="1"/>
          </p:cNvSpPr>
          <p:nvPr/>
        </p:nvSpPr>
        <p:spPr bwMode="auto">
          <a:xfrm>
            <a:off x="5075238" y="4256088"/>
            <a:ext cx="182562" cy="0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3159" name="Line 71"/>
          <p:cNvSpPr>
            <a:spLocks noChangeShapeType="1"/>
          </p:cNvSpPr>
          <p:nvPr/>
        </p:nvSpPr>
        <p:spPr bwMode="auto">
          <a:xfrm>
            <a:off x="5075238" y="5045075"/>
            <a:ext cx="182562" cy="0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3160" name="Line 72"/>
          <p:cNvSpPr>
            <a:spLocks noChangeShapeType="1"/>
          </p:cNvSpPr>
          <p:nvPr/>
        </p:nvSpPr>
        <p:spPr bwMode="auto">
          <a:xfrm>
            <a:off x="5075238" y="5851525"/>
            <a:ext cx="182562" cy="0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3161" name="Text Box 73"/>
          <p:cNvSpPr txBox="1">
            <a:spLocks noChangeArrowheads="1"/>
          </p:cNvSpPr>
          <p:nvPr/>
        </p:nvSpPr>
        <p:spPr bwMode="auto">
          <a:xfrm>
            <a:off x="133350" y="5738813"/>
            <a:ext cx="473075" cy="214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 algn="ctr">
              <a:spcBef>
                <a:spcPct val="0"/>
              </a:spcBef>
            </a:pPr>
            <a:r>
              <a:rPr lang="en-US" sz="800"/>
              <a:t>27</a:t>
            </a:r>
          </a:p>
        </p:txBody>
      </p:sp>
      <p:sp>
        <p:nvSpPr>
          <p:cNvPr id="1753162" name="Text Box 74"/>
          <p:cNvSpPr txBox="1">
            <a:spLocks noChangeArrowheads="1"/>
          </p:cNvSpPr>
          <p:nvPr/>
        </p:nvSpPr>
        <p:spPr bwMode="auto">
          <a:xfrm>
            <a:off x="4214813" y="1755775"/>
            <a:ext cx="10398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ebdings" pitchFamily="18" charset="2"/>
              <a:buNone/>
            </a:pPr>
            <a:r>
              <a:rPr lang="en-US" sz="1000"/>
              <a:t>Unavailable or Static Data</a:t>
            </a:r>
          </a:p>
        </p:txBody>
      </p:sp>
      <p:grpSp>
        <p:nvGrpSpPr>
          <p:cNvPr id="1753163" name="Group 75"/>
          <p:cNvGrpSpPr>
            <a:grpSpLocks/>
          </p:cNvGrpSpPr>
          <p:nvPr/>
        </p:nvGrpSpPr>
        <p:grpSpPr bwMode="auto">
          <a:xfrm>
            <a:off x="4395788" y="2152650"/>
            <a:ext cx="676275" cy="458788"/>
            <a:chOff x="2371" y="2051"/>
            <a:chExt cx="426" cy="289"/>
          </a:xfrm>
        </p:grpSpPr>
        <p:pic>
          <p:nvPicPr>
            <p:cNvPr id="1753164" name="Picture 57"/>
            <p:cNvPicPr>
              <a:picLocks noChangeAspect="1" noChangeArrowheads="1"/>
            </p:cNvPicPr>
            <p:nvPr/>
          </p:nvPicPr>
          <p:blipFill>
            <a:blip r:embed="rId3" cstate="print"/>
            <a:srcRect l="41183" b="54997"/>
            <a:stretch>
              <a:fillRect/>
            </a:stretch>
          </p:blipFill>
          <p:spPr bwMode="auto">
            <a:xfrm>
              <a:off x="2371" y="2073"/>
              <a:ext cx="426" cy="2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1753165" name="Text Box 77"/>
            <p:cNvSpPr txBox="1">
              <a:spLocks noChangeArrowheads="1"/>
            </p:cNvSpPr>
            <p:nvPr/>
          </p:nvSpPr>
          <p:spPr bwMode="auto">
            <a:xfrm>
              <a:off x="2421" y="2051"/>
              <a:ext cx="334" cy="2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800" b="1"/>
                <a:t>Army</a:t>
              </a:r>
            </a:p>
            <a:p>
              <a:pPr algn="ctr"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800" b="1"/>
                <a:t>Static </a:t>
              </a:r>
              <a:br>
                <a:rPr lang="en-US" sz="800" b="1"/>
              </a:br>
              <a:r>
                <a:rPr lang="en-US" sz="800" b="1"/>
                <a:t>Source</a:t>
              </a:r>
            </a:p>
          </p:txBody>
        </p:sp>
      </p:grpSp>
      <p:sp>
        <p:nvSpPr>
          <p:cNvPr id="1753166" name="Text Box 78"/>
          <p:cNvSpPr txBox="1">
            <a:spLocks noChangeArrowheads="1"/>
          </p:cNvSpPr>
          <p:nvPr/>
        </p:nvSpPr>
        <p:spPr bwMode="auto">
          <a:xfrm>
            <a:off x="4070350" y="3402013"/>
            <a:ext cx="13255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 algn="ctr">
              <a:spcBef>
                <a:spcPct val="0"/>
              </a:spcBef>
            </a:pPr>
            <a:r>
              <a:rPr lang="en-US" sz="800"/>
              <a:t>1 S&amp;T element</a:t>
            </a:r>
          </a:p>
          <a:p>
            <a:pPr marL="114300" indent="-114300" algn="ctr">
              <a:spcBef>
                <a:spcPct val="0"/>
              </a:spcBef>
            </a:pPr>
            <a:r>
              <a:rPr lang="en-US" sz="800"/>
              <a:t>1 Admin element</a:t>
            </a:r>
          </a:p>
        </p:txBody>
      </p:sp>
      <p:grpSp>
        <p:nvGrpSpPr>
          <p:cNvPr id="1753167" name="Group 79"/>
          <p:cNvGrpSpPr>
            <a:grpSpLocks/>
          </p:cNvGrpSpPr>
          <p:nvPr/>
        </p:nvGrpSpPr>
        <p:grpSpPr bwMode="auto">
          <a:xfrm>
            <a:off x="4395788" y="2976563"/>
            <a:ext cx="676275" cy="458787"/>
            <a:chOff x="2371" y="2051"/>
            <a:chExt cx="426" cy="289"/>
          </a:xfrm>
        </p:grpSpPr>
        <p:pic>
          <p:nvPicPr>
            <p:cNvPr id="1753168" name="Picture 57"/>
            <p:cNvPicPr>
              <a:picLocks noChangeAspect="1" noChangeArrowheads="1"/>
            </p:cNvPicPr>
            <p:nvPr/>
          </p:nvPicPr>
          <p:blipFill>
            <a:blip r:embed="rId3" cstate="print"/>
            <a:srcRect l="41183" b="54997"/>
            <a:stretch>
              <a:fillRect/>
            </a:stretch>
          </p:blipFill>
          <p:spPr bwMode="auto">
            <a:xfrm>
              <a:off x="2371" y="2073"/>
              <a:ext cx="426" cy="2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1753169" name="Text Box 81"/>
            <p:cNvSpPr txBox="1">
              <a:spLocks noChangeArrowheads="1"/>
            </p:cNvSpPr>
            <p:nvPr/>
          </p:nvSpPr>
          <p:spPr bwMode="auto">
            <a:xfrm>
              <a:off x="2421" y="2051"/>
              <a:ext cx="334" cy="2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800" b="1"/>
                <a:t>Navy</a:t>
              </a:r>
            </a:p>
            <a:p>
              <a:pPr algn="ctr"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800" b="1"/>
                <a:t>Static </a:t>
              </a:r>
              <a:br>
                <a:rPr lang="en-US" sz="800" b="1"/>
              </a:br>
              <a:r>
                <a:rPr lang="en-US" sz="800" b="1"/>
                <a:t>Source</a:t>
              </a:r>
            </a:p>
          </p:txBody>
        </p:sp>
      </p:grpSp>
      <p:sp>
        <p:nvSpPr>
          <p:cNvPr id="1753170" name="Text Box 82"/>
          <p:cNvSpPr txBox="1">
            <a:spLocks noChangeArrowheads="1"/>
          </p:cNvSpPr>
          <p:nvPr/>
        </p:nvSpPr>
        <p:spPr bwMode="auto">
          <a:xfrm>
            <a:off x="4071938" y="4249738"/>
            <a:ext cx="132556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 algn="ctr">
              <a:spcBef>
                <a:spcPct val="0"/>
              </a:spcBef>
            </a:pPr>
            <a:r>
              <a:rPr lang="en-US" sz="800"/>
              <a:t>2 S&amp;T elements</a:t>
            </a:r>
          </a:p>
          <a:p>
            <a:pPr marL="114300" indent="-114300" algn="ctr">
              <a:spcBef>
                <a:spcPct val="0"/>
              </a:spcBef>
            </a:pPr>
            <a:r>
              <a:rPr lang="en-US" sz="800"/>
              <a:t>1 Budget element</a:t>
            </a:r>
          </a:p>
        </p:txBody>
      </p:sp>
      <p:grpSp>
        <p:nvGrpSpPr>
          <p:cNvPr id="1753171" name="Group 83"/>
          <p:cNvGrpSpPr>
            <a:grpSpLocks/>
          </p:cNvGrpSpPr>
          <p:nvPr/>
        </p:nvGrpSpPr>
        <p:grpSpPr bwMode="auto">
          <a:xfrm>
            <a:off x="4395788" y="3824288"/>
            <a:ext cx="676275" cy="458787"/>
            <a:chOff x="2371" y="2051"/>
            <a:chExt cx="426" cy="289"/>
          </a:xfrm>
        </p:grpSpPr>
        <p:pic>
          <p:nvPicPr>
            <p:cNvPr id="1753172" name="Picture 57"/>
            <p:cNvPicPr>
              <a:picLocks noChangeAspect="1" noChangeArrowheads="1"/>
            </p:cNvPicPr>
            <p:nvPr/>
          </p:nvPicPr>
          <p:blipFill>
            <a:blip r:embed="rId3" cstate="print"/>
            <a:srcRect l="41183" b="54997"/>
            <a:stretch>
              <a:fillRect/>
            </a:stretch>
          </p:blipFill>
          <p:spPr bwMode="auto">
            <a:xfrm>
              <a:off x="2371" y="2073"/>
              <a:ext cx="426" cy="2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1753173" name="Text Box 85"/>
            <p:cNvSpPr txBox="1">
              <a:spLocks noChangeArrowheads="1"/>
            </p:cNvSpPr>
            <p:nvPr/>
          </p:nvSpPr>
          <p:spPr bwMode="auto">
            <a:xfrm>
              <a:off x="2421" y="2051"/>
              <a:ext cx="334" cy="2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800" b="1"/>
                <a:t>Navy</a:t>
              </a:r>
            </a:p>
            <a:p>
              <a:pPr algn="ctr"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800" b="1"/>
                <a:t>Static </a:t>
              </a:r>
              <a:br>
                <a:rPr lang="en-US" sz="800" b="1"/>
              </a:br>
              <a:r>
                <a:rPr lang="en-US" sz="800" b="1"/>
                <a:t>Source</a:t>
              </a:r>
            </a:p>
          </p:txBody>
        </p:sp>
      </p:grpSp>
      <p:sp>
        <p:nvSpPr>
          <p:cNvPr id="1753174" name="Rectangle 8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AT&amp;L AV SOA Pilot – As of 12/3</a:t>
            </a:r>
          </a:p>
        </p:txBody>
      </p:sp>
      <p:sp>
        <p:nvSpPr>
          <p:cNvPr id="1753175" name="Text Box 87"/>
          <p:cNvSpPr txBox="1">
            <a:spLocks noChangeArrowheads="1"/>
          </p:cNvSpPr>
          <p:nvPr/>
        </p:nvSpPr>
        <p:spPr bwMode="auto">
          <a:xfrm>
            <a:off x="6391275" y="3446463"/>
            <a:ext cx="15795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SPAWAR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Charleston, South Carolina</a:t>
            </a:r>
          </a:p>
        </p:txBody>
      </p:sp>
      <p:sp>
        <p:nvSpPr>
          <p:cNvPr id="1753176" name="Text Box 88"/>
          <p:cNvSpPr txBox="1">
            <a:spLocks noChangeArrowheads="1"/>
          </p:cNvSpPr>
          <p:nvPr/>
        </p:nvSpPr>
        <p:spPr bwMode="auto">
          <a:xfrm>
            <a:off x="6388100" y="5537200"/>
            <a:ext cx="15795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SPAWAR</a:t>
            </a:r>
          </a:p>
          <a:p>
            <a:pPr algn="ctr">
              <a:spcBef>
                <a:spcPct val="0"/>
              </a:spcBef>
              <a:buFont typeface="Webdings" pitchFamily="18" charset="2"/>
              <a:buNone/>
            </a:pPr>
            <a:r>
              <a:rPr lang="en-US" sz="800"/>
              <a:t>Charleston, South Carolina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00213" y="381000"/>
            <a:ext cx="7443787" cy="646113"/>
          </a:xfrm>
        </p:spPr>
        <p:txBody>
          <a:bodyPr/>
          <a:lstStyle/>
          <a:p>
            <a:r>
              <a:rPr lang="en-US"/>
              <a:t>AT&amp;L AV SOA Pilot Data</a:t>
            </a:r>
          </a:p>
        </p:txBody>
      </p:sp>
      <p:sp>
        <p:nvSpPr>
          <p:cNvPr id="175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2725" y="1360488"/>
            <a:ext cx="7019925" cy="5178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Data brought under governance for the pilot include 140 elements in the following major categories, which correspond to the AT&amp;L AV SOA services</a:t>
            </a:r>
          </a:p>
          <a:p>
            <a:pPr lvl="1">
              <a:lnSpc>
                <a:spcPct val="90000"/>
              </a:lnSpc>
            </a:pPr>
            <a:r>
              <a:rPr lang="en-US" b="1"/>
              <a:t>EVM </a:t>
            </a:r>
            <a:r>
              <a:rPr lang="en-US"/>
              <a:t>– EVM elements used in the Demo, plus contract elements included in DAMIR’s “Contract Data Point” and/or reported on the Contract Performance Report (CPR)</a:t>
            </a:r>
          </a:p>
          <a:p>
            <a:pPr lvl="1">
              <a:lnSpc>
                <a:spcPct val="90000"/>
              </a:lnSpc>
            </a:pPr>
            <a:r>
              <a:rPr lang="en-US" b="1"/>
              <a:t>Nunn-McCurdy Unit Cost</a:t>
            </a:r>
            <a:r>
              <a:rPr lang="en-US"/>
              <a:t> – Current estimate vs. APB (current and original) at total-appropriation level (RDT&amp;E, Procurement, MILCON, O&amp;M), by fiscal year for comparison </a:t>
            </a:r>
          </a:p>
          <a:p>
            <a:pPr lvl="1">
              <a:lnSpc>
                <a:spcPct val="90000"/>
              </a:lnSpc>
            </a:pPr>
            <a:r>
              <a:rPr lang="en-US" b="1"/>
              <a:t>Budget </a:t>
            </a:r>
            <a:r>
              <a:rPr lang="en-US"/>
              <a:t>– Current President’s Budget and POM/BES submission, by appropriation and fiscal year, to provide a reference point for POM analysis</a:t>
            </a:r>
          </a:p>
          <a:p>
            <a:pPr lvl="1">
              <a:lnSpc>
                <a:spcPct val="90000"/>
              </a:lnSpc>
            </a:pPr>
            <a:r>
              <a:rPr lang="en-US" b="1"/>
              <a:t>Milestone</a:t>
            </a:r>
            <a:r>
              <a:rPr lang="en-US"/>
              <a:t> – Program milestones as agreed upon in the APB</a:t>
            </a:r>
          </a:p>
          <a:p>
            <a:pPr lvl="1">
              <a:lnSpc>
                <a:spcPct val="90000"/>
              </a:lnSpc>
            </a:pPr>
            <a:r>
              <a:rPr lang="en-US" b="1"/>
              <a:t>Science &amp; Technology</a:t>
            </a:r>
            <a:r>
              <a:rPr lang="en-US"/>
              <a:t> – To compare Key Performance Parameters, thresholds, and objectives to current measurement and to identify critical technologies</a:t>
            </a:r>
          </a:p>
          <a:p>
            <a:pPr lvl="1">
              <a:lnSpc>
                <a:spcPct val="90000"/>
              </a:lnSpc>
            </a:pPr>
            <a:r>
              <a:rPr lang="en-US" b="1"/>
              <a:t>Program Administration</a:t>
            </a:r>
            <a:r>
              <a:rPr lang="en-US"/>
              <a:t> – To organize/view information by program, sub-program, budget activity, program element, budget line item, and/or project code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Institutional Issues</a:t>
            </a:r>
            <a:r>
              <a:rPr lang="en-US" sz="2400" i="1"/>
              <a:t>:  Weapon Systems Acquisition Reform Act (WSARA)</a:t>
            </a:r>
          </a:p>
        </p:txBody>
      </p:sp>
      <p:sp>
        <p:nvSpPr>
          <p:cNvPr id="176435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42900" indent="-342900"/>
            <a:r>
              <a:rPr lang="en-US" b="1" i="1" dirty="0"/>
              <a:t>Creates Director, Cost Assessment &amp; Program Evaluation</a:t>
            </a:r>
          </a:p>
          <a:p>
            <a:pPr marL="541338" lvl="1" indent="-84138"/>
            <a:r>
              <a:rPr lang="en-US" dirty="0"/>
              <a:t>Requires Senate Confirmation</a:t>
            </a:r>
          </a:p>
          <a:p>
            <a:pPr marL="541338" lvl="1" indent="-84138"/>
            <a:r>
              <a:rPr lang="en-US" dirty="0"/>
              <a:t>Establishes two Deputies</a:t>
            </a:r>
          </a:p>
          <a:p>
            <a:pPr marL="838200" lvl="2" indent="76200"/>
            <a:r>
              <a:rPr lang="en-US" dirty="0"/>
              <a:t>Deputy Director, Cost Assessment</a:t>
            </a:r>
          </a:p>
          <a:p>
            <a:pPr marL="838200" lvl="2" indent="76200"/>
            <a:r>
              <a:rPr lang="en-US" dirty="0"/>
              <a:t>Deputy Director, Program Evaluation</a:t>
            </a:r>
          </a:p>
          <a:p>
            <a:pPr marL="342900" indent="-342900"/>
            <a:r>
              <a:rPr lang="en-US" dirty="0"/>
              <a:t> </a:t>
            </a:r>
            <a:r>
              <a:rPr lang="en-US" b="1" i="1" dirty="0"/>
              <a:t>Creates Director, Developmental Test &amp; Evaluation</a:t>
            </a:r>
          </a:p>
          <a:p>
            <a:pPr marL="541338" lvl="1" indent="-84138"/>
            <a:r>
              <a:rPr lang="en-US" dirty="0"/>
              <a:t>Appointed by SECDEF </a:t>
            </a:r>
          </a:p>
          <a:p>
            <a:pPr marL="342900" indent="-342900"/>
            <a:r>
              <a:rPr lang="en-US" b="1" i="1" dirty="0"/>
              <a:t>Creates Director, Systems Engineering</a:t>
            </a:r>
          </a:p>
          <a:p>
            <a:pPr marL="541338" lvl="1" indent="-84138"/>
            <a:r>
              <a:rPr lang="en-US" dirty="0"/>
              <a:t>Appointed by SECDEF</a:t>
            </a:r>
          </a:p>
          <a:p>
            <a:pPr marL="342900" indent="-342900"/>
            <a:r>
              <a:rPr lang="en-US" b="1" i="1" dirty="0"/>
              <a:t>Creates Senior Official for Performance Assessment &amp; Root Cause Analysis (PARCA)</a:t>
            </a:r>
          </a:p>
          <a:p>
            <a:pPr marL="541338" lvl="1" indent="-84138"/>
            <a:r>
              <a:rPr lang="en-US" dirty="0"/>
              <a:t>Appointed by SECDEF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219200" y="4913376"/>
            <a:ext cx="7437120" cy="130454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>
                <a:srgbClr val="0B1F65"/>
              </a:buClr>
              <a:buSzTx/>
              <a:buFont typeface="Webdings" pitchFamily="18" charset="2"/>
              <a:buChar char="4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PARCA Vision</a:t>
            </a:r>
          </a:p>
        </p:txBody>
      </p:sp>
      <p:sp>
        <p:nvSpPr>
          <p:cNvPr id="177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PARCA </a:t>
            </a:r>
            <a:r>
              <a:rPr lang="en-US" dirty="0" smtClean="0"/>
              <a:t>is being stood up</a:t>
            </a:r>
          </a:p>
          <a:p>
            <a:pPr lvl="1"/>
            <a:r>
              <a:rPr lang="en-US" dirty="0" smtClean="0"/>
              <a:t>4 Jan 2010 </a:t>
            </a:r>
            <a:r>
              <a:rPr lang="en-US" dirty="0" err="1" smtClean="0"/>
              <a:t>DepSecDef</a:t>
            </a:r>
            <a:r>
              <a:rPr lang="en-US" dirty="0" smtClean="0"/>
              <a:t> memo appoints Mr. Bliss PARCA Director</a:t>
            </a:r>
          </a:p>
          <a:p>
            <a:pPr lvl="1"/>
            <a:r>
              <a:rPr lang="en-US" dirty="0" smtClean="0"/>
              <a:t>Resources will be coming on line in the coming three months</a:t>
            </a:r>
            <a:endParaRPr lang="en-US" dirty="0"/>
          </a:p>
          <a:p>
            <a:r>
              <a:rPr lang="en-US" dirty="0"/>
              <a:t>Three functions of PARCA office</a:t>
            </a:r>
          </a:p>
          <a:p>
            <a:pPr lvl="1"/>
            <a:r>
              <a:rPr lang="en-US" dirty="0"/>
              <a:t>“Performance Assessment”; function in statute</a:t>
            </a:r>
          </a:p>
          <a:p>
            <a:pPr lvl="1"/>
            <a:r>
              <a:rPr lang="en-US" dirty="0"/>
              <a:t>“Root Cause Analysis”; function in statute</a:t>
            </a:r>
          </a:p>
          <a:p>
            <a:pPr lvl="1"/>
            <a:r>
              <a:rPr lang="en-US" dirty="0"/>
              <a:t>“EVMS”; more on this to follow . . .</a:t>
            </a:r>
          </a:p>
          <a:p>
            <a:r>
              <a:rPr lang="en-US" dirty="0"/>
              <a:t>PARCA’s institutional role</a:t>
            </a:r>
          </a:p>
          <a:p>
            <a:pPr lvl="1"/>
            <a:r>
              <a:rPr lang="en-US" dirty="0"/>
              <a:t>Responsible for providing USD(AT&amp;L) execution-phase situational awareness of programs for which he is responsible</a:t>
            </a:r>
          </a:p>
          <a:p>
            <a:pPr lvl="1"/>
            <a:r>
              <a:rPr lang="en-US" dirty="0"/>
              <a:t>Performs forensics for troubled programs</a:t>
            </a:r>
          </a:p>
          <a:p>
            <a:pPr lvl="1"/>
            <a:r>
              <a:rPr lang="en-US" b="1" i="1" dirty="0"/>
              <a:t>Annually reports to the four defense committees on activities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PARCA Does NOT  . . .</a:t>
            </a:r>
          </a:p>
        </p:txBody>
      </p:sp>
      <p:sp>
        <p:nvSpPr>
          <p:cNvPr id="177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Forecast program requirements, in general; for example:</a:t>
            </a:r>
          </a:p>
          <a:p>
            <a:pPr lvl="1">
              <a:lnSpc>
                <a:spcPct val="90000"/>
              </a:lnSpc>
            </a:pPr>
            <a:r>
              <a:rPr lang="en-US"/>
              <a:t>Funding requirements</a:t>
            </a:r>
          </a:p>
          <a:p>
            <a:pPr lvl="1">
              <a:lnSpc>
                <a:spcPct val="90000"/>
              </a:lnSpc>
            </a:pPr>
            <a:r>
              <a:rPr lang="en-US"/>
              <a:t>Total Life Cycle Cost</a:t>
            </a:r>
          </a:p>
          <a:p>
            <a:pPr lvl="1">
              <a:lnSpc>
                <a:spcPct val="90000"/>
              </a:lnSpc>
            </a:pPr>
            <a:r>
              <a:rPr lang="en-US"/>
              <a:t>Program completion</a:t>
            </a:r>
          </a:p>
          <a:p>
            <a:pPr>
              <a:lnSpc>
                <a:spcPct val="90000"/>
              </a:lnSpc>
            </a:pPr>
            <a:r>
              <a:rPr lang="en-US"/>
              <a:t>Evaluate alternative means to execute; for example:</a:t>
            </a:r>
          </a:p>
          <a:p>
            <a:pPr lvl="1">
              <a:lnSpc>
                <a:spcPct val="90000"/>
              </a:lnSpc>
            </a:pPr>
            <a:r>
              <a:rPr lang="en-US"/>
              <a:t>Acquisition strategies</a:t>
            </a:r>
          </a:p>
          <a:p>
            <a:pPr lvl="1">
              <a:lnSpc>
                <a:spcPct val="90000"/>
              </a:lnSpc>
            </a:pPr>
            <a:r>
              <a:rPr lang="en-US"/>
              <a:t>Contracting terms/incentives</a:t>
            </a:r>
          </a:p>
          <a:p>
            <a:pPr lvl="1">
              <a:lnSpc>
                <a:spcPct val="90000"/>
              </a:lnSpc>
            </a:pPr>
            <a:r>
              <a:rPr lang="en-US"/>
              <a:t>Competitive award strategies</a:t>
            </a:r>
          </a:p>
          <a:p>
            <a:pPr>
              <a:lnSpc>
                <a:spcPct val="90000"/>
              </a:lnSpc>
            </a:pPr>
            <a:r>
              <a:rPr lang="en-US"/>
              <a:t>Compare alternative means to achieve an end; for example:</a:t>
            </a:r>
          </a:p>
          <a:p>
            <a:pPr lvl="1">
              <a:lnSpc>
                <a:spcPct val="90000"/>
              </a:lnSpc>
            </a:pPr>
            <a:r>
              <a:rPr lang="en-US"/>
              <a:t>Comparisons of existing systems vs. new system</a:t>
            </a:r>
          </a:p>
          <a:p>
            <a:pPr lvl="1">
              <a:lnSpc>
                <a:spcPct val="90000"/>
              </a:lnSpc>
            </a:pPr>
            <a:r>
              <a:rPr lang="en-US"/>
              <a:t>Evaluations of alternate approaches</a:t>
            </a:r>
          </a:p>
          <a:p>
            <a:pPr lvl="1">
              <a:lnSpc>
                <a:spcPct val="90000"/>
              </a:lnSpc>
            </a:pPr>
            <a:r>
              <a:rPr lang="en-US"/>
              <a:t>Cost - effectiveness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  <p:sp>
        <p:nvSpPr>
          <p:cNvPr id="1772548" name="Text Box 4"/>
          <p:cNvSpPr txBox="1">
            <a:spLocks noChangeArrowheads="1"/>
          </p:cNvSpPr>
          <p:nvPr/>
        </p:nvSpPr>
        <p:spPr bwMode="auto">
          <a:xfrm>
            <a:off x="1100138" y="5949950"/>
            <a:ext cx="6496050" cy="392113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Webdings" pitchFamily="18" charset="2"/>
              <a:buNone/>
            </a:pPr>
            <a:r>
              <a:rPr lang="en-US"/>
              <a:t>PARCA is the police in the highway median with the radar gun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PARCA and EVMS</a:t>
            </a:r>
          </a:p>
        </p:txBody>
      </p:sp>
      <p:sp>
        <p:nvSpPr>
          <p:cNvPr id="177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Within AT&amp;L, what office cares most about EV data?  PARCA</a:t>
            </a:r>
          </a:p>
          <a:p>
            <a:pPr lvl="1"/>
            <a:r>
              <a:rPr lang="en-US" dirty="0"/>
              <a:t>Establishment of office is a chance to bring coherence to EV </a:t>
            </a:r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Resources and the movement of EVMS to PARCA not resolved at this time</a:t>
            </a:r>
            <a:endParaRPr lang="en-US" dirty="0"/>
          </a:p>
          <a:p>
            <a:r>
              <a:rPr lang="en-US" dirty="0"/>
              <a:t>PARCA EVMS division will perform the following:</a:t>
            </a:r>
          </a:p>
          <a:p>
            <a:pPr lvl="1"/>
            <a:r>
              <a:rPr lang="en-US" dirty="0"/>
              <a:t>EVMS policy</a:t>
            </a:r>
          </a:p>
          <a:p>
            <a:pPr lvl="1"/>
            <a:r>
              <a:rPr lang="en-US" dirty="0"/>
              <a:t>Collection, validation and dissemination (i.e., Central Repository)</a:t>
            </a:r>
          </a:p>
          <a:p>
            <a:pPr lvl="1"/>
            <a:r>
              <a:rPr lang="en-US" dirty="0"/>
              <a:t>Compliance (more to follow . . .)</a:t>
            </a:r>
          </a:p>
          <a:p>
            <a:r>
              <a:rPr lang="en-US" dirty="0"/>
              <a:t>PARCA will </a:t>
            </a:r>
            <a:r>
              <a:rPr lang="en-US" i="1" dirty="0"/>
              <a:t>not</a:t>
            </a:r>
            <a:r>
              <a:rPr lang="en-US" dirty="0"/>
              <a:t> be responsible for EVMS:</a:t>
            </a:r>
          </a:p>
          <a:p>
            <a:pPr lvl="1"/>
            <a:r>
              <a:rPr lang="en-US" dirty="0"/>
              <a:t>Field-level implementation and monitoring (DCMA)</a:t>
            </a:r>
          </a:p>
          <a:p>
            <a:pPr lvl="1"/>
            <a:r>
              <a:rPr lang="en-US" dirty="0"/>
              <a:t>Human capital initiatives (A&amp;T)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00213" y="381000"/>
            <a:ext cx="7256462" cy="646113"/>
          </a:xfrm>
          <a:noFill/>
          <a:ln/>
        </p:spPr>
        <p:txBody>
          <a:bodyPr/>
          <a:lstStyle/>
          <a:p>
            <a:r>
              <a:rPr lang="en-US"/>
              <a:t>SOA Governance and Technical Approach</a:t>
            </a:r>
          </a:p>
        </p:txBody>
      </p:sp>
      <p:grpSp>
        <p:nvGrpSpPr>
          <p:cNvPr id="1648807" name="Group 167"/>
          <p:cNvGrpSpPr>
            <a:grpSpLocks/>
          </p:cNvGrpSpPr>
          <p:nvPr/>
        </p:nvGrpSpPr>
        <p:grpSpPr bwMode="auto">
          <a:xfrm>
            <a:off x="508000" y="1022350"/>
            <a:ext cx="8605838" cy="5403850"/>
            <a:chOff x="320" y="644"/>
            <a:chExt cx="5421" cy="3404"/>
          </a:xfrm>
        </p:grpSpPr>
        <p:sp>
          <p:nvSpPr>
            <p:cNvPr id="1648711" name="Text Box 71"/>
            <p:cNvSpPr txBox="1">
              <a:spLocks noChangeArrowheads="1"/>
            </p:cNvSpPr>
            <p:nvPr/>
          </p:nvSpPr>
          <p:spPr bwMode="auto">
            <a:xfrm>
              <a:off x="320" y="3817"/>
              <a:ext cx="4688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Font typeface="Webdings" pitchFamily="18" charset="2"/>
                <a:buNone/>
              </a:pPr>
              <a:r>
                <a:rPr lang="en-US" b="1">
                  <a:solidFill>
                    <a:schemeClr val="accent1"/>
                  </a:solidFill>
                </a:rPr>
                <a:t>SOA Separates Data from Application and Tools</a:t>
              </a:r>
            </a:p>
          </p:txBody>
        </p:sp>
        <p:sp>
          <p:nvSpPr>
            <p:cNvPr id="1648712" name="Rectangle 72"/>
            <p:cNvSpPr>
              <a:spLocks noChangeAspect="1" noChangeArrowheads="1"/>
            </p:cNvSpPr>
            <p:nvPr/>
          </p:nvSpPr>
          <p:spPr bwMode="auto">
            <a:xfrm>
              <a:off x="797" y="1155"/>
              <a:ext cx="3734" cy="2511"/>
            </a:xfrm>
            <a:prstGeom prst="rect">
              <a:avLst/>
            </a:prstGeom>
            <a:solidFill>
              <a:schemeClr val="hlink"/>
            </a:solidFill>
            <a:ln w="952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648714" name="Rectangle 74"/>
            <p:cNvSpPr>
              <a:spLocks noChangeAspect="1" noChangeArrowheads="1"/>
            </p:cNvSpPr>
            <p:nvPr/>
          </p:nvSpPr>
          <p:spPr bwMode="auto">
            <a:xfrm>
              <a:off x="1192" y="664"/>
              <a:ext cx="2944" cy="618"/>
            </a:xfrm>
            <a:prstGeom prst="rect">
              <a:avLst/>
            </a:prstGeom>
            <a:gradFill rotWithShape="1">
              <a:gsLst>
                <a:gs pos="0">
                  <a:srgbClr val="BBDEE7"/>
                </a:gs>
                <a:gs pos="100000">
                  <a:srgbClr val="BBDEE7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81320" dir="19280412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15" name="Rectangle 75"/>
            <p:cNvSpPr>
              <a:spLocks noChangeAspect="1" noChangeArrowheads="1"/>
            </p:cNvSpPr>
            <p:nvPr/>
          </p:nvSpPr>
          <p:spPr bwMode="auto">
            <a:xfrm>
              <a:off x="1411" y="1032"/>
              <a:ext cx="472" cy="185"/>
            </a:xfrm>
            <a:prstGeom prst="rect">
              <a:avLst/>
            </a:prstGeom>
            <a:solidFill>
              <a:srgbClr val="BBDEE7"/>
            </a:solidFill>
            <a:ln w="952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BBDEE7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Webdings" pitchFamily="18" charset="2"/>
                <a:buNone/>
              </a:pPr>
              <a:r>
                <a:rPr lang="en-US" sz="1000" b="1"/>
                <a:t>Business </a:t>
              </a:r>
              <a:br>
                <a:rPr lang="en-US" sz="1000" b="1"/>
              </a:br>
              <a:r>
                <a:rPr lang="en-US" sz="1000" b="1"/>
                <a:t>Tools</a:t>
              </a:r>
            </a:p>
          </p:txBody>
        </p:sp>
        <p:sp>
          <p:nvSpPr>
            <p:cNvPr id="1648716" name="Rectangle 76"/>
            <p:cNvSpPr>
              <a:spLocks noChangeAspect="1" noChangeArrowheads="1"/>
            </p:cNvSpPr>
            <p:nvPr/>
          </p:nvSpPr>
          <p:spPr bwMode="auto">
            <a:xfrm>
              <a:off x="2428" y="1032"/>
              <a:ext cx="472" cy="185"/>
            </a:xfrm>
            <a:prstGeom prst="rect">
              <a:avLst/>
            </a:prstGeom>
            <a:solidFill>
              <a:srgbClr val="BBDEE7"/>
            </a:solidFill>
            <a:ln w="952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BBDEE7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Webdings" pitchFamily="18" charset="2"/>
                <a:buNone/>
              </a:pPr>
              <a:r>
                <a:rPr lang="en-US" sz="1000" b="1"/>
                <a:t>Business </a:t>
              </a:r>
              <a:br>
                <a:rPr lang="en-US" sz="1000" b="1"/>
              </a:br>
              <a:r>
                <a:rPr lang="en-US" sz="1000" b="1"/>
                <a:t>Applications</a:t>
              </a:r>
            </a:p>
          </p:txBody>
        </p:sp>
        <p:sp>
          <p:nvSpPr>
            <p:cNvPr id="1648717" name="Rectangle 77"/>
            <p:cNvSpPr>
              <a:spLocks noChangeAspect="1" noChangeArrowheads="1"/>
            </p:cNvSpPr>
            <p:nvPr/>
          </p:nvSpPr>
          <p:spPr bwMode="auto">
            <a:xfrm>
              <a:off x="3396" y="1032"/>
              <a:ext cx="471" cy="184"/>
            </a:xfrm>
            <a:prstGeom prst="rect">
              <a:avLst/>
            </a:prstGeom>
            <a:solidFill>
              <a:srgbClr val="BBDEE7"/>
            </a:solidFill>
            <a:ln w="9525" algn="ctr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27000" prstMaterial="legacyMatte">
              <a:bevelT w="13500" h="13500" prst="angle"/>
              <a:bevelB w="13500" h="13500" prst="angle"/>
              <a:extrusionClr>
                <a:srgbClr val="BBDEE7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buFont typeface="Webdings" pitchFamily="18" charset="2"/>
                <a:buNone/>
              </a:pPr>
              <a:r>
                <a:rPr lang="en-US" sz="1000" b="1"/>
                <a:t>Web User</a:t>
              </a:r>
              <a:br>
                <a:rPr lang="en-US" sz="1000" b="1"/>
              </a:br>
              <a:r>
                <a:rPr lang="en-US" sz="1000" b="1"/>
                <a:t>Interfaces</a:t>
              </a:r>
            </a:p>
          </p:txBody>
        </p:sp>
        <p:sp>
          <p:nvSpPr>
            <p:cNvPr id="1648744" name="Text Box 104"/>
            <p:cNvSpPr txBox="1">
              <a:spLocks noChangeAspect="1" noChangeArrowheads="1"/>
            </p:cNvSpPr>
            <p:nvPr/>
          </p:nvSpPr>
          <p:spPr bwMode="auto">
            <a:xfrm>
              <a:off x="1615" y="644"/>
              <a:ext cx="2099" cy="32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buFont typeface="Webdings" pitchFamily="18" charset="2"/>
                <a:buNone/>
              </a:pPr>
              <a:r>
                <a:rPr lang="en-US" sz="1400" b="1"/>
                <a:t>Users</a:t>
              </a:r>
              <a:r>
                <a:rPr lang="en-US" sz="1400" b="1">
                  <a:solidFill>
                    <a:schemeClr val="folHlink"/>
                  </a:solidFill>
                </a:rPr>
                <a:t/>
              </a:r>
              <a:br>
                <a:rPr lang="en-US" sz="1400" b="1">
                  <a:solidFill>
                    <a:schemeClr val="folHlink"/>
                  </a:solidFill>
                </a:rPr>
              </a:br>
              <a:r>
                <a:rPr lang="en-US" sz="1400" b="1" i="1">
                  <a:solidFill>
                    <a:schemeClr val="folHlink"/>
                  </a:solidFill>
                </a:rPr>
                <a:t>Defense Acquisition Decision Making</a:t>
              </a:r>
            </a:p>
          </p:txBody>
        </p:sp>
        <p:sp>
          <p:nvSpPr>
            <p:cNvPr id="1648764" name="Text Box 124"/>
            <p:cNvSpPr txBox="1">
              <a:spLocks noChangeAspect="1" noChangeArrowheads="1"/>
            </p:cNvSpPr>
            <p:nvPr/>
          </p:nvSpPr>
          <p:spPr bwMode="auto">
            <a:xfrm rot="-5400000">
              <a:off x="159" y="2092"/>
              <a:ext cx="146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Webdings" pitchFamily="18" charset="2"/>
                <a:buNone/>
              </a:pPr>
              <a:r>
                <a:rPr lang="en-US" sz="1400" b="1">
                  <a:solidFill>
                    <a:schemeClr val="bg1"/>
                  </a:solidFill>
                </a:rPr>
                <a:t>D a t a   G o v e r n a n c e</a:t>
              </a:r>
            </a:p>
          </p:txBody>
        </p:sp>
        <p:sp>
          <p:nvSpPr>
            <p:cNvPr id="1648765" name="Text Box 125"/>
            <p:cNvSpPr txBox="1">
              <a:spLocks noChangeAspect="1" noChangeArrowheads="1"/>
            </p:cNvSpPr>
            <p:nvPr/>
          </p:nvSpPr>
          <p:spPr bwMode="auto">
            <a:xfrm rot="5400000" flipH="1">
              <a:off x="3690" y="2539"/>
              <a:ext cx="146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Webdings" pitchFamily="18" charset="2"/>
                <a:buNone/>
              </a:pPr>
              <a:r>
                <a:rPr lang="en-US" sz="1400" b="1">
                  <a:solidFill>
                    <a:schemeClr val="bg1"/>
                  </a:solidFill>
                </a:rPr>
                <a:t>D a t a   G o v e r n a n c e</a:t>
              </a:r>
            </a:p>
          </p:txBody>
        </p:sp>
        <p:sp>
          <p:nvSpPr>
            <p:cNvPr id="1648769" name="AutoShape 129"/>
            <p:cNvSpPr>
              <a:spLocks noChangeAspect="1" noChangeArrowheads="1"/>
            </p:cNvSpPr>
            <p:nvPr/>
          </p:nvSpPr>
          <p:spPr bwMode="auto">
            <a:xfrm rot="-5400000">
              <a:off x="2513" y="571"/>
              <a:ext cx="303" cy="2021"/>
            </a:xfrm>
            <a:prstGeom prst="can">
              <a:avLst>
                <a:gd name="adj" fmla="val 166749"/>
              </a:avLst>
            </a:prstGeom>
            <a:gradFill rotWithShape="1">
              <a:gsLst>
                <a:gs pos="0">
                  <a:srgbClr val="BBDEE7">
                    <a:gamma/>
                    <a:shade val="54118"/>
                    <a:invGamma/>
                  </a:srgbClr>
                </a:gs>
                <a:gs pos="100000">
                  <a:srgbClr val="BBDEE7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>
                <a:buFont typeface="Webdings" pitchFamily="18" charset="2"/>
                <a:buNone/>
              </a:pPr>
              <a:r>
                <a:rPr lang="en-US" sz="1400" b="1"/>
                <a:t>Acquisition Services</a:t>
              </a:r>
            </a:p>
          </p:txBody>
        </p:sp>
        <p:sp>
          <p:nvSpPr>
            <p:cNvPr id="1648773" name="Rectangle 133"/>
            <p:cNvSpPr>
              <a:spLocks noChangeAspect="1" noChangeArrowheads="1"/>
            </p:cNvSpPr>
            <p:nvPr/>
          </p:nvSpPr>
          <p:spPr bwMode="auto">
            <a:xfrm>
              <a:off x="4372" y="841"/>
              <a:ext cx="1362" cy="902"/>
            </a:xfrm>
            <a:prstGeom prst="rect">
              <a:avLst/>
            </a:prstGeom>
            <a:solidFill>
              <a:srgbClr val="EAEAE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81320" dir="3080412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marL="342900" indent="-342900">
                <a:spcBef>
                  <a:spcPct val="0"/>
                </a:spcBef>
                <a:buFont typeface="Webdings" pitchFamily="18" charset="2"/>
                <a:buNone/>
              </a:pPr>
              <a:endParaRPr lang="en-US" sz="1000">
                <a:solidFill>
                  <a:schemeClr val="bg1"/>
                </a:solidFill>
              </a:endParaRPr>
            </a:p>
          </p:txBody>
        </p:sp>
        <p:sp>
          <p:nvSpPr>
            <p:cNvPr id="1648774" name="Text Box 134"/>
            <p:cNvSpPr txBox="1">
              <a:spLocks noChangeAspect="1" noChangeArrowheads="1"/>
            </p:cNvSpPr>
            <p:nvPr/>
          </p:nvSpPr>
          <p:spPr bwMode="auto">
            <a:xfrm>
              <a:off x="4307" y="1006"/>
              <a:ext cx="1434" cy="73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71450" indent="-171450">
                <a:spcBef>
                  <a:spcPct val="20000"/>
                </a:spcBef>
              </a:pPr>
              <a:r>
                <a:rPr lang="en-US" sz="1100"/>
                <a:t>Definition of key data elements</a:t>
              </a:r>
            </a:p>
            <a:p>
              <a:pPr marL="171450" indent="-171450">
                <a:spcBef>
                  <a:spcPct val="20000"/>
                </a:spcBef>
              </a:pPr>
              <a:r>
                <a:rPr lang="en-US" sz="1100"/>
                <a:t>Assignment of responsibility for the authoritative copy of the specified data elements</a:t>
              </a:r>
            </a:p>
            <a:p>
              <a:pPr marL="171450" indent="-171450">
                <a:spcBef>
                  <a:spcPct val="20000"/>
                </a:spcBef>
              </a:pPr>
              <a:r>
                <a:rPr lang="en-US" sz="1100"/>
                <a:t>Provision of access to governed data</a:t>
              </a:r>
            </a:p>
          </p:txBody>
        </p:sp>
        <p:sp>
          <p:nvSpPr>
            <p:cNvPr id="1648775" name="Text Box 135"/>
            <p:cNvSpPr txBox="1">
              <a:spLocks noChangeAspect="1" noChangeArrowheads="1"/>
            </p:cNvSpPr>
            <p:nvPr/>
          </p:nvSpPr>
          <p:spPr bwMode="auto">
            <a:xfrm>
              <a:off x="4444" y="840"/>
              <a:ext cx="1254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1400" b="1" u="sng"/>
                <a:t>Governance of Data:</a:t>
              </a:r>
            </a:p>
          </p:txBody>
        </p:sp>
        <p:sp>
          <p:nvSpPr>
            <p:cNvPr id="1648777" name="Freeform 137"/>
            <p:cNvSpPr>
              <a:spLocks/>
            </p:cNvSpPr>
            <p:nvPr/>
          </p:nvSpPr>
          <p:spPr bwMode="auto">
            <a:xfrm>
              <a:off x="1633" y="1223"/>
              <a:ext cx="1026" cy="205"/>
            </a:xfrm>
            <a:custGeom>
              <a:avLst/>
              <a:gdLst/>
              <a:ahLst/>
              <a:cxnLst>
                <a:cxn ang="0">
                  <a:pos x="1026" y="205"/>
                </a:cxn>
                <a:cxn ang="0">
                  <a:pos x="545" y="134"/>
                </a:cxn>
                <a:cxn ang="0">
                  <a:pos x="0" y="0"/>
                </a:cxn>
              </a:cxnLst>
              <a:rect l="0" t="0" r="r" b="b"/>
              <a:pathLst>
                <a:path w="1026" h="205">
                  <a:moveTo>
                    <a:pt x="1026" y="205"/>
                  </a:moveTo>
                  <a:cubicBezTo>
                    <a:pt x="871" y="186"/>
                    <a:pt x="716" y="168"/>
                    <a:pt x="545" y="134"/>
                  </a:cubicBezTo>
                  <a:cubicBezTo>
                    <a:pt x="374" y="100"/>
                    <a:pt x="187" y="5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778" name="Freeform 138"/>
            <p:cNvSpPr>
              <a:spLocks/>
            </p:cNvSpPr>
            <p:nvPr/>
          </p:nvSpPr>
          <p:spPr bwMode="auto">
            <a:xfrm flipH="1">
              <a:off x="2668" y="1224"/>
              <a:ext cx="1026" cy="205"/>
            </a:xfrm>
            <a:custGeom>
              <a:avLst/>
              <a:gdLst/>
              <a:ahLst/>
              <a:cxnLst>
                <a:cxn ang="0">
                  <a:pos x="1026" y="205"/>
                </a:cxn>
                <a:cxn ang="0">
                  <a:pos x="545" y="134"/>
                </a:cxn>
                <a:cxn ang="0">
                  <a:pos x="0" y="0"/>
                </a:cxn>
              </a:cxnLst>
              <a:rect l="0" t="0" r="r" b="b"/>
              <a:pathLst>
                <a:path w="1026" h="205">
                  <a:moveTo>
                    <a:pt x="1026" y="205"/>
                  </a:moveTo>
                  <a:cubicBezTo>
                    <a:pt x="871" y="186"/>
                    <a:pt x="716" y="168"/>
                    <a:pt x="545" y="134"/>
                  </a:cubicBezTo>
                  <a:cubicBezTo>
                    <a:pt x="374" y="100"/>
                    <a:pt x="187" y="5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780" name="Line 140"/>
            <p:cNvSpPr>
              <a:spLocks noChangeShapeType="1"/>
            </p:cNvSpPr>
            <p:nvPr/>
          </p:nvSpPr>
          <p:spPr bwMode="auto">
            <a:xfrm flipV="1">
              <a:off x="2664" y="1215"/>
              <a:ext cx="0" cy="2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8781" name="Text Box 141"/>
            <p:cNvSpPr txBox="1">
              <a:spLocks noChangeAspect="1" noChangeArrowheads="1"/>
            </p:cNvSpPr>
            <p:nvPr/>
          </p:nvSpPr>
          <p:spPr bwMode="auto">
            <a:xfrm>
              <a:off x="1204" y="1280"/>
              <a:ext cx="771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1000">
                  <a:solidFill>
                    <a:schemeClr val="bg1"/>
                  </a:solidFill>
                </a:rPr>
                <a:t>Discoverable and Accessible</a:t>
              </a:r>
            </a:p>
          </p:txBody>
        </p:sp>
        <p:sp>
          <p:nvSpPr>
            <p:cNvPr id="1648782" name="Text Box 142"/>
            <p:cNvSpPr txBox="1">
              <a:spLocks noChangeAspect="1" noChangeArrowheads="1"/>
            </p:cNvSpPr>
            <p:nvPr/>
          </p:nvSpPr>
          <p:spPr bwMode="auto">
            <a:xfrm>
              <a:off x="3374" y="1280"/>
              <a:ext cx="771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1000">
                  <a:solidFill>
                    <a:schemeClr val="bg1"/>
                  </a:solidFill>
                </a:rPr>
                <a:t>Discoverable and Accessible</a:t>
              </a:r>
            </a:p>
          </p:txBody>
        </p:sp>
        <p:sp>
          <p:nvSpPr>
            <p:cNvPr id="1648805" name="AutoShape 165"/>
            <p:cNvSpPr>
              <a:spLocks noChangeArrowheads="1"/>
            </p:cNvSpPr>
            <p:nvPr/>
          </p:nvSpPr>
          <p:spPr bwMode="auto">
            <a:xfrm>
              <a:off x="1000" y="1728"/>
              <a:ext cx="3322" cy="1064"/>
            </a:xfrm>
            <a:prstGeom prst="upArrow">
              <a:avLst>
                <a:gd name="adj1" fmla="val 50000"/>
                <a:gd name="adj2" fmla="val 25000"/>
              </a:avLst>
            </a:prstGeom>
            <a:gradFill rotWithShape="1">
              <a:gsLst>
                <a:gs pos="0">
                  <a:srgbClr val="BBDEE7"/>
                </a:gs>
                <a:gs pos="50000">
                  <a:srgbClr val="BBDEE7">
                    <a:gamma/>
                    <a:shade val="46275"/>
                    <a:invGamma/>
                  </a:srgbClr>
                </a:gs>
                <a:gs pos="100000">
                  <a:srgbClr val="BBDEE7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8719" name="Rectangle 79"/>
            <p:cNvSpPr>
              <a:spLocks noChangeAspect="1" noChangeArrowheads="1"/>
            </p:cNvSpPr>
            <p:nvPr/>
          </p:nvSpPr>
          <p:spPr bwMode="auto">
            <a:xfrm>
              <a:off x="1362" y="2053"/>
              <a:ext cx="2606" cy="520"/>
            </a:xfrm>
            <a:prstGeom prst="rect">
              <a:avLst/>
            </a:prstGeom>
            <a:gradFill rotWithShape="1">
              <a:gsLst>
                <a:gs pos="0">
                  <a:srgbClr val="BBDEE7">
                    <a:alpha val="20000"/>
                  </a:srgbClr>
                </a:gs>
                <a:gs pos="100000">
                  <a:srgbClr val="BBDEE7">
                    <a:gamma/>
                    <a:tint val="73725"/>
                    <a:invGamma/>
                    <a:alpha val="20000"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 typeface="Webdings" pitchFamily="18" charset="2"/>
                <a:buNone/>
              </a:pPr>
              <a:r>
                <a:rPr lang="en-US" sz="1400" b="1"/>
                <a:t>Access to Authoritative Data</a:t>
              </a:r>
            </a:p>
          </p:txBody>
        </p:sp>
        <p:sp>
          <p:nvSpPr>
            <p:cNvPr id="1648767" name="Text Box 127"/>
            <p:cNvSpPr txBox="1">
              <a:spLocks noChangeAspect="1" noChangeArrowheads="1"/>
            </p:cNvSpPr>
            <p:nvPr/>
          </p:nvSpPr>
          <p:spPr bwMode="auto">
            <a:xfrm>
              <a:off x="1312" y="2148"/>
              <a:ext cx="64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1200">
                  <a:solidFill>
                    <a:schemeClr val="bg1"/>
                  </a:solidFill>
                </a:rPr>
                <a:t>Enterprise </a:t>
              </a:r>
            </a:p>
            <a:p>
              <a:pPr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1200">
                  <a:solidFill>
                    <a:schemeClr val="bg1"/>
                  </a:solidFill>
                </a:rPr>
                <a:t>Services</a:t>
              </a:r>
            </a:p>
          </p:txBody>
        </p:sp>
        <p:sp>
          <p:nvSpPr>
            <p:cNvPr id="1648772" name="Text Box 132"/>
            <p:cNvSpPr txBox="1">
              <a:spLocks noChangeAspect="1" noChangeArrowheads="1"/>
            </p:cNvSpPr>
            <p:nvPr/>
          </p:nvSpPr>
          <p:spPr bwMode="auto">
            <a:xfrm>
              <a:off x="3400" y="2148"/>
              <a:ext cx="61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1200">
                  <a:solidFill>
                    <a:schemeClr val="bg1"/>
                  </a:solidFill>
                </a:rPr>
                <a:t>Enterprise </a:t>
              </a:r>
            </a:p>
            <a:p>
              <a:pPr algn="r">
                <a:spcBef>
                  <a:spcPct val="0"/>
                </a:spcBef>
                <a:buFont typeface="Webdings" pitchFamily="18" charset="2"/>
                <a:buNone/>
              </a:pPr>
              <a:r>
                <a:rPr lang="en-US" sz="1200">
                  <a:solidFill>
                    <a:schemeClr val="bg1"/>
                  </a:solidFill>
                </a:rPr>
                <a:t>Services</a:t>
              </a:r>
            </a:p>
          </p:txBody>
        </p:sp>
        <p:sp>
          <p:nvSpPr>
            <p:cNvPr id="1648770" name="Text Box 130"/>
            <p:cNvSpPr txBox="1">
              <a:spLocks noChangeAspect="1" noChangeArrowheads="1"/>
            </p:cNvSpPr>
            <p:nvPr/>
          </p:nvSpPr>
          <p:spPr bwMode="auto">
            <a:xfrm>
              <a:off x="2360" y="1766"/>
              <a:ext cx="625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>
                <a:buFont typeface="Webdings" pitchFamily="18" charset="2"/>
                <a:buNone/>
              </a:pPr>
              <a:r>
                <a:rPr lang="en-US" sz="1400" b="1"/>
                <a:t>Exposure</a:t>
              </a:r>
            </a:p>
          </p:txBody>
        </p:sp>
        <p:grpSp>
          <p:nvGrpSpPr>
            <p:cNvPr id="1648789" name="Group 149"/>
            <p:cNvGrpSpPr>
              <a:grpSpLocks/>
            </p:cNvGrpSpPr>
            <p:nvPr/>
          </p:nvGrpSpPr>
          <p:grpSpPr bwMode="auto">
            <a:xfrm>
              <a:off x="1008" y="2772"/>
              <a:ext cx="3312" cy="1042"/>
              <a:chOff x="1017" y="2772"/>
              <a:chExt cx="3312" cy="1042"/>
            </a:xfrm>
          </p:grpSpPr>
          <p:sp>
            <p:nvSpPr>
              <p:cNvPr id="1648713" name="Rectangle 73"/>
              <p:cNvSpPr>
                <a:spLocks noChangeAspect="1" noChangeArrowheads="1"/>
              </p:cNvSpPr>
              <p:nvPr/>
            </p:nvSpPr>
            <p:spPr bwMode="auto">
              <a:xfrm>
                <a:off x="1017" y="2772"/>
                <a:ext cx="3312" cy="1042"/>
              </a:xfrm>
              <a:prstGeom prst="rect">
                <a:avLst/>
              </a:prstGeom>
              <a:solidFill>
                <a:srgbClr val="BBDEE7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48721" name="Group 81"/>
              <p:cNvGrpSpPr>
                <a:grpSpLocks noChangeAspect="1"/>
              </p:cNvGrpSpPr>
              <p:nvPr/>
            </p:nvGrpSpPr>
            <p:grpSpPr bwMode="auto">
              <a:xfrm>
                <a:off x="2262" y="3132"/>
                <a:ext cx="277" cy="385"/>
                <a:chOff x="1770" y="3348"/>
                <a:chExt cx="286" cy="382"/>
              </a:xfrm>
            </p:grpSpPr>
            <p:sp>
              <p:nvSpPr>
                <p:cNvPr id="1648722" name="AutoShape 82"/>
                <p:cNvSpPr>
                  <a:spLocks noChangeAspect="1" noChangeArrowheads="1"/>
                </p:cNvSpPr>
                <p:nvPr/>
              </p:nvSpPr>
              <p:spPr bwMode="auto">
                <a:xfrm>
                  <a:off x="1770" y="3348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rgbClr val="9783AB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23" name="AutoShape 83"/>
                <p:cNvSpPr>
                  <a:spLocks noChangeAspect="1" noChangeArrowheads="1"/>
                </p:cNvSpPr>
                <p:nvPr/>
              </p:nvSpPr>
              <p:spPr bwMode="auto">
                <a:xfrm>
                  <a:off x="1818" y="3412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rgbClr val="9783AB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24" name="AutoShape 84"/>
                <p:cNvSpPr>
                  <a:spLocks noChangeAspect="1" noChangeArrowheads="1"/>
                </p:cNvSpPr>
                <p:nvPr/>
              </p:nvSpPr>
              <p:spPr bwMode="auto">
                <a:xfrm>
                  <a:off x="1866" y="3476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rgbClr val="9783AB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25" name="AutoShape 85"/>
                <p:cNvSpPr>
                  <a:spLocks noChangeAspect="1" noChangeArrowheads="1"/>
                </p:cNvSpPr>
                <p:nvPr/>
              </p:nvSpPr>
              <p:spPr bwMode="auto">
                <a:xfrm>
                  <a:off x="1914" y="3540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rgbClr val="9783AB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26" name="AutoShape 86"/>
                <p:cNvSpPr>
                  <a:spLocks noChangeAspect="1" noChangeArrowheads="1"/>
                </p:cNvSpPr>
                <p:nvPr/>
              </p:nvSpPr>
              <p:spPr bwMode="auto">
                <a:xfrm>
                  <a:off x="1962" y="3604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rgbClr val="9783AB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8727" name="Group 87"/>
              <p:cNvGrpSpPr>
                <a:grpSpLocks noChangeAspect="1"/>
              </p:cNvGrpSpPr>
              <p:nvPr/>
            </p:nvGrpSpPr>
            <p:grpSpPr bwMode="auto">
              <a:xfrm>
                <a:off x="3324" y="3132"/>
                <a:ext cx="277" cy="385"/>
                <a:chOff x="2704" y="3446"/>
                <a:chExt cx="286" cy="382"/>
              </a:xfrm>
            </p:grpSpPr>
            <p:sp>
              <p:nvSpPr>
                <p:cNvPr id="1648728" name="AutoShape 88" descr="10%"/>
                <p:cNvSpPr>
                  <a:spLocks noChangeAspect="1" noChangeArrowheads="1"/>
                </p:cNvSpPr>
                <p:nvPr/>
              </p:nvSpPr>
              <p:spPr bwMode="auto">
                <a:xfrm>
                  <a:off x="2704" y="3446"/>
                  <a:ext cx="94" cy="126"/>
                </a:xfrm>
                <a:prstGeom prst="can">
                  <a:avLst>
                    <a:gd name="adj" fmla="val 33511"/>
                  </a:avLst>
                </a:prstGeom>
                <a:pattFill prst="pct10">
                  <a:fgClr>
                    <a:schemeClr val="tx1">
                      <a:alpha val="39999"/>
                    </a:schemeClr>
                  </a:fgClr>
                  <a:bgClr>
                    <a:srgbClr val="333333">
                      <a:alpha val="39999"/>
                    </a:srgbClr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29" name="AutoShape 89" descr="10%"/>
                <p:cNvSpPr>
                  <a:spLocks noChangeAspect="1" noChangeArrowheads="1"/>
                </p:cNvSpPr>
                <p:nvPr/>
              </p:nvSpPr>
              <p:spPr bwMode="auto">
                <a:xfrm>
                  <a:off x="2752" y="3510"/>
                  <a:ext cx="94" cy="126"/>
                </a:xfrm>
                <a:prstGeom prst="can">
                  <a:avLst>
                    <a:gd name="adj" fmla="val 33511"/>
                  </a:avLst>
                </a:prstGeom>
                <a:pattFill prst="pct10">
                  <a:fgClr>
                    <a:schemeClr val="tx1">
                      <a:alpha val="39999"/>
                    </a:schemeClr>
                  </a:fgClr>
                  <a:bgClr>
                    <a:srgbClr val="333333">
                      <a:alpha val="39999"/>
                    </a:srgbClr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30" name="AutoShape 90" descr="10%"/>
                <p:cNvSpPr>
                  <a:spLocks noChangeAspect="1" noChangeArrowheads="1"/>
                </p:cNvSpPr>
                <p:nvPr/>
              </p:nvSpPr>
              <p:spPr bwMode="auto">
                <a:xfrm>
                  <a:off x="2800" y="3574"/>
                  <a:ext cx="94" cy="126"/>
                </a:xfrm>
                <a:prstGeom prst="can">
                  <a:avLst>
                    <a:gd name="adj" fmla="val 33511"/>
                  </a:avLst>
                </a:prstGeom>
                <a:pattFill prst="pct10">
                  <a:fgClr>
                    <a:schemeClr val="tx1">
                      <a:alpha val="39999"/>
                    </a:schemeClr>
                  </a:fgClr>
                  <a:bgClr>
                    <a:srgbClr val="333333">
                      <a:alpha val="39999"/>
                    </a:srgbClr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31" name="AutoShape 91" descr="10%"/>
                <p:cNvSpPr>
                  <a:spLocks noChangeAspect="1" noChangeArrowheads="1"/>
                </p:cNvSpPr>
                <p:nvPr/>
              </p:nvSpPr>
              <p:spPr bwMode="auto">
                <a:xfrm>
                  <a:off x="2848" y="3638"/>
                  <a:ext cx="94" cy="126"/>
                </a:xfrm>
                <a:prstGeom prst="can">
                  <a:avLst>
                    <a:gd name="adj" fmla="val 33511"/>
                  </a:avLst>
                </a:prstGeom>
                <a:pattFill prst="pct10">
                  <a:fgClr>
                    <a:schemeClr val="tx1">
                      <a:alpha val="39999"/>
                    </a:schemeClr>
                  </a:fgClr>
                  <a:bgClr>
                    <a:srgbClr val="333333">
                      <a:alpha val="39999"/>
                    </a:srgbClr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32" name="AutoShape 92" descr="10%"/>
                <p:cNvSpPr>
                  <a:spLocks noChangeAspect="1" noChangeArrowheads="1"/>
                </p:cNvSpPr>
                <p:nvPr/>
              </p:nvSpPr>
              <p:spPr bwMode="auto">
                <a:xfrm>
                  <a:off x="2896" y="3702"/>
                  <a:ext cx="94" cy="126"/>
                </a:xfrm>
                <a:prstGeom prst="can">
                  <a:avLst>
                    <a:gd name="adj" fmla="val 33511"/>
                  </a:avLst>
                </a:prstGeom>
                <a:pattFill prst="pct10">
                  <a:fgClr>
                    <a:schemeClr val="tx1">
                      <a:alpha val="39999"/>
                    </a:schemeClr>
                  </a:fgClr>
                  <a:bgClr>
                    <a:srgbClr val="333333">
                      <a:alpha val="39999"/>
                    </a:srgbClr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8733" name="Group 93"/>
              <p:cNvGrpSpPr>
                <a:grpSpLocks noChangeAspect="1"/>
              </p:cNvGrpSpPr>
              <p:nvPr/>
            </p:nvGrpSpPr>
            <p:grpSpPr bwMode="auto">
              <a:xfrm>
                <a:off x="3855" y="3132"/>
                <a:ext cx="278" cy="385"/>
                <a:chOff x="3171" y="3495"/>
                <a:chExt cx="286" cy="382"/>
              </a:xfrm>
            </p:grpSpPr>
            <p:sp>
              <p:nvSpPr>
                <p:cNvPr id="1648734" name="AutoShape 94" descr="10%"/>
                <p:cNvSpPr>
                  <a:spLocks noChangeAspect="1" noChangeArrowheads="1"/>
                </p:cNvSpPr>
                <p:nvPr/>
              </p:nvSpPr>
              <p:spPr bwMode="auto">
                <a:xfrm>
                  <a:off x="3171" y="3495"/>
                  <a:ext cx="94" cy="126"/>
                </a:xfrm>
                <a:prstGeom prst="can">
                  <a:avLst>
                    <a:gd name="adj" fmla="val 33511"/>
                  </a:avLst>
                </a:prstGeom>
                <a:pattFill prst="pct10">
                  <a:fgClr>
                    <a:srgbClr val="507741">
                      <a:alpha val="39999"/>
                    </a:srgbClr>
                  </a:fgClr>
                  <a:bgClr>
                    <a:srgbClr val="456738">
                      <a:alpha val="39999"/>
                    </a:srgbClr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35" name="AutoShape 95" descr="10%"/>
                <p:cNvSpPr>
                  <a:spLocks noChangeAspect="1" noChangeArrowheads="1"/>
                </p:cNvSpPr>
                <p:nvPr/>
              </p:nvSpPr>
              <p:spPr bwMode="auto">
                <a:xfrm>
                  <a:off x="3219" y="3559"/>
                  <a:ext cx="94" cy="126"/>
                </a:xfrm>
                <a:prstGeom prst="can">
                  <a:avLst>
                    <a:gd name="adj" fmla="val 33511"/>
                  </a:avLst>
                </a:prstGeom>
                <a:pattFill prst="pct10">
                  <a:fgClr>
                    <a:srgbClr val="507741">
                      <a:alpha val="39999"/>
                    </a:srgbClr>
                  </a:fgClr>
                  <a:bgClr>
                    <a:srgbClr val="456738">
                      <a:alpha val="39999"/>
                    </a:srgbClr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36" name="AutoShape 96" descr="10%"/>
                <p:cNvSpPr>
                  <a:spLocks noChangeAspect="1" noChangeArrowheads="1"/>
                </p:cNvSpPr>
                <p:nvPr/>
              </p:nvSpPr>
              <p:spPr bwMode="auto">
                <a:xfrm>
                  <a:off x="3267" y="3623"/>
                  <a:ext cx="94" cy="126"/>
                </a:xfrm>
                <a:prstGeom prst="can">
                  <a:avLst>
                    <a:gd name="adj" fmla="val 33511"/>
                  </a:avLst>
                </a:prstGeom>
                <a:pattFill prst="pct10">
                  <a:fgClr>
                    <a:srgbClr val="507741">
                      <a:alpha val="39999"/>
                    </a:srgbClr>
                  </a:fgClr>
                  <a:bgClr>
                    <a:srgbClr val="456738">
                      <a:alpha val="39999"/>
                    </a:srgbClr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37" name="AutoShape 97" descr="10%"/>
                <p:cNvSpPr>
                  <a:spLocks noChangeAspect="1" noChangeArrowheads="1"/>
                </p:cNvSpPr>
                <p:nvPr/>
              </p:nvSpPr>
              <p:spPr bwMode="auto">
                <a:xfrm>
                  <a:off x="3315" y="3687"/>
                  <a:ext cx="94" cy="126"/>
                </a:xfrm>
                <a:prstGeom prst="can">
                  <a:avLst>
                    <a:gd name="adj" fmla="val 33511"/>
                  </a:avLst>
                </a:prstGeom>
                <a:pattFill prst="pct10">
                  <a:fgClr>
                    <a:srgbClr val="507741">
                      <a:alpha val="39999"/>
                    </a:srgbClr>
                  </a:fgClr>
                  <a:bgClr>
                    <a:srgbClr val="456738">
                      <a:alpha val="39999"/>
                    </a:srgbClr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38" name="AutoShape 98" descr="10%"/>
                <p:cNvSpPr>
                  <a:spLocks noChangeAspect="1" noChangeArrowheads="1"/>
                </p:cNvSpPr>
                <p:nvPr/>
              </p:nvSpPr>
              <p:spPr bwMode="auto">
                <a:xfrm>
                  <a:off x="3363" y="3751"/>
                  <a:ext cx="94" cy="126"/>
                </a:xfrm>
                <a:prstGeom prst="can">
                  <a:avLst>
                    <a:gd name="adj" fmla="val 33511"/>
                  </a:avLst>
                </a:prstGeom>
                <a:pattFill prst="pct10">
                  <a:fgClr>
                    <a:srgbClr val="507741">
                      <a:alpha val="39999"/>
                    </a:srgbClr>
                  </a:fgClr>
                  <a:bgClr>
                    <a:srgbClr val="456738">
                      <a:alpha val="39999"/>
                    </a:srgbClr>
                  </a:bgClr>
                </a:patt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8739" name="Text Box 99"/>
              <p:cNvSpPr txBox="1">
                <a:spLocks noChangeAspect="1" noChangeArrowheads="1"/>
              </p:cNvSpPr>
              <p:nvPr/>
            </p:nvSpPr>
            <p:spPr bwMode="auto">
              <a:xfrm>
                <a:off x="1667" y="3519"/>
                <a:ext cx="537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Webdings" pitchFamily="18" charset="2"/>
                  <a:buNone/>
                </a:pPr>
                <a:r>
                  <a:rPr lang="en-US" sz="1200" b="1"/>
                  <a:t>Air Force</a:t>
                </a:r>
              </a:p>
            </p:txBody>
          </p:sp>
          <p:sp>
            <p:nvSpPr>
              <p:cNvPr id="1648740" name="Text Box 100"/>
              <p:cNvSpPr txBox="1">
                <a:spLocks noChangeAspect="1" noChangeArrowheads="1"/>
              </p:cNvSpPr>
              <p:nvPr/>
            </p:nvSpPr>
            <p:spPr bwMode="auto">
              <a:xfrm>
                <a:off x="2301" y="3519"/>
                <a:ext cx="344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Webdings" pitchFamily="18" charset="2"/>
                  <a:buNone/>
                </a:pPr>
                <a:r>
                  <a:rPr lang="en-US" sz="1200" b="1"/>
                  <a:t>Navy</a:t>
                </a:r>
              </a:p>
            </p:txBody>
          </p:sp>
          <p:sp>
            <p:nvSpPr>
              <p:cNvPr id="1648741" name="Text Box 101"/>
              <p:cNvSpPr txBox="1">
                <a:spLocks noChangeAspect="1" noChangeArrowheads="1"/>
              </p:cNvSpPr>
              <p:nvPr/>
            </p:nvSpPr>
            <p:spPr bwMode="auto">
              <a:xfrm>
                <a:off x="2854" y="3519"/>
                <a:ext cx="313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Webdings" pitchFamily="18" charset="2"/>
                  <a:buNone/>
                </a:pPr>
                <a:r>
                  <a:rPr lang="en-US" sz="1200" b="1"/>
                  <a:t>DoD</a:t>
                </a:r>
              </a:p>
            </p:txBody>
          </p:sp>
          <p:sp>
            <p:nvSpPr>
              <p:cNvPr id="1648742" name="Text Box 102"/>
              <p:cNvSpPr txBox="1">
                <a:spLocks noChangeAspect="1" noChangeArrowheads="1"/>
              </p:cNvSpPr>
              <p:nvPr/>
            </p:nvSpPr>
            <p:spPr bwMode="auto">
              <a:xfrm>
                <a:off x="3304" y="3519"/>
                <a:ext cx="457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Webdings" pitchFamily="18" charset="2"/>
                  <a:buNone/>
                </a:pPr>
                <a:r>
                  <a:rPr lang="en-US" sz="1200" b="1">
                    <a:solidFill>
                      <a:srgbClr val="808080"/>
                    </a:solidFill>
                  </a:rPr>
                  <a:t>Federal</a:t>
                </a:r>
              </a:p>
            </p:txBody>
          </p:sp>
          <p:sp>
            <p:nvSpPr>
              <p:cNvPr id="1648743" name="Text Box 103"/>
              <p:cNvSpPr txBox="1">
                <a:spLocks noChangeAspect="1" noChangeArrowheads="1"/>
              </p:cNvSpPr>
              <p:nvPr/>
            </p:nvSpPr>
            <p:spPr bwMode="auto">
              <a:xfrm>
                <a:off x="3882" y="3519"/>
                <a:ext cx="372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Webdings" pitchFamily="18" charset="2"/>
                  <a:buNone/>
                </a:pPr>
                <a:r>
                  <a:rPr lang="en-US" sz="1200" b="1">
                    <a:solidFill>
                      <a:srgbClr val="808080"/>
                    </a:solidFill>
                  </a:rPr>
                  <a:t>Other</a:t>
                </a:r>
              </a:p>
            </p:txBody>
          </p:sp>
          <p:grpSp>
            <p:nvGrpSpPr>
              <p:cNvPr id="1648745" name="Group 105"/>
              <p:cNvGrpSpPr>
                <a:grpSpLocks noChangeAspect="1"/>
              </p:cNvGrpSpPr>
              <p:nvPr/>
            </p:nvGrpSpPr>
            <p:grpSpPr bwMode="auto">
              <a:xfrm>
                <a:off x="1201" y="3132"/>
                <a:ext cx="277" cy="385"/>
                <a:chOff x="963" y="3299"/>
                <a:chExt cx="286" cy="382"/>
              </a:xfrm>
            </p:grpSpPr>
            <p:sp>
              <p:nvSpPr>
                <p:cNvPr id="1648746" name="AutoShape 106"/>
                <p:cNvSpPr>
                  <a:spLocks noChangeAspect="1" noChangeArrowheads="1"/>
                </p:cNvSpPr>
                <p:nvPr/>
              </p:nvSpPr>
              <p:spPr bwMode="auto">
                <a:xfrm>
                  <a:off x="963" y="3299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47" name="AutoShape 107"/>
                <p:cNvSpPr>
                  <a:spLocks noChangeAspect="1" noChangeArrowheads="1"/>
                </p:cNvSpPr>
                <p:nvPr/>
              </p:nvSpPr>
              <p:spPr bwMode="auto">
                <a:xfrm>
                  <a:off x="1011" y="3363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48" name="AutoShape 108"/>
                <p:cNvSpPr>
                  <a:spLocks noChangeAspect="1" noChangeArrowheads="1"/>
                </p:cNvSpPr>
                <p:nvPr/>
              </p:nvSpPr>
              <p:spPr bwMode="auto">
                <a:xfrm>
                  <a:off x="1059" y="3427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49" name="AutoShape 109"/>
                <p:cNvSpPr>
                  <a:spLocks noChangeAspect="1" noChangeArrowheads="1"/>
                </p:cNvSpPr>
                <p:nvPr/>
              </p:nvSpPr>
              <p:spPr bwMode="auto">
                <a:xfrm>
                  <a:off x="1107" y="3491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50" name="AutoShape 110"/>
                <p:cNvSpPr>
                  <a:spLocks noChangeAspect="1" noChangeArrowheads="1"/>
                </p:cNvSpPr>
                <p:nvPr/>
              </p:nvSpPr>
              <p:spPr bwMode="auto">
                <a:xfrm>
                  <a:off x="1155" y="3555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8751" name="Text Box 111"/>
              <p:cNvSpPr txBox="1">
                <a:spLocks noChangeAspect="1" noChangeArrowheads="1"/>
              </p:cNvSpPr>
              <p:nvPr/>
            </p:nvSpPr>
            <p:spPr bwMode="auto">
              <a:xfrm>
                <a:off x="1236" y="3519"/>
                <a:ext cx="360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indent="-342900">
                  <a:buFont typeface="Webdings" pitchFamily="18" charset="2"/>
                  <a:buNone/>
                </a:pPr>
                <a:r>
                  <a:rPr lang="en-US" sz="1200" b="1"/>
                  <a:t>Army</a:t>
                </a:r>
              </a:p>
            </p:txBody>
          </p:sp>
          <p:grpSp>
            <p:nvGrpSpPr>
              <p:cNvPr id="1648752" name="Group 112"/>
              <p:cNvGrpSpPr>
                <a:grpSpLocks noChangeAspect="1"/>
              </p:cNvGrpSpPr>
              <p:nvPr/>
            </p:nvGrpSpPr>
            <p:grpSpPr bwMode="auto">
              <a:xfrm>
                <a:off x="1731" y="3132"/>
                <a:ext cx="278" cy="385"/>
                <a:chOff x="1327" y="3324"/>
                <a:chExt cx="286" cy="382"/>
              </a:xfrm>
            </p:grpSpPr>
            <p:sp>
              <p:nvSpPr>
                <p:cNvPr id="1648753" name="AutoShape 113"/>
                <p:cNvSpPr>
                  <a:spLocks noChangeAspect="1" noChangeArrowheads="1"/>
                </p:cNvSpPr>
                <p:nvPr/>
              </p:nvSpPr>
              <p:spPr bwMode="auto">
                <a:xfrm>
                  <a:off x="1327" y="3324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54" name="AutoShape 114"/>
                <p:cNvSpPr>
                  <a:spLocks noChangeAspect="1" noChangeArrowheads="1"/>
                </p:cNvSpPr>
                <p:nvPr/>
              </p:nvSpPr>
              <p:spPr bwMode="auto">
                <a:xfrm>
                  <a:off x="1375" y="3388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55" name="AutoShape 115"/>
                <p:cNvSpPr>
                  <a:spLocks noChangeAspect="1" noChangeArrowheads="1"/>
                </p:cNvSpPr>
                <p:nvPr/>
              </p:nvSpPr>
              <p:spPr bwMode="auto">
                <a:xfrm>
                  <a:off x="1423" y="3452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56" name="AutoShape 116"/>
                <p:cNvSpPr>
                  <a:spLocks noChangeAspect="1" noChangeArrowheads="1"/>
                </p:cNvSpPr>
                <p:nvPr/>
              </p:nvSpPr>
              <p:spPr bwMode="auto">
                <a:xfrm>
                  <a:off x="1471" y="3516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57" name="AutoShape 117"/>
                <p:cNvSpPr>
                  <a:spLocks noChangeAspect="1" noChangeArrowheads="1"/>
                </p:cNvSpPr>
                <p:nvPr/>
              </p:nvSpPr>
              <p:spPr bwMode="auto">
                <a:xfrm>
                  <a:off x="1519" y="3580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8758" name="Group 118"/>
              <p:cNvGrpSpPr>
                <a:grpSpLocks noChangeAspect="1"/>
              </p:cNvGrpSpPr>
              <p:nvPr/>
            </p:nvGrpSpPr>
            <p:grpSpPr bwMode="auto">
              <a:xfrm>
                <a:off x="2794" y="3132"/>
                <a:ext cx="277" cy="385"/>
                <a:chOff x="2237" y="3397"/>
                <a:chExt cx="286" cy="382"/>
              </a:xfrm>
            </p:grpSpPr>
            <p:sp>
              <p:nvSpPr>
                <p:cNvPr id="1648759" name="AutoShape 119"/>
                <p:cNvSpPr>
                  <a:spLocks noChangeAspect="1" noChangeArrowheads="1"/>
                </p:cNvSpPr>
                <p:nvPr/>
              </p:nvSpPr>
              <p:spPr bwMode="auto">
                <a:xfrm>
                  <a:off x="2237" y="3397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60" name="AutoShape 120"/>
                <p:cNvSpPr>
                  <a:spLocks noChangeAspect="1" noChangeArrowheads="1"/>
                </p:cNvSpPr>
                <p:nvPr/>
              </p:nvSpPr>
              <p:spPr bwMode="auto">
                <a:xfrm>
                  <a:off x="2285" y="3461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61" name="AutoShape 121"/>
                <p:cNvSpPr>
                  <a:spLocks noChangeAspect="1" noChangeArrowheads="1"/>
                </p:cNvSpPr>
                <p:nvPr/>
              </p:nvSpPr>
              <p:spPr bwMode="auto">
                <a:xfrm>
                  <a:off x="2333" y="3525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62" name="AutoShape 122"/>
                <p:cNvSpPr>
                  <a:spLocks noChangeAspect="1" noChangeArrowheads="1"/>
                </p:cNvSpPr>
                <p:nvPr/>
              </p:nvSpPr>
              <p:spPr bwMode="auto">
                <a:xfrm>
                  <a:off x="2381" y="3589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8763" name="AutoShape 123"/>
                <p:cNvSpPr>
                  <a:spLocks noChangeAspect="1" noChangeArrowheads="1"/>
                </p:cNvSpPr>
                <p:nvPr/>
              </p:nvSpPr>
              <p:spPr bwMode="auto">
                <a:xfrm>
                  <a:off x="2429" y="3653"/>
                  <a:ext cx="94" cy="126"/>
                </a:xfrm>
                <a:prstGeom prst="can">
                  <a:avLst>
                    <a:gd name="adj" fmla="val 33511"/>
                  </a:avLst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8766" name="Text Box 126"/>
              <p:cNvSpPr txBox="1">
                <a:spLocks noChangeAspect="1" noChangeArrowheads="1"/>
              </p:cNvSpPr>
              <p:nvPr/>
            </p:nvSpPr>
            <p:spPr bwMode="auto">
              <a:xfrm>
                <a:off x="1449" y="2818"/>
                <a:ext cx="2447" cy="19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buFont typeface="Webdings" pitchFamily="18" charset="2"/>
                  <a:buNone/>
                </a:pPr>
                <a:r>
                  <a:rPr lang="en-US" sz="1400" b="1"/>
                  <a:t>Authoritative Data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Where do the contracts come from?  Governance</a:t>
            </a:r>
          </a:p>
        </p:txBody>
      </p:sp>
      <p:sp>
        <p:nvSpPr>
          <p:cNvPr id="173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Vision is inoperable without governance — which is almost necessary </a:t>
            </a:r>
            <a:r>
              <a:rPr lang="en-US" i="1"/>
              <a:t>and </a:t>
            </a:r>
            <a:r>
              <a:rPr lang="en-US"/>
              <a:t>sufficient</a:t>
            </a:r>
          </a:p>
          <a:p>
            <a:pPr lvl="1"/>
            <a:r>
              <a:rPr lang="en-US" b="1" i="1"/>
              <a:t>Authority</a:t>
            </a:r>
            <a:r>
              <a:rPr lang="en-US"/>
              <a:t> to govern is mandatory for compliance</a:t>
            </a:r>
          </a:p>
          <a:p>
            <a:r>
              <a:rPr lang="en-US"/>
              <a:t>What — precisely — must be governed?</a:t>
            </a:r>
          </a:p>
          <a:p>
            <a:pPr lvl="1"/>
            <a:r>
              <a:rPr lang="en-US"/>
              <a:t>Data Definitions</a:t>
            </a:r>
          </a:p>
          <a:p>
            <a:pPr lvl="1"/>
            <a:r>
              <a:rPr lang="en-US"/>
              <a:t>Assignment of responsibility to maintain the sole authoritative copy of data within the system for a given program</a:t>
            </a:r>
          </a:p>
          <a:p>
            <a:pPr lvl="1"/>
            <a:r>
              <a:rPr lang="en-US"/>
              <a:t>Data “visibility” rules:  those standards that must be complied with (e.g., XML schemas, etc.) to make data accessible in system</a:t>
            </a:r>
          </a:p>
          <a:p>
            <a:r>
              <a:rPr lang="en-US"/>
              <a:t> Of the three elements, the first two are </a:t>
            </a:r>
            <a:r>
              <a:rPr lang="en-US" b="1" i="1"/>
              <a:t>inherently and permanently “Functional Management’s” responsibility</a:t>
            </a:r>
          </a:p>
          <a:p>
            <a:pPr lvl="1"/>
            <a:r>
              <a:rPr lang="en-US"/>
              <a:t>Functional management can </a:t>
            </a:r>
            <a:r>
              <a:rPr lang="en-US" i="1"/>
              <a:t>not</a:t>
            </a:r>
            <a:r>
              <a:rPr lang="en-US"/>
              <a:t> expect to outsource to IT these duties</a:t>
            </a:r>
          </a:p>
          <a:p>
            <a:pPr lvl="1"/>
            <a:r>
              <a:rPr lang="en-US"/>
              <a:t>It takes resources to do this, not a lot, but some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77800"/>
            <a:ext cx="7018337" cy="646113"/>
          </a:xfrm>
        </p:spPr>
        <p:txBody>
          <a:bodyPr/>
          <a:lstStyle/>
          <a:p>
            <a:r>
              <a:rPr lang="en-US"/>
              <a:t>AT&amp;L AV SOA Governance</a:t>
            </a:r>
          </a:p>
        </p:txBody>
      </p:sp>
      <p:sp>
        <p:nvSpPr>
          <p:cNvPr id="1740803" name="Oval 3"/>
          <p:cNvSpPr>
            <a:spLocks noChangeArrowheads="1"/>
          </p:cNvSpPr>
          <p:nvPr/>
        </p:nvSpPr>
        <p:spPr bwMode="auto">
          <a:xfrm rot="83136790">
            <a:off x="2548732" y="1180306"/>
            <a:ext cx="4805362" cy="4384675"/>
          </a:xfrm>
          <a:prstGeom prst="ellipse">
            <a:avLst/>
          </a:prstGeom>
          <a:solidFill>
            <a:srgbClr val="6699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0804" name="Group 4"/>
          <p:cNvGrpSpPr>
            <a:grpSpLocks/>
          </p:cNvGrpSpPr>
          <p:nvPr/>
        </p:nvGrpSpPr>
        <p:grpSpPr bwMode="auto">
          <a:xfrm>
            <a:off x="620713" y="1279525"/>
            <a:ext cx="8467725" cy="5070475"/>
            <a:chOff x="391" y="806"/>
            <a:chExt cx="5334" cy="3194"/>
          </a:xfrm>
        </p:grpSpPr>
        <p:sp>
          <p:nvSpPr>
            <p:cNvPr id="1740805" name="Rectangle 5"/>
            <p:cNvSpPr>
              <a:spLocks noChangeArrowheads="1"/>
            </p:cNvSpPr>
            <p:nvPr/>
          </p:nvSpPr>
          <p:spPr bwMode="auto">
            <a:xfrm>
              <a:off x="4606" y="1319"/>
              <a:ext cx="947" cy="1133"/>
            </a:xfrm>
            <a:prstGeom prst="rect">
              <a:avLst/>
            </a:prstGeom>
            <a:solidFill>
              <a:srgbClr val="99CCFF"/>
            </a:solidFill>
            <a:ln w="9525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40806" name="Oval 6"/>
            <p:cNvSpPr>
              <a:spLocks noChangeArrowheads="1"/>
            </p:cNvSpPr>
            <p:nvPr/>
          </p:nvSpPr>
          <p:spPr bwMode="auto">
            <a:xfrm rot="39404685">
              <a:off x="1867" y="1257"/>
              <a:ext cx="2378" cy="2345"/>
            </a:xfrm>
            <a:prstGeom prst="ellipse">
              <a:avLst/>
            </a:prstGeom>
            <a:solidFill>
              <a:srgbClr val="0099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807" name="Text Box 7"/>
            <p:cNvSpPr txBox="1">
              <a:spLocks noChangeArrowheads="1"/>
            </p:cNvSpPr>
            <p:nvPr/>
          </p:nvSpPr>
          <p:spPr bwMode="auto">
            <a:xfrm>
              <a:off x="4534" y="1326"/>
              <a:ext cx="1078" cy="1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sz="1600" b="1" u="sng">
                  <a:solidFill>
                    <a:schemeClr val="bg1"/>
                  </a:solidFill>
                </a:rPr>
                <a:t>Operations Institution</a:t>
              </a:r>
            </a:p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</a:rPr>
                <a:t>BTA</a:t>
              </a:r>
            </a:p>
            <a:p>
              <a:pPr algn="ctr" eaLnBrk="1" hangingPunct="1">
                <a:spcBef>
                  <a:spcPct val="20000"/>
                </a:spcBef>
                <a:buClrTx/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</a:rPr>
                <a:t>NII</a:t>
              </a:r>
            </a:p>
            <a:p>
              <a:pPr algn="ctr" eaLnBrk="1" hangingPunct="1">
                <a:spcBef>
                  <a:spcPct val="20000"/>
                </a:spcBef>
                <a:buClrTx/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</a:rPr>
                <a:t>CIOs</a:t>
              </a:r>
            </a:p>
            <a:p>
              <a:pPr algn="ctr" eaLnBrk="1" hangingPunct="1">
                <a:spcBef>
                  <a:spcPct val="20000"/>
                </a:spcBef>
                <a:buClrTx/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</a:rPr>
                <a:t>Services</a:t>
              </a:r>
            </a:p>
            <a:p>
              <a:pPr algn="ctr" eaLnBrk="1" hangingPunct="1">
                <a:spcBef>
                  <a:spcPct val="20000"/>
                </a:spcBef>
                <a:buClrTx/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</a:rPr>
                <a:t>Agencies</a:t>
              </a:r>
            </a:p>
          </p:txBody>
        </p:sp>
        <p:sp>
          <p:nvSpPr>
            <p:cNvPr id="1740808" name="Rectangle 8"/>
            <p:cNvSpPr>
              <a:spLocks noChangeArrowheads="1"/>
            </p:cNvSpPr>
            <p:nvPr/>
          </p:nvSpPr>
          <p:spPr bwMode="auto">
            <a:xfrm>
              <a:off x="2581" y="1298"/>
              <a:ext cx="1191" cy="3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buFont typeface="Webdings" pitchFamily="18" charset="2"/>
                <a:buNone/>
              </a:pPr>
              <a:r>
                <a:rPr lang="en-US" sz="1200" b="1">
                  <a:solidFill>
                    <a:srgbClr val="FFFFCC"/>
                  </a:solidFill>
                </a:rPr>
                <a:t>Core Business</a:t>
              </a:r>
            </a:p>
            <a:p>
              <a:pPr marL="342900" indent="-342900" algn="ctr">
                <a:spcBef>
                  <a:spcPct val="20000"/>
                </a:spcBef>
                <a:buFont typeface="Webdings" pitchFamily="18" charset="2"/>
                <a:buNone/>
              </a:pPr>
              <a:r>
                <a:rPr lang="en-US" sz="1200" b="1">
                  <a:solidFill>
                    <a:srgbClr val="FFFFCC"/>
                  </a:solidFill>
                </a:rPr>
                <a:t> Management Group</a:t>
              </a:r>
            </a:p>
          </p:txBody>
        </p:sp>
        <p:sp>
          <p:nvSpPr>
            <p:cNvPr id="1740809" name="Rectangle 9"/>
            <p:cNvSpPr>
              <a:spLocks noChangeArrowheads="1"/>
            </p:cNvSpPr>
            <p:nvPr/>
          </p:nvSpPr>
          <p:spPr bwMode="auto">
            <a:xfrm>
              <a:off x="2395" y="806"/>
              <a:ext cx="1707" cy="4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buFont typeface="Webdings" pitchFamily="18" charset="2"/>
                <a:buNone/>
              </a:pPr>
              <a:r>
                <a:rPr lang="en-US" sz="1200" b="1">
                  <a:solidFill>
                    <a:srgbClr val="FFFFCC"/>
                  </a:solidFill>
                </a:rPr>
                <a:t>WSLM</a:t>
              </a:r>
            </a:p>
            <a:p>
              <a:pPr marL="342900" indent="-342900" algn="ctr">
                <a:spcBef>
                  <a:spcPct val="20000"/>
                </a:spcBef>
                <a:buFont typeface="Webdings" pitchFamily="18" charset="2"/>
                <a:buNone/>
              </a:pPr>
              <a:r>
                <a:rPr lang="en-US" sz="1200" b="1">
                  <a:solidFill>
                    <a:srgbClr val="FFFFCC"/>
                  </a:solidFill>
                </a:rPr>
                <a:t>Defense Acquisition Management </a:t>
              </a:r>
            </a:p>
            <a:p>
              <a:pPr marL="342900" indent="-342900" algn="ctr">
                <a:spcBef>
                  <a:spcPct val="20000"/>
                </a:spcBef>
                <a:buFont typeface="Webdings" pitchFamily="18" charset="2"/>
                <a:buNone/>
              </a:pPr>
              <a:r>
                <a:rPr lang="en-US" sz="1200" b="1">
                  <a:solidFill>
                    <a:srgbClr val="FFFFCC"/>
                  </a:solidFill>
                </a:rPr>
                <a:t>Senior Steering Group</a:t>
              </a:r>
            </a:p>
          </p:txBody>
        </p:sp>
        <p:pic>
          <p:nvPicPr>
            <p:cNvPr id="1740810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33" y="1581"/>
              <a:ext cx="2030" cy="2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40811" name="Line 11"/>
            <p:cNvSpPr>
              <a:spLocks noChangeShapeType="1"/>
            </p:cNvSpPr>
            <p:nvPr/>
          </p:nvSpPr>
          <p:spPr bwMode="auto">
            <a:xfrm flipV="1">
              <a:off x="2632" y="1762"/>
              <a:ext cx="926" cy="1740"/>
            </a:xfrm>
            <a:prstGeom prst="line">
              <a:avLst/>
            </a:prstGeom>
            <a:noFill/>
            <a:ln w="57150">
              <a:solidFill>
                <a:srgbClr val="CCCC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0812" name="Rectangle 12"/>
            <p:cNvSpPr>
              <a:spLocks noChangeArrowheads="1"/>
            </p:cNvSpPr>
            <p:nvPr/>
          </p:nvSpPr>
          <p:spPr bwMode="auto">
            <a:xfrm>
              <a:off x="723" y="1319"/>
              <a:ext cx="948" cy="1133"/>
            </a:xfrm>
            <a:prstGeom prst="rect">
              <a:avLst/>
            </a:prstGeom>
            <a:solidFill>
              <a:srgbClr val="99CCFF"/>
            </a:solidFill>
            <a:ln w="9525" algn="ctr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40813" name="Text Box 13"/>
            <p:cNvSpPr txBox="1">
              <a:spLocks noChangeArrowheads="1"/>
            </p:cNvSpPr>
            <p:nvPr/>
          </p:nvSpPr>
          <p:spPr bwMode="auto">
            <a:xfrm>
              <a:off x="724" y="1306"/>
              <a:ext cx="902" cy="1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sz="1600" b="1" u="sng">
                  <a:solidFill>
                    <a:schemeClr val="bg1"/>
                  </a:solidFill>
                </a:rPr>
                <a:t>Acquisition Institution</a:t>
              </a:r>
            </a:p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sz="1400" b="1">
                  <a:solidFill>
                    <a:schemeClr val="bg1"/>
                  </a:solidFill>
                </a:rPr>
                <a:t>AT&amp;L</a:t>
              </a:r>
            </a:p>
            <a:p>
              <a:pPr algn="ctr" eaLnBrk="1" hangingPunct="1">
                <a:spcBef>
                  <a:spcPct val="20000"/>
                </a:spcBef>
                <a:buClrTx/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</a:rPr>
                <a:t>DOT&amp;E</a:t>
              </a:r>
            </a:p>
            <a:p>
              <a:pPr algn="ctr" eaLnBrk="1" hangingPunct="1">
                <a:spcBef>
                  <a:spcPct val="20000"/>
                </a:spcBef>
                <a:buClrTx/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</a:rPr>
                <a:t>IC&amp;C</a:t>
              </a:r>
            </a:p>
            <a:p>
              <a:pPr algn="ctr" eaLnBrk="1" hangingPunct="1">
                <a:spcBef>
                  <a:spcPct val="20000"/>
                </a:spcBef>
                <a:buClrTx/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</a:rPr>
                <a:t>Services</a:t>
              </a:r>
            </a:p>
            <a:p>
              <a:pPr algn="ctr" eaLnBrk="1" hangingPunct="1">
                <a:spcBef>
                  <a:spcPct val="20000"/>
                </a:spcBef>
                <a:buClrTx/>
                <a:buFontTx/>
                <a:buNone/>
              </a:pPr>
              <a:r>
                <a:rPr lang="en-US" sz="1200" b="1">
                  <a:solidFill>
                    <a:schemeClr val="bg1"/>
                  </a:solidFill>
                </a:rPr>
                <a:t>Agencies</a:t>
              </a:r>
              <a:endParaRPr lang="en-US" sz="1200">
                <a:solidFill>
                  <a:schemeClr val="bg1"/>
                </a:solidFill>
              </a:endParaRPr>
            </a:p>
          </p:txBody>
        </p:sp>
        <p:grpSp>
          <p:nvGrpSpPr>
            <p:cNvPr id="1740814" name="Group 14"/>
            <p:cNvGrpSpPr>
              <a:grpSpLocks/>
            </p:cNvGrpSpPr>
            <p:nvPr/>
          </p:nvGrpSpPr>
          <p:grpSpPr bwMode="auto">
            <a:xfrm>
              <a:off x="391" y="2993"/>
              <a:ext cx="1419" cy="943"/>
              <a:chOff x="299" y="2980"/>
              <a:chExt cx="1439" cy="950"/>
            </a:xfrm>
          </p:grpSpPr>
          <p:sp>
            <p:nvSpPr>
              <p:cNvPr id="1740815" name="AutoShape 15"/>
              <p:cNvSpPr>
                <a:spLocks noChangeArrowheads="1"/>
              </p:cNvSpPr>
              <p:nvPr/>
            </p:nvSpPr>
            <p:spPr bwMode="auto">
              <a:xfrm>
                <a:off x="633" y="2980"/>
                <a:ext cx="1105" cy="765"/>
              </a:xfrm>
              <a:prstGeom prst="flowChartDocument">
                <a:avLst/>
              </a:prstGeom>
              <a:solidFill>
                <a:srgbClr val="EAEAEA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0816" name="AutoShape 16"/>
              <p:cNvSpPr>
                <a:spLocks noChangeArrowheads="1"/>
              </p:cNvSpPr>
              <p:nvPr/>
            </p:nvSpPr>
            <p:spPr bwMode="auto">
              <a:xfrm>
                <a:off x="486" y="3085"/>
                <a:ext cx="1124" cy="778"/>
              </a:xfrm>
              <a:prstGeom prst="flowChartDocument">
                <a:avLst/>
              </a:prstGeom>
              <a:solidFill>
                <a:srgbClr val="EAEAEA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0817" name="AutoShape 17"/>
              <p:cNvSpPr>
                <a:spLocks noChangeArrowheads="1"/>
              </p:cNvSpPr>
              <p:nvPr/>
            </p:nvSpPr>
            <p:spPr bwMode="auto">
              <a:xfrm>
                <a:off x="311" y="3189"/>
                <a:ext cx="1170" cy="741"/>
              </a:xfrm>
              <a:prstGeom prst="flowChartDocument">
                <a:avLst/>
              </a:prstGeom>
              <a:solidFill>
                <a:srgbClr val="EAEAEA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0818" name="Text Box 18"/>
              <p:cNvSpPr txBox="1">
                <a:spLocks noChangeArrowheads="1"/>
              </p:cNvSpPr>
              <p:nvPr/>
            </p:nvSpPr>
            <p:spPr bwMode="auto">
              <a:xfrm>
                <a:off x="299" y="3207"/>
                <a:ext cx="1126" cy="61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indent="-342900" algn="ctr">
                  <a:spcBef>
                    <a:spcPct val="20000"/>
                  </a:spcBef>
                  <a:buFont typeface="Webdings" pitchFamily="18" charset="2"/>
                  <a:buNone/>
                </a:pPr>
                <a:r>
                  <a:rPr lang="en-US" sz="1000" b="1">
                    <a:solidFill>
                      <a:schemeClr val="accent1"/>
                    </a:solidFill>
                  </a:rPr>
                  <a:t>Information Requirements</a:t>
                </a:r>
              </a:p>
              <a:p>
                <a:pPr marL="342900" indent="-342900" algn="ctr">
                  <a:spcBef>
                    <a:spcPct val="20000"/>
                  </a:spcBef>
                  <a:buFont typeface="Webdings" pitchFamily="18" charset="2"/>
                  <a:buNone/>
                </a:pPr>
                <a:r>
                  <a:rPr lang="en-US" sz="1000" b="1">
                    <a:solidFill>
                      <a:schemeClr val="accent1"/>
                    </a:solidFill>
                  </a:rPr>
                  <a:t>Indicator Requirements</a:t>
                </a:r>
              </a:p>
              <a:p>
                <a:pPr marL="342900" indent="-342900" algn="ctr">
                  <a:spcBef>
                    <a:spcPct val="20000"/>
                  </a:spcBef>
                  <a:buFont typeface="Webdings" pitchFamily="18" charset="2"/>
                  <a:buNone/>
                </a:pPr>
                <a:r>
                  <a:rPr lang="en-US" sz="1000" b="1">
                    <a:solidFill>
                      <a:schemeClr val="accent1"/>
                    </a:solidFill>
                  </a:rPr>
                  <a:t>Process Supported</a:t>
                </a:r>
              </a:p>
              <a:p>
                <a:pPr marL="342900" indent="-342900" algn="ctr">
                  <a:spcBef>
                    <a:spcPct val="20000"/>
                  </a:spcBef>
                  <a:buFont typeface="Webdings" pitchFamily="18" charset="2"/>
                  <a:buNone/>
                </a:pPr>
                <a:r>
                  <a:rPr lang="en-US" sz="1000" b="1">
                    <a:solidFill>
                      <a:schemeClr val="accent1"/>
                    </a:solidFill>
                  </a:rPr>
                  <a:t>Process Owner</a:t>
                </a:r>
              </a:p>
              <a:p>
                <a:pPr marL="342900" indent="-342900" algn="ctr">
                  <a:spcBef>
                    <a:spcPct val="20000"/>
                  </a:spcBef>
                  <a:buFont typeface="Webdings" pitchFamily="18" charset="2"/>
                  <a:buNone/>
                </a:pPr>
                <a:r>
                  <a:rPr lang="en-US" sz="1000" b="1">
                    <a:solidFill>
                      <a:schemeClr val="accent1"/>
                    </a:solidFill>
                  </a:rPr>
                  <a:t>Data Sources</a:t>
                </a:r>
              </a:p>
            </p:txBody>
          </p:sp>
        </p:grpSp>
        <p:sp>
          <p:nvSpPr>
            <p:cNvPr id="1740819" name="AutoShape 19"/>
            <p:cNvSpPr>
              <a:spLocks noChangeArrowheads="1"/>
            </p:cNvSpPr>
            <p:nvPr/>
          </p:nvSpPr>
          <p:spPr bwMode="auto">
            <a:xfrm rot="1812824">
              <a:off x="1453" y="1806"/>
              <a:ext cx="842" cy="243"/>
            </a:xfrm>
            <a:prstGeom prst="leftRightArrow">
              <a:avLst>
                <a:gd name="adj1" fmla="val 50000"/>
                <a:gd name="adj2" fmla="val 693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820" name="AutoShape 20"/>
            <p:cNvSpPr>
              <a:spLocks noChangeArrowheads="1"/>
            </p:cNvSpPr>
            <p:nvPr/>
          </p:nvSpPr>
          <p:spPr bwMode="auto">
            <a:xfrm rot="20040000">
              <a:off x="3826" y="1909"/>
              <a:ext cx="886" cy="244"/>
            </a:xfrm>
            <a:prstGeom prst="leftRightArrow">
              <a:avLst>
                <a:gd name="adj1" fmla="val 50000"/>
                <a:gd name="adj2" fmla="val 7262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821" name="AutoShape 21"/>
            <p:cNvSpPr>
              <a:spLocks noChangeArrowheads="1"/>
            </p:cNvSpPr>
            <p:nvPr/>
          </p:nvSpPr>
          <p:spPr bwMode="auto">
            <a:xfrm>
              <a:off x="4343" y="2997"/>
              <a:ext cx="1090" cy="760"/>
            </a:xfrm>
            <a:prstGeom prst="flowChartDocument">
              <a:avLst/>
            </a:prstGeom>
            <a:solidFill>
              <a:srgbClr val="EAEAE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822" name="AutoShape 22"/>
            <p:cNvSpPr>
              <a:spLocks noChangeArrowheads="1"/>
            </p:cNvSpPr>
            <p:nvPr/>
          </p:nvSpPr>
          <p:spPr bwMode="auto">
            <a:xfrm>
              <a:off x="4432" y="3107"/>
              <a:ext cx="1109" cy="773"/>
            </a:xfrm>
            <a:prstGeom prst="flowChartDocument">
              <a:avLst/>
            </a:prstGeom>
            <a:solidFill>
              <a:srgbClr val="EAEAE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823" name="AutoShape 23"/>
            <p:cNvSpPr>
              <a:spLocks noChangeArrowheads="1"/>
            </p:cNvSpPr>
            <p:nvPr/>
          </p:nvSpPr>
          <p:spPr bwMode="auto">
            <a:xfrm>
              <a:off x="4514" y="3264"/>
              <a:ext cx="1154" cy="736"/>
            </a:xfrm>
            <a:prstGeom prst="flowChartDocument">
              <a:avLst/>
            </a:prstGeom>
            <a:solidFill>
              <a:srgbClr val="EAEAEA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824" name="Text Box 24"/>
            <p:cNvSpPr txBox="1">
              <a:spLocks noChangeArrowheads="1"/>
            </p:cNvSpPr>
            <p:nvPr/>
          </p:nvSpPr>
          <p:spPr bwMode="auto">
            <a:xfrm>
              <a:off x="4465" y="3291"/>
              <a:ext cx="1260" cy="4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  <a:buFont typeface="Webdings" pitchFamily="18" charset="2"/>
                <a:buNone/>
              </a:pPr>
              <a:r>
                <a:rPr lang="en-US" sz="1000" b="1">
                  <a:solidFill>
                    <a:schemeClr val="accent1"/>
                  </a:solidFill>
                </a:rPr>
                <a:t>Implementation Requirements</a:t>
              </a:r>
            </a:p>
            <a:p>
              <a:pPr marL="342900" indent="-342900" algn="ctr">
                <a:spcBef>
                  <a:spcPct val="20000"/>
                </a:spcBef>
                <a:buFont typeface="Webdings" pitchFamily="18" charset="2"/>
                <a:buNone/>
              </a:pPr>
              <a:r>
                <a:rPr lang="en-US" sz="1000" b="1">
                  <a:solidFill>
                    <a:schemeClr val="accent1"/>
                  </a:solidFill>
                </a:rPr>
                <a:t>Standards &amp; Guidelines</a:t>
              </a:r>
            </a:p>
            <a:p>
              <a:pPr marL="342900" indent="-342900" algn="ctr">
                <a:spcBef>
                  <a:spcPct val="20000"/>
                </a:spcBef>
                <a:buFont typeface="Webdings" pitchFamily="18" charset="2"/>
                <a:buNone/>
              </a:pPr>
              <a:r>
                <a:rPr lang="en-US" sz="1000" b="1">
                  <a:solidFill>
                    <a:schemeClr val="accent1"/>
                  </a:solidFill>
                </a:rPr>
                <a:t>Transition Plans</a:t>
              </a:r>
            </a:p>
            <a:p>
              <a:pPr marL="342900" indent="-342900" algn="ctr">
                <a:spcBef>
                  <a:spcPct val="20000"/>
                </a:spcBef>
                <a:buFont typeface="Webdings" pitchFamily="18" charset="2"/>
                <a:buNone/>
              </a:pPr>
              <a:r>
                <a:rPr lang="en-US" sz="1000" b="1">
                  <a:solidFill>
                    <a:schemeClr val="accent1"/>
                  </a:solidFill>
                </a:rPr>
                <a:t>Schedule</a:t>
              </a:r>
            </a:p>
          </p:txBody>
        </p:sp>
        <p:sp>
          <p:nvSpPr>
            <p:cNvPr id="1740825" name="Text Box 25"/>
            <p:cNvSpPr txBox="1">
              <a:spLocks noChangeArrowheads="1"/>
            </p:cNvSpPr>
            <p:nvPr/>
          </p:nvSpPr>
          <p:spPr bwMode="auto">
            <a:xfrm>
              <a:off x="707" y="2714"/>
              <a:ext cx="1077" cy="30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15000"/>
                </a:spcBef>
                <a:buFont typeface="Webdings" pitchFamily="18" charset="2"/>
                <a:buNone/>
              </a:pPr>
              <a:r>
                <a:rPr lang="en-US" sz="1200" b="1">
                  <a:solidFill>
                    <a:schemeClr val="accent1"/>
                  </a:solidFill>
                </a:rPr>
                <a:t>Data Entity</a:t>
              </a:r>
            </a:p>
            <a:p>
              <a:pPr marL="342900" indent="-342900" algn="ctr">
                <a:spcBef>
                  <a:spcPct val="15000"/>
                </a:spcBef>
                <a:buFont typeface="Webdings" pitchFamily="18" charset="2"/>
                <a:buNone/>
              </a:pPr>
              <a:r>
                <a:rPr lang="en-US" sz="1200" b="1">
                  <a:solidFill>
                    <a:schemeClr val="accent1"/>
                  </a:solidFill>
                </a:rPr>
                <a:t>Package</a:t>
              </a:r>
            </a:p>
          </p:txBody>
        </p:sp>
        <p:sp>
          <p:nvSpPr>
            <p:cNvPr id="1740826" name="Text Box 26"/>
            <p:cNvSpPr txBox="1">
              <a:spLocks noChangeArrowheads="1"/>
            </p:cNvSpPr>
            <p:nvPr/>
          </p:nvSpPr>
          <p:spPr bwMode="auto">
            <a:xfrm>
              <a:off x="4209" y="2623"/>
              <a:ext cx="1326" cy="4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15000"/>
                </a:spcBef>
                <a:buFont typeface="Webdings" pitchFamily="18" charset="2"/>
                <a:buNone/>
              </a:pPr>
              <a:r>
                <a:rPr lang="en-US" sz="1200" b="1">
                  <a:solidFill>
                    <a:schemeClr val="accent1"/>
                  </a:solidFill>
                </a:rPr>
                <a:t>	Technical Implementation Standard</a:t>
              </a:r>
            </a:p>
          </p:txBody>
        </p:sp>
        <p:sp>
          <p:nvSpPr>
            <p:cNvPr id="1740827" name="Text Box 27"/>
            <p:cNvSpPr txBox="1">
              <a:spLocks noChangeArrowheads="1"/>
            </p:cNvSpPr>
            <p:nvPr/>
          </p:nvSpPr>
          <p:spPr bwMode="auto">
            <a:xfrm>
              <a:off x="2044" y="2298"/>
              <a:ext cx="1177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Font typeface="Webdings" pitchFamily="18" charset="2"/>
                <a:buNone/>
              </a:pPr>
              <a:r>
                <a:rPr lang="en-US" sz="1400" b="1" u="sng">
                  <a:solidFill>
                    <a:srgbClr val="FFFF00"/>
                  </a:solidFill>
                </a:rPr>
                <a:t>Acquisition Issues </a:t>
              </a:r>
            </a:p>
          </p:txBody>
        </p:sp>
        <p:sp>
          <p:nvSpPr>
            <p:cNvPr id="1740828" name="Text Box 28"/>
            <p:cNvSpPr txBox="1">
              <a:spLocks noChangeArrowheads="1"/>
            </p:cNvSpPr>
            <p:nvPr/>
          </p:nvSpPr>
          <p:spPr bwMode="auto">
            <a:xfrm>
              <a:off x="2801" y="3202"/>
              <a:ext cx="793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50000"/>
                </a:spcBef>
                <a:buFont typeface="Webdings" pitchFamily="18" charset="2"/>
                <a:buNone/>
              </a:pPr>
              <a:r>
                <a:rPr lang="en-US" sz="1400" b="1" u="sng">
                  <a:solidFill>
                    <a:srgbClr val="FFFF00"/>
                  </a:solidFill>
                </a:rPr>
                <a:t>IT Issues </a:t>
              </a:r>
            </a:p>
          </p:txBody>
        </p:sp>
        <p:sp>
          <p:nvSpPr>
            <p:cNvPr id="1740829" name="Line 29"/>
            <p:cNvSpPr>
              <a:spLocks noChangeShapeType="1"/>
            </p:cNvSpPr>
            <p:nvPr/>
          </p:nvSpPr>
          <p:spPr bwMode="auto">
            <a:xfrm flipH="1">
              <a:off x="1718" y="3102"/>
              <a:ext cx="591" cy="411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0830" name="Line 30"/>
            <p:cNvSpPr>
              <a:spLocks noChangeShapeType="1"/>
            </p:cNvSpPr>
            <p:nvPr/>
          </p:nvSpPr>
          <p:spPr bwMode="auto">
            <a:xfrm>
              <a:off x="3635" y="3102"/>
              <a:ext cx="728" cy="453"/>
            </a:xfrm>
            <a:prstGeom prst="lin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100000"/>
          </a:spcBef>
          <a:spcAft>
            <a:spcPct val="0"/>
          </a:spcAft>
          <a:buClr>
            <a:srgbClr val="0B1F65"/>
          </a:buClr>
          <a:buSzTx/>
          <a:buFont typeface="Webdings" pitchFamily="18" charset="2"/>
          <a:buChar char="4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100000"/>
          </a:spcBef>
          <a:spcAft>
            <a:spcPct val="0"/>
          </a:spcAft>
          <a:buClr>
            <a:srgbClr val="0B1F65"/>
          </a:buClr>
          <a:buSzTx/>
          <a:buFont typeface="Webdings" pitchFamily="18" charset="2"/>
          <a:buChar char="4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B69404"/>
        </a:dk2>
        <a:lt2>
          <a:srgbClr val="C0C0C0"/>
        </a:lt2>
        <a:accent1>
          <a:srgbClr val="0000FF"/>
        </a:accent1>
        <a:accent2>
          <a:srgbClr val="E2E1C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CDCCAE"/>
        </a:accent6>
        <a:hlink>
          <a:srgbClr val="3D97AF"/>
        </a:hlink>
        <a:folHlink>
          <a:srgbClr val="B72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NavMenuId xmlns="818ab197-d140-402e-b8de-97cd7fd16373" xsi:nil="true"/>
    <ContentId xmlns="818ab197-d140-402e-b8de-97cd7fd16373" xsi:nil="true"/>
    <SortOrder xmlns="818ab197-d140-402e-b8de-97cd7fd16373" xsi:nil="true"/>
    <PublishingExpirationDate xmlns="http://schemas.microsoft.com/sharepoint/v3" xsi:nil="true"/>
    <PublishingStartDate xmlns="http://schemas.microsoft.com/sharepoint/v3" xsi:nil="true"/>
    <ContentFileId xmlns="818ab197-d140-402e-b8de-97cd7fd16373" xsi:nil="true"/>
    <Taxonomy xmlns="8781b459-35d1-4874-a8a7-354b71085f5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A0B5AF411B9F43A791AE87FBCB0CCF" ma:contentTypeVersion="5" ma:contentTypeDescription="Create a new document." ma:contentTypeScope="" ma:versionID="a07428e1e86abfb92c13e40c6d87ac6b">
  <xsd:schema xmlns:xsd="http://www.w3.org/2001/XMLSchema" xmlns:p="http://schemas.microsoft.com/office/2006/metadata/properties" xmlns:ns1="http://schemas.microsoft.com/sharepoint/v3" xmlns:ns2="818ab197-d140-402e-b8de-97cd7fd16373" xmlns:ns3="8781b459-35d1-4874-a8a7-354b71085f54" targetNamespace="http://schemas.microsoft.com/office/2006/metadata/properties" ma:root="true" ma:fieldsID="b142ebc7ab5e1caa001ebac0546f0008" ns1:_="" ns2:_="" ns3:_="">
    <xsd:import namespace="http://schemas.microsoft.com/sharepoint/v3"/>
    <xsd:import namespace="818ab197-d140-402e-b8de-97cd7fd16373"/>
    <xsd:import namespace="8781b459-35d1-4874-a8a7-354b71085f54"/>
    <xsd:element name="properties">
      <xsd:complexType>
        <xsd:sequence>
          <xsd:element name="documentManagement">
            <xsd:complexType>
              <xsd:all>
                <xsd:element ref="ns2:ContentId" minOccurs="0"/>
                <xsd:element ref="ns2:NavMenuId" minOccurs="0"/>
                <xsd:element ref="ns2:ContentFileId" minOccurs="0"/>
                <xsd:element ref="ns3:Taxonomy" minOccurs="0"/>
                <xsd:element ref="ns2:SortOrder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818ab197-d140-402e-b8de-97cd7fd16373" elementFormDefault="qualified">
    <xsd:import namespace="http://schemas.microsoft.com/office/2006/documentManagement/types"/>
    <xsd:element name="ContentId" ma:index="8" nillable="true" ma:displayName="ContentId" ma:internalName="ContentId">
      <xsd:simpleType>
        <xsd:restriction base="dms:Text">
          <xsd:maxLength value="255"/>
        </xsd:restriction>
      </xsd:simpleType>
    </xsd:element>
    <xsd:element name="NavMenuId" ma:index="9" nillable="true" ma:displayName="NavMenuId" ma:internalName="NavMenuId">
      <xsd:simpleType>
        <xsd:restriction base="dms:Text">
          <xsd:maxLength value="255"/>
        </xsd:restriction>
      </xsd:simpleType>
    </xsd:element>
    <xsd:element name="ContentFileId" ma:index="10" nillable="true" ma:displayName="ContentFileId" ma:internalName="ContentFileId">
      <xsd:simpleType>
        <xsd:restriction base="dms:Text">
          <xsd:maxLength value="255"/>
        </xsd:restriction>
      </xsd:simpleType>
    </xsd:element>
    <xsd:element name="SortOrder" ma:index="12" nillable="true" ma:displayName="Homepage Sort Order" ma:internalName="SortOrder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8781b459-35d1-4874-a8a7-354b71085f54" elementFormDefault="qualified">
    <xsd:import namespace="http://schemas.microsoft.com/office/2006/documentManagement/types"/>
    <xsd:element name="Taxonomy" ma:index="11" nillable="true" ma:displayName="Taxonomy" ma:internalName="SusQtechTaxonomy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6252B44-C588-4D1C-92A6-A95B53F372AE}"/>
</file>

<file path=customXml/itemProps2.xml><?xml version="1.0" encoding="utf-8"?>
<ds:datastoreItem xmlns:ds="http://schemas.openxmlformats.org/officeDocument/2006/customXml" ds:itemID="{A613033B-D4C1-4149-AE8F-2495D3F03622}"/>
</file>

<file path=customXml/itemProps3.xml><?xml version="1.0" encoding="utf-8"?>
<ds:datastoreItem xmlns:ds="http://schemas.openxmlformats.org/officeDocument/2006/customXml" ds:itemID="{CC699475-F97B-496F-9019-2173C8DD6FC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20318</TotalTime>
  <Pages>8</Pages>
  <Words>2067</Words>
  <Application>Microsoft Office PowerPoint</Application>
  <PresentationFormat>On-screen Show (4:3)</PresentationFormat>
  <Paragraphs>410</Paragraphs>
  <Slides>24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Default Design</vt:lpstr>
      <vt:lpstr>\\acq(pent)\dfs\blissgr\Book1.xls!consistency chrt</vt:lpstr>
      <vt:lpstr>\\acq(pent)\dfs\blissgr\Book1.xls!cmpt by $ chrt</vt:lpstr>
      <vt:lpstr>\\acq(pent)\dfs\blissgr\Book1.xls!histg chrt</vt:lpstr>
      <vt:lpstr>\\acq(pent)\dfs\blissgr\Book1.xls!cmpt by n chrt</vt:lpstr>
      <vt:lpstr>Slide 0</vt:lpstr>
      <vt:lpstr>EVMS Issue Categories</vt:lpstr>
      <vt:lpstr>Institutional Issues:  Weapon Systems Acquisition Reform Act (WSARA)</vt:lpstr>
      <vt:lpstr>Current PARCA Vision</vt:lpstr>
      <vt:lpstr>PARCA Does NOT  . . .</vt:lpstr>
      <vt:lpstr>PARCA and EVMS</vt:lpstr>
      <vt:lpstr>SOA Governance and Technical Approach</vt:lpstr>
      <vt:lpstr>Where do the contracts come from?  Governance</vt:lpstr>
      <vt:lpstr>AT&amp;L AV SOA Governance</vt:lpstr>
      <vt:lpstr>AT&amp;L Policies &amp; EV’s Changing Role (Gary’s View)</vt:lpstr>
      <vt:lpstr>Specific PARCA EVMS Policy Changes (current proposal)</vt:lpstr>
      <vt:lpstr>Sample Data Quality Formats; (display available by Service, PNO, etc.)</vt:lpstr>
      <vt:lpstr>Get off the stage, Gary</vt:lpstr>
      <vt:lpstr>Backup</vt:lpstr>
      <vt:lpstr>How would this world work?</vt:lpstr>
      <vt:lpstr>Altered Expectations of Participants</vt:lpstr>
      <vt:lpstr>Authoritative Responsibility</vt:lpstr>
      <vt:lpstr>Data Classes</vt:lpstr>
      <vt:lpstr>Expanding the AV SOA “Waistline”  via DEP Process</vt:lpstr>
      <vt:lpstr>Arbitrating New Data Element Additions</vt:lpstr>
      <vt:lpstr>What do you want to know?</vt:lpstr>
      <vt:lpstr>Integrated Master Schedule</vt:lpstr>
      <vt:lpstr>AT&amp;L AV SOA Pilot – As of 12/3</vt:lpstr>
      <vt:lpstr>AT&amp;L AV SOA Pilot Data</vt:lpstr>
    </vt:vector>
  </TitlesOfParts>
  <Company> CACI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AV BEA Kickoff Brief 5 JUL 05</dc:title>
  <dc:subject>Acquisition Visibility BEA Workshop</dc:subject>
  <dc:creator> Wesley E. Rice II</dc:creator>
  <cp:keywords/>
  <dc:description/>
  <cp:lastModifiedBy>Nell Sullivan</cp:lastModifiedBy>
  <cp:revision>609</cp:revision>
  <cp:lastPrinted>2001-09-28T15:01:44Z</cp:lastPrinted>
  <dcterms:created xsi:type="dcterms:W3CDTF">2003-10-23T18:13:24Z</dcterms:created>
  <dcterms:modified xsi:type="dcterms:W3CDTF">2010-02-17T17:21:50Z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0x01010004A0B5AF411B9F43A791AE87FBCB0CCF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