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p:sldMasterIdLst>
    <p:sldMasterId id="2147483648" r:id="rId1"/>
    <p:sldMasterId id="2147483660" r:id="rId2"/>
  </p:sldMasterIdLst>
  <p:notesMasterIdLst>
    <p:notesMasterId r:id="rId17"/>
  </p:notesMasterIdLst>
  <p:handoutMasterIdLst>
    <p:handoutMasterId r:id="rId18"/>
  </p:handoutMasterIdLst>
  <p:sldIdLst>
    <p:sldId id="256" r:id="rId3"/>
    <p:sldId id="257" r:id="rId4"/>
    <p:sldId id="263" r:id="rId5"/>
    <p:sldId id="264" r:id="rId6"/>
    <p:sldId id="268" r:id="rId7"/>
    <p:sldId id="265" r:id="rId8"/>
    <p:sldId id="266" r:id="rId9"/>
    <p:sldId id="267" r:id="rId10"/>
    <p:sldId id="258" r:id="rId11"/>
    <p:sldId id="259" r:id="rId12"/>
    <p:sldId id="260" r:id="rId13"/>
    <p:sldId id="262" r:id="rId14"/>
    <p:sldId id="269" r:id="rId15"/>
    <p:sldId id="270" r:id="rId16"/>
  </p:sldIdLst>
  <p:sldSz cx="9144000" cy="6858000" type="screen4x3"/>
  <p:notesSz cx="6883400" cy="9994900"/>
  <p:defaultTextStyle>
    <a:defPPr>
      <a:defRPr lang="en-US"/>
    </a:defPPr>
    <a:lvl1pPr algn="l" rtl="0" eaLnBrk="0" fontAlgn="base" hangingPunct="0">
      <a:spcBef>
        <a:spcPct val="0"/>
      </a:spcBef>
      <a:spcAft>
        <a:spcPct val="0"/>
      </a:spcAft>
      <a:defRPr sz="28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pitchFamily="18" charset="0"/>
        <a:ea typeface="+mn-ea"/>
        <a:cs typeface="+mn-cs"/>
      </a:defRPr>
    </a:lvl5pPr>
    <a:lvl6pPr marL="2286000" algn="l" defTabSz="914400" rtl="0" eaLnBrk="1" latinLnBrk="0" hangingPunct="1">
      <a:defRPr sz="2800" kern="1200">
        <a:solidFill>
          <a:schemeClr val="tx1"/>
        </a:solidFill>
        <a:latin typeface="Times" pitchFamily="18" charset="0"/>
        <a:ea typeface="+mn-ea"/>
        <a:cs typeface="+mn-cs"/>
      </a:defRPr>
    </a:lvl6pPr>
    <a:lvl7pPr marL="2743200" algn="l" defTabSz="914400" rtl="0" eaLnBrk="1" latinLnBrk="0" hangingPunct="1">
      <a:defRPr sz="2800" kern="1200">
        <a:solidFill>
          <a:schemeClr val="tx1"/>
        </a:solidFill>
        <a:latin typeface="Times" pitchFamily="18" charset="0"/>
        <a:ea typeface="+mn-ea"/>
        <a:cs typeface="+mn-cs"/>
      </a:defRPr>
    </a:lvl7pPr>
    <a:lvl8pPr marL="3200400" algn="l" defTabSz="914400" rtl="0" eaLnBrk="1" latinLnBrk="0" hangingPunct="1">
      <a:defRPr sz="2800" kern="1200">
        <a:solidFill>
          <a:schemeClr val="tx1"/>
        </a:solidFill>
        <a:latin typeface="Times" pitchFamily="18" charset="0"/>
        <a:ea typeface="+mn-ea"/>
        <a:cs typeface="+mn-cs"/>
      </a:defRPr>
    </a:lvl8pPr>
    <a:lvl9pPr marL="3657600" algn="l" defTabSz="914400" rtl="0" eaLnBrk="1" latinLnBrk="0" hangingPunct="1">
      <a:defRPr sz="28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2"/>
    <a:srgbClr val="213484"/>
    <a:srgbClr val="EE6639"/>
    <a:srgbClr val="262675"/>
    <a:srgbClr val="28A5D7"/>
    <a:srgbClr val="CCCC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6354" name="Rectangle 2"/>
          <p:cNvSpPr>
            <a:spLocks noGrp="1" noChangeArrowheads="1"/>
          </p:cNvSpPr>
          <p:nvPr>
            <p:ph type="hdr" sz="quarter"/>
          </p:nvPr>
        </p:nvSpPr>
        <p:spPr bwMode="auto">
          <a:xfrm>
            <a:off x="0" y="0"/>
            <a:ext cx="2982913" cy="500063"/>
          </a:xfrm>
          <a:prstGeom prst="rect">
            <a:avLst/>
          </a:prstGeom>
          <a:noFill/>
          <a:ln w="9525">
            <a:noFill/>
            <a:miter lim="800000"/>
            <a:headEnd/>
            <a:tailEnd/>
          </a:ln>
          <a:effectLst/>
        </p:spPr>
        <p:txBody>
          <a:bodyPr vert="horz" wrap="square" lIns="92272" tIns="46136" rIns="92272" bIns="46136" numCol="1" anchor="t" anchorCtr="0" compatLnSpc="1">
            <a:prstTxWarp prst="textNoShape">
              <a:avLst/>
            </a:prstTxWarp>
          </a:bodyPr>
          <a:lstStyle>
            <a:lvl1pPr defTabSz="922338">
              <a:defRPr sz="1200"/>
            </a:lvl1pPr>
          </a:lstStyle>
          <a:p>
            <a:endParaRPr lang="fi-FI"/>
          </a:p>
        </p:txBody>
      </p:sp>
      <p:sp>
        <p:nvSpPr>
          <p:cNvPr id="356355" name="Rectangle 3"/>
          <p:cNvSpPr>
            <a:spLocks noGrp="1" noChangeArrowheads="1"/>
          </p:cNvSpPr>
          <p:nvPr>
            <p:ph type="dt" sz="quarter" idx="1"/>
          </p:nvPr>
        </p:nvSpPr>
        <p:spPr bwMode="auto">
          <a:xfrm>
            <a:off x="3900488" y="0"/>
            <a:ext cx="2982912" cy="500063"/>
          </a:xfrm>
          <a:prstGeom prst="rect">
            <a:avLst/>
          </a:prstGeom>
          <a:noFill/>
          <a:ln w="9525">
            <a:noFill/>
            <a:miter lim="800000"/>
            <a:headEnd/>
            <a:tailEnd/>
          </a:ln>
          <a:effectLst/>
        </p:spPr>
        <p:txBody>
          <a:bodyPr vert="horz" wrap="square" lIns="92272" tIns="46136" rIns="92272" bIns="46136" numCol="1" anchor="t" anchorCtr="0" compatLnSpc="1">
            <a:prstTxWarp prst="textNoShape">
              <a:avLst/>
            </a:prstTxWarp>
          </a:bodyPr>
          <a:lstStyle>
            <a:lvl1pPr algn="r" defTabSz="922338">
              <a:defRPr sz="1200"/>
            </a:lvl1pPr>
          </a:lstStyle>
          <a:p>
            <a:endParaRPr lang="fi-FI"/>
          </a:p>
        </p:txBody>
      </p:sp>
      <p:sp>
        <p:nvSpPr>
          <p:cNvPr id="356356" name="Rectangle 4"/>
          <p:cNvSpPr>
            <a:spLocks noGrp="1" noChangeArrowheads="1"/>
          </p:cNvSpPr>
          <p:nvPr>
            <p:ph type="ftr" sz="quarter" idx="2"/>
          </p:nvPr>
        </p:nvSpPr>
        <p:spPr bwMode="auto">
          <a:xfrm>
            <a:off x="0" y="9494838"/>
            <a:ext cx="2982913" cy="500062"/>
          </a:xfrm>
          <a:prstGeom prst="rect">
            <a:avLst/>
          </a:prstGeom>
          <a:noFill/>
          <a:ln w="9525">
            <a:noFill/>
            <a:miter lim="800000"/>
            <a:headEnd/>
            <a:tailEnd/>
          </a:ln>
          <a:effectLst/>
        </p:spPr>
        <p:txBody>
          <a:bodyPr vert="horz" wrap="square" lIns="92272" tIns="46136" rIns="92272" bIns="46136" numCol="1" anchor="b" anchorCtr="0" compatLnSpc="1">
            <a:prstTxWarp prst="textNoShape">
              <a:avLst/>
            </a:prstTxWarp>
          </a:bodyPr>
          <a:lstStyle>
            <a:lvl1pPr defTabSz="922338">
              <a:defRPr sz="1200"/>
            </a:lvl1pPr>
          </a:lstStyle>
          <a:p>
            <a:endParaRPr lang="fi-FI"/>
          </a:p>
        </p:txBody>
      </p:sp>
      <p:sp>
        <p:nvSpPr>
          <p:cNvPr id="356357" name="Rectangle 5"/>
          <p:cNvSpPr>
            <a:spLocks noGrp="1" noChangeArrowheads="1"/>
          </p:cNvSpPr>
          <p:nvPr>
            <p:ph type="sldNum" sz="quarter" idx="3"/>
          </p:nvPr>
        </p:nvSpPr>
        <p:spPr bwMode="auto">
          <a:xfrm>
            <a:off x="3900488" y="9494838"/>
            <a:ext cx="2982912" cy="500062"/>
          </a:xfrm>
          <a:prstGeom prst="rect">
            <a:avLst/>
          </a:prstGeom>
          <a:noFill/>
          <a:ln w="9525">
            <a:noFill/>
            <a:miter lim="800000"/>
            <a:headEnd/>
            <a:tailEnd/>
          </a:ln>
          <a:effectLst/>
        </p:spPr>
        <p:txBody>
          <a:bodyPr vert="horz" wrap="square" lIns="92272" tIns="46136" rIns="92272" bIns="46136" numCol="1" anchor="b" anchorCtr="0" compatLnSpc="1">
            <a:prstTxWarp prst="textNoShape">
              <a:avLst/>
            </a:prstTxWarp>
          </a:bodyPr>
          <a:lstStyle>
            <a:lvl1pPr algn="r" defTabSz="922338">
              <a:defRPr sz="1200"/>
            </a:lvl1pPr>
          </a:lstStyle>
          <a:p>
            <a:fld id="{E9633230-5BA5-4B98-A05E-93F7D810AACB}" type="slidenum">
              <a:rPr lang="fi-FI"/>
              <a:pPr/>
              <a:t>‹#›</a:t>
            </a:fld>
            <a:endParaRPr lang="fi-FI"/>
          </a:p>
        </p:txBody>
      </p:sp>
    </p:spTree>
    <p:extLst>
      <p:ext uri="{BB962C8B-B14F-4D97-AF65-F5344CB8AC3E}">
        <p14:creationId xmlns:p14="http://schemas.microsoft.com/office/powerpoint/2010/main" val="2837005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82913" cy="500063"/>
          </a:xfrm>
          <a:prstGeom prst="rect">
            <a:avLst/>
          </a:prstGeom>
          <a:noFill/>
          <a:ln w="9525">
            <a:noFill/>
            <a:miter lim="800000"/>
            <a:headEnd/>
            <a:tailEnd/>
          </a:ln>
          <a:effectLst/>
        </p:spPr>
        <p:txBody>
          <a:bodyPr vert="horz" wrap="square" lIns="92272" tIns="46136" rIns="92272" bIns="46136" numCol="1" anchor="t" anchorCtr="0" compatLnSpc="1">
            <a:prstTxWarp prst="textNoShape">
              <a:avLst/>
            </a:prstTxWarp>
          </a:bodyPr>
          <a:lstStyle>
            <a:lvl1pPr defTabSz="922338">
              <a:defRPr sz="1200"/>
            </a:lvl1pPr>
          </a:lstStyle>
          <a:p>
            <a:endParaRPr lang="fi-FI"/>
          </a:p>
        </p:txBody>
      </p:sp>
      <p:sp>
        <p:nvSpPr>
          <p:cNvPr id="95235" name="Rectangle 3"/>
          <p:cNvSpPr>
            <a:spLocks noGrp="1" noChangeArrowheads="1"/>
          </p:cNvSpPr>
          <p:nvPr>
            <p:ph type="dt" idx="1"/>
          </p:nvPr>
        </p:nvSpPr>
        <p:spPr bwMode="auto">
          <a:xfrm>
            <a:off x="3898900" y="0"/>
            <a:ext cx="2982913" cy="500063"/>
          </a:xfrm>
          <a:prstGeom prst="rect">
            <a:avLst/>
          </a:prstGeom>
          <a:noFill/>
          <a:ln w="9525">
            <a:noFill/>
            <a:miter lim="800000"/>
            <a:headEnd/>
            <a:tailEnd/>
          </a:ln>
          <a:effectLst/>
        </p:spPr>
        <p:txBody>
          <a:bodyPr vert="horz" wrap="square" lIns="92272" tIns="46136" rIns="92272" bIns="46136" numCol="1" anchor="t" anchorCtr="0" compatLnSpc="1">
            <a:prstTxWarp prst="textNoShape">
              <a:avLst/>
            </a:prstTxWarp>
          </a:bodyPr>
          <a:lstStyle>
            <a:lvl1pPr algn="r" defTabSz="922338">
              <a:defRPr sz="1200"/>
            </a:lvl1pPr>
          </a:lstStyle>
          <a:p>
            <a:endParaRPr lang="fi-FI"/>
          </a:p>
        </p:txBody>
      </p:sp>
      <p:sp>
        <p:nvSpPr>
          <p:cNvPr id="95236" name="Rectangle 4"/>
          <p:cNvSpPr>
            <a:spLocks noGrp="1" noRot="1" noChangeAspect="1" noChangeArrowheads="1" noTextEdit="1"/>
          </p:cNvSpPr>
          <p:nvPr>
            <p:ph type="sldImg" idx="2"/>
          </p:nvPr>
        </p:nvSpPr>
        <p:spPr bwMode="auto">
          <a:xfrm>
            <a:off x="942975" y="749300"/>
            <a:ext cx="4997450" cy="3748088"/>
          </a:xfrm>
          <a:prstGeom prst="rect">
            <a:avLst/>
          </a:prstGeom>
          <a:noFill/>
          <a:ln w="9525">
            <a:solidFill>
              <a:srgbClr val="000000"/>
            </a:solidFill>
            <a:miter lim="800000"/>
            <a:headEnd/>
            <a:tailEnd/>
          </a:ln>
          <a:effectLst/>
        </p:spPr>
      </p:sp>
      <p:sp>
        <p:nvSpPr>
          <p:cNvPr id="95237" name="Rectangle 5"/>
          <p:cNvSpPr>
            <a:spLocks noGrp="1" noChangeArrowheads="1"/>
          </p:cNvSpPr>
          <p:nvPr>
            <p:ph type="body" sz="quarter" idx="3"/>
          </p:nvPr>
        </p:nvSpPr>
        <p:spPr bwMode="auto">
          <a:xfrm>
            <a:off x="688975" y="4748213"/>
            <a:ext cx="5505450" cy="4497387"/>
          </a:xfrm>
          <a:prstGeom prst="rect">
            <a:avLst/>
          </a:prstGeom>
          <a:noFill/>
          <a:ln w="9525">
            <a:noFill/>
            <a:miter lim="800000"/>
            <a:headEnd/>
            <a:tailEnd/>
          </a:ln>
          <a:effectLst/>
        </p:spPr>
        <p:txBody>
          <a:bodyPr vert="horz" wrap="square" lIns="92272" tIns="46136" rIns="92272" bIns="46136"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5238" name="Rectangle 6"/>
          <p:cNvSpPr>
            <a:spLocks noGrp="1" noChangeArrowheads="1"/>
          </p:cNvSpPr>
          <p:nvPr>
            <p:ph type="ftr" sz="quarter" idx="4"/>
          </p:nvPr>
        </p:nvSpPr>
        <p:spPr bwMode="auto">
          <a:xfrm>
            <a:off x="0" y="9493250"/>
            <a:ext cx="2982913" cy="500063"/>
          </a:xfrm>
          <a:prstGeom prst="rect">
            <a:avLst/>
          </a:prstGeom>
          <a:noFill/>
          <a:ln w="9525">
            <a:noFill/>
            <a:miter lim="800000"/>
            <a:headEnd/>
            <a:tailEnd/>
          </a:ln>
          <a:effectLst/>
        </p:spPr>
        <p:txBody>
          <a:bodyPr vert="horz" wrap="square" lIns="92272" tIns="46136" rIns="92272" bIns="46136" numCol="1" anchor="b" anchorCtr="0" compatLnSpc="1">
            <a:prstTxWarp prst="textNoShape">
              <a:avLst/>
            </a:prstTxWarp>
          </a:bodyPr>
          <a:lstStyle>
            <a:lvl1pPr defTabSz="922338">
              <a:defRPr sz="1200"/>
            </a:lvl1pPr>
          </a:lstStyle>
          <a:p>
            <a:endParaRPr lang="fi-FI"/>
          </a:p>
        </p:txBody>
      </p:sp>
      <p:sp>
        <p:nvSpPr>
          <p:cNvPr id="95239" name="Rectangle 7"/>
          <p:cNvSpPr>
            <a:spLocks noGrp="1" noChangeArrowheads="1"/>
          </p:cNvSpPr>
          <p:nvPr>
            <p:ph type="sldNum" sz="quarter" idx="5"/>
          </p:nvPr>
        </p:nvSpPr>
        <p:spPr bwMode="auto">
          <a:xfrm>
            <a:off x="3898900" y="9493250"/>
            <a:ext cx="2982913" cy="500063"/>
          </a:xfrm>
          <a:prstGeom prst="rect">
            <a:avLst/>
          </a:prstGeom>
          <a:noFill/>
          <a:ln w="9525">
            <a:noFill/>
            <a:miter lim="800000"/>
            <a:headEnd/>
            <a:tailEnd/>
          </a:ln>
          <a:effectLst/>
        </p:spPr>
        <p:txBody>
          <a:bodyPr vert="horz" wrap="square" lIns="92272" tIns="46136" rIns="92272" bIns="46136" numCol="1" anchor="b" anchorCtr="0" compatLnSpc="1">
            <a:prstTxWarp prst="textNoShape">
              <a:avLst/>
            </a:prstTxWarp>
          </a:bodyPr>
          <a:lstStyle>
            <a:lvl1pPr algn="r" defTabSz="922338">
              <a:defRPr sz="1200"/>
            </a:lvl1pPr>
          </a:lstStyle>
          <a:p>
            <a:fld id="{AA887EF0-0FDB-4E12-AB5B-7BAF0CE83023}" type="slidenum">
              <a:rPr lang="fi-FI"/>
              <a:pPr/>
              <a:t>‹#›</a:t>
            </a:fld>
            <a:endParaRPr lang="fi-FI"/>
          </a:p>
        </p:txBody>
      </p:sp>
    </p:spTree>
    <p:extLst>
      <p:ext uri="{BB962C8B-B14F-4D97-AF65-F5344CB8AC3E}">
        <p14:creationId xmlns:p14="http://schemas.microsoft.com/office/powerpoint/2010/main" val="28962521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3027" lvl="1" indent="-173027" defTabSz="914323">
              <a:buFont typeface="Arial" panose="020B0604020202020204" pitchFamily="34" charset="0"/>
              <a:buChar char="•"/>
              <a:defRPr/>
            </a:pPr>
            <a:r>
              <a:rPr lang="en-US" dirty="0"/>
              <a:t>Not trade agreements, but are legally binding</a:t>
            </a:r>
          </a:p>
          <a:p>
            <a:pPr marL="173027" lvl="1" indent="-173027" defTabSz="914323">
              <a:buFont typeface="Arial" panose="020B0604020202020204" pitchFamily="34" charset="0"/>
              <a:buChar char="•"/>
              <a:defRPr/>
            </a:pPr>
            <a:r>
              <a:rPr lang="en-US" dirty="0"/>
              <a:t>Facilitate defense cooperation</a:t>
            </a:r>
          </a:p>
          <a:p>
            <a:pPr marL="173027" lvl="1" indent="-173027" defTabSz="914323">
              <a:buFont typeface="Arial" panose="020B0604020202020204" pitchFamily="34" charset="0"/>
              <a:buChar char="•"/>
              <a:defRPr/>
            </a:pPr>
            <a:r>
              <a:rPr lang="en-US" dirty="0"/>
              <a:t>Signed at the Secretary of Defense and Minister of Defense level</a:t>
            </a:r>
          </a:p>
          <a:p>
            <a:pPr marL="173027" lvl="1" indent="-173027" defTabSz="914323">
              <a:buFont typeface="Arial" panose="020B0604020202020204" pitchFamily="34" charset="0"/>
              <a:buChar char="•"/>
              <a:defRPr/>
            </a:pPr>
            <a:r>
              <a:rPr lang="en-US" dirty="0"/>
              <a:t>Key Features:  Reciprocity, Transparency, Integrity</a:t>
            </a:r>
          </a:p>
          <a:p>
            <a:pPr marL="173027" lvl="1" indent="-173027" defTabSz="914323">
              <a:buFont typeface="Arial" panose="020B0604020202020204" pitchFamily="34" charset="0"/>
              <a:buChar char="•"/>
              <a:defRPr/>
            </a:pPr>
            <a:r>
              <a:rPr lang="en-US" dirty="0"/>
              <a:t>Mutually recognized procurement principles and procedures</a:t>
            </a:r>
          </a:p>
          <a:p>
            <a:pPr marL="173027" lvl="1" indent="-173027" defTabSz="914323">
              <a:buFont typeface="Arial" panose="020B0604020202020204" pitchFamily="34" charset="0"/>
              <a:buChar char="•"/>
              <a:defRPr/>
            </a:pPr>
            <a:r>
              <a:rPr lang="en-US" dirty="0"/>
              <a:t>DoD has 27 RDP MOUs</a:t>
            </a:r>
          </a:p>
          <a:p>
            <a:pPr marL="173027" lvl="1" indent="-173027" defTabSz="914323">
              <a:buFont typeface="Arial" panose="020B0604020202020204" pitchFamily="34" charset="0"/>
              <a:buChar char="•"/>
              <a:defRPr/>
            </a:pPr>
            <a:r>
              <a:rPr lang="en-US" dirty="0"/>
              <a:t>Latest  RDP MOUs – Japan, Latvia, Estonia. </a:t>
            </a:r>
          </a:p>
          <a:p>
            <a:pPr marL="173027" lvl="1" indent="-173027" defTabSz="914323">
              <a:buFont typeface="Arial" panose="020B0604020202020204" pitchFamily="34" charset="0"/>
              <a:buChar char="•"/>
              <a:defRPr/>
            </a:pPr>
            <a:endParaRPr lang="fi-FI" dirty="0"/>
          </a:p>
          <a:p>
            <a:pPr marL="173027" lvl="1" indent="-173027" defTabSz="914323">
              <a:buFont typeface="Arial" panose="020B0604020202020204" pitchFamily="34" charset="0"/>
              <a:buChar char="•"/>
              <a:defRPr/>
            </a:pPr>
            <a:r>
              <a:rPr lang="fi-FI" dirty="0" err="1"/>
              <a:t>Declaration</a:t>
            </a:r>
            <a:r>
              <a:rPr lang="fi-FI" dirty="0"/>
              <a:t> of </a:t>
            </a:r>
            <a:r>
              <a:rPr lang="fi-FI" dirty="0" err="1"/>
              <a:t>Principles</a:t>
            </a:r>
            <a:r>
              <a:rPr lang="fi-FI" dirty="0"/>
              <a:t> (DOP), kattosopimus/yhteysymmärryspöytäkirja koskien teknologiaa, tutkimusta, suorituskykyjen kehittämistä, hankintatointa. </a:t>
            </a:r>
          </a:p>
          <a:p>
            <a:pPr marL="0" lvl="1" defTabSz="914323">
              <a:defRPr/>
            </a:pPr>
            <a:r>
              <a:rPr lang="fi-FI" dirty="0"/>
              <a:t>	- IA Security of Supply</a:t>
            </a:r>
          </a:p>
          <a:p>
            <a:endParaRPr lang="fi-FI" b="0" dirty="0"/>
          </a:p>
        </p:txBody>
      </p:sp>
      <p:sp>
        <p:nvSpPr>
          <p:cNvPr id="4" name="Dian numeron paikkamerkki 3"/>
          <p:cNvSpPr>
            <a:spLocks noGrp="1"/>
          </p:cNvSpPr>
          <p:nvPr>
            <p:ph type="sldNum" sz="quarter" idx="10"/>
          </p:nvPr>
        </p:nvSpPr>
        <p:spPr/>
        <p:txBody>
          <a:bodyPr/>
          <a:lstStyle/>
          <a:p>
            <a:fld id="{AA71B20E-901B-4C76-9905-AD9800C116B3}" type="slidenum">
              <a:rPr lang="fi-FI" smtClean="0"/>
              <a:pPr/>
              <a:t>2</a:t>
            </a:fld>
            <a:endParaRPr lang="fi-FI"/>
          </a:p>
        </p:txBody>
      </p:sp>
    </p:spTree>
    <p:extLst>
      <p:ext uri="{BB962C8B-B14F-4D97-AF65-F5344CB8AC3E}">
        <p14:creationId xmlns:p14="http://schemas.microsoft.com/office/powerpoint/2010/main" val="236609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A Security of Supply Arrangement (SOSA) is a bilateral/multilateral arrangement the U.S. Department of Defense negotiates with countries to ensure both have mutual supply of defense goods and services. </a:t>
            </a:r>
          </a:p>
          <a:p>
            <a:r>
              <a:rPr lang="en-US" dirty="0"/>
              <a:t>Ensures a nation’s ability to supply defense products, materials, and services sufficient to discharge its military commitments in accordance with its foreign and security policy requirements.</a:t>
            </a:r>
          </a:p>
          <a:p>
            <a:r>
              <a:rPr lang="en-US" dirty="0"/>
              <a:t>SOSAs are not internationally legally binding and adherence to the principles laid out in these arrangements is voluntary. Arrangements are only for defense products, materials, and services.</a:t>
            </a:r>
          </a:p>
          <a:p>
            <a:endParaRPr lang="en-US" dirty="0"/>
          </a:p>
        </p:txBody>
      </p:sp>
      <p:sp>
        <p:nvSpPr>
          <p:cNvPr id="4" name="Dian numeron paikkamerkki 3"/>
          <p:cNvSpPr>
            <a:spLocks noGrp="1"/>
          </p:cNvSpPr>
          <p:nvPr>
            <p:ph type="sldNum" sz="quarter" idx="10"/>
          </p:nvPr>
        </p:nvSpPr>
        <p:spPr/>
        <p:txBody>
          <a:bodyPr/>
          <a:lstStyle/>
          <a:p>
            <a:fld id="{AA887EF0-0FDB-4E12-AB5B-7BAF0CE83023}" type="slidenum">
              <a:rPr lang="fi-FI" smtClean="0"/>
              <a:pPr/>
              <a:t>6</a:t>
            </a:fld>
            <a:endParaRPr lang="fi-FI"/>
          </a:p>
        </p:txBody>
      </p:sp>
    </p:spTree>
    <p:extLst>
      <p:ext uri="{BB962C8B-B14F-4D97-AF65-F5344CB8AC3E}">
        <p14:creationId xmlns:p14="http://schemas.microsoft.com/office/powerpoint/2010/main" val="69784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DIB is defined as the industrial assets that are of direct or indirect importance for the production of equipment for a country's armed forces.</a:t>
            </a:r>
          </a:p>
          <a:p>
            <a:endParaRPr lang="fi-FI" dirty="0"/>
          </a:p>
        </p:txBody>
      </p:sp>
      <p:sp>
        <p:nvSpPr>
          <p:cNvPr id="4" name="Dian numeron paikkamerkki 3"/>
          <p:cNvSpPr>
            <a:spLocks noGrp="1"/>
          </p:cNvSpPr>
          <p:nvPr>
            <p:ph type="sldNum" sz="quarter" idx="10"/>
          </p:nvPr>
        </p:nvSpPr>
        <p:spPr/>
        <p:txBody>
          <a:bodyPr/>
          <a:lstStyle/>
          <a:p>
            <a:fld id="{AA887EF0-0FDB-4E12-AB5B-7BAF0CE83023}" type="slidenum">
              <a:rPr lang="fi-FI" smtClean="0"/>
              <a:pPr/>
              <a:t>8</a:t>
            </a:fld>
            <a:endParaRPr lang="fi-FI"/>
          </a:p>
        </p:txBody>
      </p:sp>
    </p:spTree>
    <p:extLst>
      <p:ext uri="{BB962C8B-B14F-4D97-AF65-F5344CB8AC3E}">
        <p14:creationId xmlns:p14="http://schemas.microsoft.com/office/powerpoint/2010/main" val="159554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MIEA:n</a:t>
            </a:r>
            <a:r>
              <a:rPr lang="fi-FI" dirty="0"/>
              <a:t> alasopimukset: </a:t>
            </a:r>
          </a:p>
          <a:p>
            <a:pPr marL="171436" indent="-171436">
              <a:buFontTx/>
              <a:buChar char="-"/>
            </a:pPr>
            <a:r>
              <a:rPr lang="en-US" dirty="0"/>
              <a:t>Finland - U.S. Master Information Exchange Agreement Annex concerning </a:t>
            </a:r>
            <a:r>
              <a:rPr lang="en-US" b="1" dirty="0"/>
              <a:t>Naval Surface  Vessel Total Ship System Engineering</a:t>
            </a:r>
            <a:r>
              <a:rPr lang="en-US" dirty="0"/>
              <a:t> N-10-FI-6104 (</a:t>
            </a:r>
            <a:r>
              <a:rPr lang="en-US" dirty="0" err="1"/>
              <a:t>voimassa</a:t>
            </a:r>
            <a:r>
              <a:rPr lang="en-US" dirty="0"/>
              <a:t> </a:t>
            </a:r>
            <a:r>
              <a:rPr lang="en-US" dirty="0" err="1"/>
              <a:t>elokuuhun</a:t>
            </a:r>
            <a:r>
              <a:rPr lang="en-US" dirty="0"/>
              <a:t> 2016, </a:t>
            </a:r>
            <a:r>
              <a:rPr lang="fi-FI" dirty="0"/>
              <a:t>USA valmistelee sopimuksen jatkamista</a:t>
            </a:r>
            <a:r>
              <a:rPr lang="en-US" dirty="0"/>
              <a:t>),</a:t>
            </a:r>
            <a:endParaRPr lang="fi-FI" dirty="0"/>
          </a:p>
          <a:p>
            <a:pPr marL="171436" indent="-171436">
              <a:buFontTx/>
              <a:buChar char="-"/>
            </a:pPr>
            <a:r>
              <a:rPr lang="en-US" dirty="0"/>
              <a:t>Finland - U.S. Master Information Exchange Agreement Annex concerning </a:t>
            </a:r>
            <a:r>
              <a:rPr lang="en-US" b="1" dirty="0"/>
              <a:t>Naval Mine Warfare Systems</a:t>
            </a:r>
            <a:r>
              <a:rPr lang="en-US" dirty="0"/>
              <a:t> N-10-FI-6101 (</a:t>
            </a:r>
            <a:r>
              <a:rPr lang="en-US" dirty="0" err="1"/>
              <a:t>voimassa</a:t>
            </a:r>
            <a:r>
              <a:rPr lang="en-US" dirty="0"/>
              <a:t> </a:t>
            </a:r>
            <a:r>
              <a:rPr lang="en-US" dirty="0" err="1"/>
              <a:t>elokuuhun</a:t>
            </a:r>
            <a:r>
              <a:rPr lang="en-US" dirty="0"/>
              <a:t> 2016),</a:t>
            </a:r>
            <a:endParaRPr lang="fi-FI" dirty="0"/>
          </a:p>
          <a:p>
            <a:pPr marL="171436" indent="-171436">
              <a:buFontTx/>
              <a:buChar char="-"/>
            </a:pPr>
            <a:r>
              <a:rPr lang="en-US" dirty="0"/>
              <a:t>Finland - U.S. Master Information Exchange Agreement Annex </a:t>
            </a:r>
            <a:r>
              <a:rPr lang="en-US" b="1" dirty="0"/>
              <a:t>concerning Near-term Battlefield Identification Systems</a:t>
            </a:r>
            <a:r>
              <a:rPr lang="en-US" dirty="0"/>
              <a:t> A-IEP-2010-FI-0561 (</a:t>
            </a:r>
            <a:r>
              <a:rPr lang="en-US" dirty="0" err="1"/>
              <a:t>voimassa</a:t>
            </a:r>
            <a:r>
              <a:rPr lang="en-US" dirty="0"/>
              <a:t> </a:t>
            </a:r>
            <a:r>
              <a:rPr lang="en-US" dirty="0" err="1"/>
              <a:t>elokuuhun</a:t>
            </a:r>
            <a:r>
              <a:rPr lang="en-US" dirty="0"/>
              <a:t> 2016, </a:t>
            </a:r>
            <a:r>
              <a:rPr lang="fi-FI" dirty="0" err="1"/>
              <a:t>PEJOJÄOS:n</a:t>
            </a:r>
            <a:r>
              <a:rPr lang="fi-FI" dirty="0"/>
              <a:t> mukaan sopimusta ei ole tarve uusia, koska muut sopimukset kattavat aihepiirin</a:t>
            </a:r>
            <a:r>
              <a:rPr lang="en-US" dirty="0"/>
              <a:t>),</a:t>
            </a:r>
          </a:p>
          <a:p>
            <a:pPr marL="171436" indent="-171436">
              <a:buFontTx/>
              <a:buChar char="-"/>
            </a:pPr>
            <a:r>
              <a:rPr lang="en-US" dirty="0"/>
              <a:t>Finland - U.S. Master Information Exchange Agreement Annex </a:t>
            </a:r>
            <a:r>
              <a:rPr lang="en-US" b="1" dirty="0"/>
              <a:t>concerning Defence Against Biological and Chemical Warfare Agents</a:t>
            </a:r>
            <a:r>
              <a:rPr lang="en-US" dirty="0"/>
              <a:t> A-IEP-FI-2014-0619 (</a:t>
            </a:r>
            <a:r>
              <a:rPr lang="en-US" dirty="0" err="1"/>
              <a:t>voimassa</a:t>
            </a:r>
            <a:r>
              <a:rPr lang="en-US" dirty="0"/>
              <a:t> </a:t>
            </a:r>
            <a:r>
              <a:rPr lang="en-US" dirty="0" err="1"/>
              <a:t>elokuuhun</a:t>
            </a:r>
            <a:r>
              <a:rPr lang="en-US" dirty="0"/>
              <a:t> 2020).</a:t>
            </a:r>
          </a:p>
          <a:p>
            <a:endParaRPr lang="en-US" dirty="0"/>
          </a:p>
          <a:p>
            <a:r>
              <a:rPr lang="fi-FI" dirty="0"/>
              <a:t>USA osapuoli on lähestynyt yllämainittuihin tiedonvaihtosopimuksiin liittyen ja esittänyt tarkentavia keskusteluja mm. merellisiin johtamisjärjestelmiin, ja kyber-alaan liittyvästä tiedonvaihdosta. Asiaa valmistellaan kevään 2016 aikana yhteistyössä J5 ja J6.</a:t>
            </a:r>
          </a:p>
          <a:p>
            <a:endParaRPr lang="fi-FI" dirty="0"/>
          </a:p>
          <a:p>
            <a:r>
              <a:rPr lang="fi-FI" dirty="0"/>
              <a:t>Työn</a:t>
            </a:r>
            <a:r>
              <a:rPr lang="fi-FI" baseline="0" dirty="0"/>
              <a:t> alla:</a:t>
            </a:r>
          </a:p>
          <a:p>
            <a:r>
              <a:rPr lang="fi-FI" dirty="0"/>
              <a:t>Keskustelussa/ avoinna ovat </a:t>
            </a:r>
            <a:r>
              <a:rPr lang="fi-FI" dirty="0" err="1"/>
              <a:t>MIEA-liitteet</a:t>
            </a:r>
            <a:r>
              <a:rPr lang="fi-FI" dirty="0"/>
              <a:t> (tiedonvaihdon sopimukset) koskien:</a:t>
            </a:r>
          </a:p>
          <a:p>
            <a:r>
              <a:rPr lang="fi-FI" dirty="0"/>
              <a:t>- </a:t>
            </a:r>
            <a:r>
              <a:rPr lang="fi-FI" b="1" dirty="0"/>
              <a:t>CIED (</a:t>
            </a:r>
            <a:r>
              <a:rPr lang="fi-FI" b="1" dirty="0" err="1"/>
              <a:t>Counter</a:t>
            </a:r>
            <a:r>
              <a:rPr lang="fi-FI" b="1" dirty="0"/>
              <a:t> </a:t>
            </a:r>
            <a:r>
              <a:rPr lang="fi-FI" b="1" dirty="0" err="1"/>
              <a:t>Improvised</a:t>
            </a:r>
            <a:r>
              <a:rPr lang="fi-FI" b="1" dirty="0"/>
              <a:t> </a:t>
            </a:r>
            <a:r>
              <a:rPr lang="fi-FI" b="1" dirty="0" err="1"/>
              <a:t>Energetic</a:t>
            </a:r>
            <a:r>
              <a:rPr lang="fi-FI" b="1" dirty="0"/>
              <a:t> </a:t>
            </a:r>
            <a:r>
              <a:rPr lang="fi-FI" b="1" dirty="0" err="1"/>
              <a:t>Devices</a:t>
            </a:r>
            <a:r>
              <a:rPr lang="fi-FI" b="1" dirty="0"/>
              <a:t>)</a:t>
            </a:r>
            <a:r>
              <a:rPr lang="fi-FI" dirty="0"/>
              <a:t> aiheesta on olemassa USA osapuolen tekemä luonnos. Suomen osalta asia on avoinna ja odottaa IED- tietotarpeen asiakkaan arviota tarpeesta (J3). USA osapuoli on lähestynyt yllämainittuihin tiedonvaihtosopimuksiin liittyen ja esittänyt tarkentavia keskusteluja mm. merellisiin johtamisjärjestelmiin liittyvästä tiedonvaihdosta. Asiaa valmistellaan kevään 2016 aikana  </a:t>
            </a:r>
            <a:r>
              <a:rPr lang="fi-FI" dirty="0" err="1"/>
              <a:t>yt</a:t>
            </a:r>
            <a:r>
              <a:rPr lang="fi-FI" dirty="0"/>
              <a:t>. J5 ja J6 kanssa. Samoin kyber-alan tiedonvaihtoon liittyvät keskustelut käynnistynevät 2016.</a:t>
            </a:r>
          </a:p>
          <a:p>
            <a:endParaRPr lang="fi-FI" dirty="0"/>
          </a:p>
        </p:txBody>
      </p:sp>
      <p:sp>
        <p:nvSpPr>
          <p:cNvPr id="4" name="Dian numeron paikkamerkki 3"/>
          <p:cNvSpPr>
            <a:spLocks noGrp="1"/>
          </p:cNvSpPr>
          <p:nvPr>
            <p:ph type="sldNum" sz="quarter" idx="10"/>
          </p:nvPr>
        </p:nvSpPr>
        <p:spPr/>
        <p:txBody>
          <a:bodyPr/>
          <a:lstStyle/>
          <a:p>
            <a:fld id="{AA71B20E-901B-4C76-9905-AD9800C116B3}" type="slidenum">
              <a:rPr lang="fi-FI" smtClean="0"/>
              <a:pPr/>
              <a:t>9</a:t>
            </a:fld>
            <a:endParaRPr lang="fi-FI"/>
          </a:p>
        </p:txBody>
      </p:sp>
    </p:spTree>
    <p:extLst>
      <p:ext uri="{BB962C8B-B14F-4D97-AF65-F5344CB8AC3E}">
        <p14:creationId xmlns:p14="http://schemas.microsoft.com/office/powerpoint/2010/main" val="2210870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3027" indent="-173027" defTabSz="922812">
              <a:buFont typeface="Arial" panose="020B0604020202020204" pitchFamily="34" charset="0"/>
              <a:buChar char="•"/>
              <a:defRPr/>
            </a:pPr>
            <a:r>
              <a:rPr lang="fi-FI" dirty="0"/>
              <a:t>RDT&amp;E on tutkimus-, kehitys-, testaus- ja kokeilutoimintaa koskevanyhteistyön puitesopimus (2012). Puitesopimus mahdollistaa sekä yhteistyöprojektien että mahdollisiin </a:t>
            </a:r>
            <a:r>
              <a:rPr lang="fi-FI" dirty="0" err="1"/>
              <a:t>yhteistyöprojekteihinn</a:t>
            </a:r>
            <a:r>
              <a:rPr lang="fi-FI" dirty="0"/>
              <a:t> tähtäävien työryhmien perustamisen.  Toiminta voi liittyä mahdollisiin uusiin tai parannettuihin suorituskykyihin. Sopimus mahdollistaa varsin laajan teknologia- ja kehitysyhteistyön. Sopimus on voimassa vuoteen 2027. </a:t>
            </a:r>
          </a:p>
          <a:p>
            <a:endParaRPr lang="fi-FI" dirty="0"/>
          </a:p>
          <a:p>
            <a:pPr marL="173027" indent="-173027">
              <a:buFont typeface="Arial" panose="020B0604020202020204" pitchFamily="34" charset="0"/>
              <a:buChar char="•"/>
            </a:pPr>
            <a:r>
              <a:rPr lang="fi-FI" dirty="0"/>
              <a:t>RDT&amp;E Alasopimukset:</a:t>
            </a:r>
          </a:p>
          <a:p>
            <a:pPr marL="171436" indent="-171436">
              <a:buFontTx/>
              <a:buChar char="-"/>
            </a:pPr>
            <a:r>
              <a:rPr lang="fi-FI" dirty="0" err="1"/>
              <a:t>Mine</a:t>
            </a:r>
            <a:r>
              <a:rPr lang="fi-FI" dirty="0"/>
              <a:t> </a:t>
            </a:r>
            <a:r>
              <a:rPr lang="fi-FI" dirty="0" err="1"/>
              <a:t>Counter</a:t>
            </a:r>
            <a:r>
              <a:rPr lang="fi-FI" dirty="0"/>
              <a:t> </a:t>
            </a:r>
            <a:r>
              <a:rPr lang="fi-FI" dirty="0" err="1"/>
              <a:t>Measures</a:t>
            </a:r>
            <a:r>
              <a:rPr lang="fi-FI" dirty="0"/>
              <a:t> </a:t>
            </a:r>
            <a:r>
              <a:rPr lang="fi-FI" dirty="0" err="1"/>
              <a:t>Vessel</a:t>
            </a:r>
            <a:r>
              <a:rPr lang="fi-FI" dirty="0"/>
              <a:t> </a:t>
            </a:r>
            <a:r>
              <a:rPr lang="fi-FI" dirty="0" err="1"/>
              <a:t>Survivability</a:t>
            </a:r>
            <a:r>
              <a:rPr lang="fi-FI" dirty="0"/>
              <a:t> </a:t>
            </a:r>
            <a:r>
              <a:rPr lang="fi-FI" dirty="0" err="1"/>
              <a:t>Testing</a:t>
            </a:r>
            <a:r>
              <a:rPr lang="fi-FI" dirty="0"/>
              <a:t> and Analysis (päättyy 2016), </a:t>
            </a:r>
          </a:p>
          <a:p>
            <a:pPr marL="171436" indent="-171436">
              <a:buFontTx/>
              <a:buChar char="-"/>
            </a:pPr>
            <a:r>
              <a:rPr lang="fi-FI" dirty="0"/>
              <a:t>57 mm Gun </a:t>
            </a:r>
            <a:r>
              <a:rPr lang="fi-FI" dirty="0" err="1"/>
              <a:t>Lethality</a:t>
            </a:r>
            <a:r>
              <a:rPr lang="fi-FI" dirty="0"/>
              <a:t> </a:t>
            </a:r>
            <a:r>
              <a:rPr lang="fi-FI" dirty="0" err="1"/>
              <a:t>Testing</a:t>
            </a:r>
            <a:r>
              <a:rPr lang="fi-FI" dirty="0"/>
              <a:t>  (päättynyt 2014/2015), </a:t>
            </a:r>
          </a:p>
          <a:p>
            <a:pPr marL="171436" indent="-171436">
              <a:buFontTx/>
              <a:buChar char="-"/>
            </a:pPr>
            <a:r>
              <a:rPr lang="fi-FI" dirty="0" err="1"/>
              <a:t>Arctic</a:t>
            </a:r>
            <a:r>
              <a:rPr lang="fi-FI" dirty="0"/>
              <a:t> </a:t>
            </a:r>
            <a:r>
              <a:rPr lang="fi-FI" dirty="0" err="1"/>
              <a:t>Hydrodynamics</a:t>
            </a:r>
            <a:r>
              <a:rPr lang="fi-FI" dirty="0"/>
              <a:t>, voimassa 3 vuotta allekirjoituksesta. Sopimus allekirjoitettaneen lähiaikoina (allekirjoitusvaltuudet on Suomen osalta myönnetty Merivoimien esikunnalle). USA on</a:t>
            </a:r>
            <a:r>
              <a:rPr lang="fi-FI" baseline="0" dirty="0"/>
              <a:t> esittänyt tekstin avaamista ja soveltamisalan laajentamista.</a:t>
            </a:r>
            <a:endParaRPr lang="fi-FI" dirty="0"/>
          </a:p>
          <a:p>
            <a:endParaRPr lang="fi-FI" dirty="0"/>
          </a:p>
        </p:txBody>
      </p:sp>
      <p:sp>
        <p:nvSpPr>
          <p:cNvPr id="4" name="Dian numeron paikkamerkki 3"/>
          <p:cNvSpPr>
            <a:spLocks noGrp="1"/>
          </p:cNvSpPr>
          <p:nvPr>
            <p:ph type="sldNum" sz="quarter" idx="10"/>
          </p:nvPr>
        </p:nvSpPr>
        <p:spPr/>
        <p:txBody>
          <a:bodyPr/>
          <a:lstStyle/>
          <a:p>
            <a:fld id="{AA71B20E-901B-4C76-9905-AD9800C116B3}" type="slidenum">
              <a:rPr lang="fi-FI" smtClean="0"/>
              <a:pPr/>
              <a:t>10</a:t>
            </a:fld>
            <a:endParaRPr lang="fi-FI"/>
          </a:p>
        </p:txBody>
      </p:sp>
    </p:spTree>
    <p:extLst>
      <p:ext uri="{BB962C8B-B14F-4D97-AF65-F5344CB8AC3E}">
        <p14:creationId xmlns:p14="http://schemas.microsoft.com/office/powerpoint/2010/main" val="3310562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AA71B20E-901B-4C76-9905-AD9800C116B3}" type="slidenum">
              <a:rPr lang="fi-FI" smtClean="0"/>
              <a:pPr/>
              <a:t>11</a:t>
            </a:fld>
            <a:endParaRPr lang="fi-FI"/>
          </a:p>
        </p:txBody>
      </p:sp>
    </p:spTree>
    <p:extLst>
      <p:ext uri="{BB962C8B-B14F-4D97-AF65-F5344CB8AC3E}">
        <p14:creationId xmlns:p14="http://schemas.microsoft.com/office/powerpoint/2010/main" val="3638681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pPr defTabSz="914323">
              <a:defRPr/>
            </a:pPr>
            <a:r>
              <a:rPr lang="fi-FI" dirty="0"/>
              <a:t>BECA = Basic Exchange and </a:t>
            </a:r>
            <a:r>
              <a:rPr lang="fi-FI" dirty="0" err="1"/>
              <a:t>Cooperative</a:t>
            </a:r>
            <a:r>
              <a:rPr lang="fi-FI" dirty="0"/>
              <a:t> </a:t>
            </a:r>
            <a:r>
              <a:rPr lang="fi-FI" dirty="0" err="1"/>
              <a:t>Agreement</a:t>
            </a:r>
            <a:r>
              <a:rPr lang="fi-FI" dirty="0"/>
              <a:t>. Sopimusluonnos koskee Suomen ja Yhdysvaltain puolustushallinnon välistä yhteistyötä paikkatietojen ja paikkatietotuotteiden sekä niihin liittyvän tietotaidon vaihtamisessa. Sopimusluonnoksessa on useita kohtia, jotka kuuluvat lainsäädännön alaan. Näin ollen se todennäköisesti tulee tehdä valtiosopimuksena ja vaatii eduskunnan hyväksynnän. Pääesikunta ja PVTK vastaavat sopimusneuvotteluista saatuaan siihen valtuudet puolustusministeriöstä. </a:t>
            </a:r>
          </a:p>
          <a:p>
            <a:pPr defTabSz="914323">
              <a:defRPr/>
            </a:pPr>
            <a:endParaRPr lang="fi-FI" dirty="0"/>
          </a:p>
          <a:p>
            <a:pPr defTabSz="914323">
              <a:defRPr/>
            </a:pPr>
            <a:r>
              <a:rPr lang="fi-FI" dirty="0"/>
              <a:t>ESEP = Suomen ja USA:n välinen sopimus tutkijavaihdosta</a:t>
            </a:r>
          </a:p>
          <a:p>
            <a:pPr defTabSz="914323">
              <a:defRPr/>
            </a:pPr>
            <a:endParaRPr lang="fi-FI" dirty="0"/>
          </a:p>
          <a:p>
            <a:pPr defTabSz="914323">
              <a:defRPr/>
            </a:pPr>
            <a:r>
              <a:rPr lang="fi-FI" dirty="0"/>
              <a:t>TEP = </a:t>
            </a:r>
            <a:r>
              <a:rPr lang="fi-FI" dirty="0" err="1"/>
              <a:t>Testing</a:t>
            </a:r>
            <a:r>
              <a:rPr lang="fi-FI" dirty="0"/>
              <a:t> and Evaluation </a:t>
            </a:r>
            <a:r>
              <a:rPr lang="fi-FI" dirty="0" err="1"/>
              <a:t>Program</a:t>
            </a:r>
            <a:r>
              <a:rPr lang="fi-FI" dirty="0"/>
              <a:t> </a:t>
            </a:r>
            <a:r>
              <a:rPr lang="fi-FI" dirty="0" err="1"/>
              <a:t>Cooperation</a:t>
            </a:r>
            <a:r>
              <a:rPr lang="fi-FI" dirty="0"/>
              <a:t> (TEP)</a:t>
            </a:r>
          </a:p>
          <a:p>
            <a:pPr defTabSz="914323">
              <a:defRPr/>
            </a:pPr>
            <a:endParaRPr lang="fi-FI" dirty="0"/>
          </a:p>
          <a:p>
            <a:pPr defTabSz="914323">
              <a:defRPr/>
            </a:pPr>
            <a:r>
              <a:rPr lang="fi-FI" dirty="0"/>
              <a:t>ACSA = </a:t>
            </a:r>
            <a:r>
              <a:rPr lang="en-US" dirty="0"/>
              <a:t>Acquisition and Cross Servicing Agreement</a:t>
            </a:r>
          </a:p>
          <a:p>
            <a:pPr defTabSz="914323">
              <a:defRPr/>
            </a:pPr>
            <a:endParaRPr lang="en-US" dirty="0"/>
          </a:p>
          <a:p>
            <a:r>
              <a:rPr lang="fi-FI" dirty="0"/>
              <a:t>CISMOA = </a:t>
            </a:r>
            <a:r>
              <a:rPr lang="fi-FI" dirty="0" err="1"/>
              <a:t>Commad</a:t>
            </a:r>
            <a:r>
              <a:rPr lang="fi-FI" dirty="0"/>
              <a:t> and </a:t>
            </a:r>
            <a:r>
              <a:rPr lang="fi-FI" dirty="0" err="1"/>
              <a:t>Information</a:t>
            </a:r>
            <a:r>
              <a:rPr lang="fi-FI" dirty="0"/>
              <a:t> Systems MOA</a:t>
            </a:r>
          </a:p>
        </p:txBody>
      </p:sp>
      <p:sp>
        <p:nvSpPr>
          <p:cNvPr id="4" name="Dian numeron paikkamerkki 3"/>
          <p:cNvSpPr>
            <a:spLocks noGrp="1"/>
          </p:cNvSpPr>
          <p:nvPr>
            <p:ph type="sldNum" sz="quarter" idx="10"/>
          </p:nvPr>
        </p:nvSpPr>
        <p:spPr/>
        <p:txBody>
          <a:bodyPr/>
          <a:lstStyle/>
          <a:p>
            <a:fld id="{AA71B20E-901B-4C76-9905-AD9800C116B3}" type="slidenum">
              <a:rPr lang="fi-FI" smtClean="0"/>
              <a:pPr/>
              <a:t>12</a:t>
            </a:fld>
            <a:endParaRPr lang="fi-F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44563" y="750888"/>
            <a:ext cx="4994275" cy="3746500"/>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DB8F672-FF12-4932-B02C-1D18AED4A183}" type="slidenum">
              <a:rPr lang="fi-FI" smtClean="0">
                <a:solidFill>
                  <a:prstClr val="black"/>
                </a:solidFill>
              </a:rPr>
              <a:pPr/>
              <a:t>14</a:t>
            </a:fld>
            <a:endParaRPr lang="fi-FI">
              <a:solidFill>
                <a:prstClr val="black"/>
              </a:solidFill>
            </a:endParaRPr>
          </a:p>
        </p:txBody>
      </p:sp>
    </p:spTree>
    <p:extLst>
      <p:ext uri="{BB962C8B-B14F-4D97-AF65-F5344CB8AC3E}">
        <p14:creationId xmlns:p14="http://schemas.microsoft.com/office/powerpoint/2010/main" val="14743341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2438400" y="4038600"/>
            <a:ext cx="5181600" cy="762000"/>
          </a:xfrm>
        </p:spPr>
        <p:txBody>
          <a:bodyPr/>
          <a:lstStyle>
            <a:lvl1pPr>
              <a:defRPr/>
            </a:lvl1pPr>
          </a:lstStyle>
          <a:p>
            <a:r>
              <a:rPr lang="fi-FI"/>
              <a:t>Muokkaa perustyyl. napsautt.</a:t>
            </a:r>
            <a:endParaRPr lang="en-US"/>
          </a:p>
        </p:txBody>
      </p:sp>
      <p:sp>
        <p:nvSpPr>
          <p:cNvPr id="15364" name="Rectangle 4"/>
          <p:cNvSpPr>
            <a:spLocks noGrp="1" noChangeArrowheads="1"/>
          </p:cNvSpPr>
          <p:nvPr>
            <p:ph type="subTitle" idx="1"/>
          </p:nvPr>
        </p:nvSpPr>
        <p:spPr>
          <a:xfrm>
            <a:off x="2438400" y="5029200"/>
            <a:ext cx="5181600" cy="838200"/>
          </a:xfrm>
        </p:spPr>
        <p:txBody>
          <a:bodyPr/>
          <a:lstStyle>
            <a:lvl1pPr marL="0" indent="0">
              <a:buFont typeface="Times" pitchFamily="18" charset="0"/>
              <a:buNone/>
              <a:defRPr/>
            </a:lvl1pPr>
          </a:lstStyle>
          <a:p>
            <a:r>
              <a:rPr lang="fi-FI"/>
              <a:t>Muokkaa alaotsikon perustyyliä napsautt.</a:t>
            </a:r>
            <a:endParaRPr lang="en-US"/>
          </a:p>
        </p:txBody>
      </p:sp>
      <p:pic>
        <p:nvPicPr>
          <p:cNvPr id="15410" name="Picture 50" descr="Y:\Asiakkaat\Puolustusministeriö\PP-mallit\kuvat\PLM_PMS_mac_VIIVA300iso.gif"/>
          <p:cNvPicPr>
            <a:picLocks noChangeAspect="1" noChangeArrowheads="1"/>
          </p:cNvPicPr>
          <p:nvPr/>
        </p:nvPicPr>
        <p:blipFill>
          <a:blip r:embed="rId2" cstate="print"/>
          <a:srcRect/>
          <a:stretch>
            <a:fillRect/>
          </a:stretch>
        </p:blipFill>
        <p:spPr bwMode="auto">
          <a:xfrm>
            <a:off x="957263" y="2247900"/>
            <a:ext cx="5880100" cy="1389063"/>
          </a:xfrm>
          <a:prstGeom prst="rect">
            <a:avLst/>
          </a:prstGeom>
          <a:noFill/>
        </p:spPr>
      </p:pic>
      <p:pic>
        <p:nvPicPr>
          <p:cNvPr id="15411" name="Picture 51" descr="Pystypalkki_rgb"/>
          <p:cNvPicPr>
            <a:picLocks noChangeAspect="1" noChangeArrowheads="1"/>
          </p:cNvPicPr>
          <p:nvPr/>
        </p:nvPicPr>
        <p:blipFill>
          <a:blip r:embed="rId3" cstate="print"/>
          <a:srcRect l="19643"/>
          <a:stretch>
            <a:fillRect/>
          </a:stretch>
        </p:blipFill>
        <p:spPr bwMode="auto">
          <a:xfrm>
            <a:off x="8643938" y="0"/>
            <a:ext cx="500062" cy="6858000"/>
          </a:xfrm>
          <a:prstGeom prst="rect">
            <a:avLst/>
          </a:prstGeom>
          <a:noFill/>
        </p:spPr>
      </p:pic>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fld id="{F7BA4B7C-FD70-4E8F-A9B7-B232542156F4}" type="datetime1">
              <a:rPr lang="fi-FI"/>
              <a:pPr/>
              <a:t>7.11.2017</a:t>
            </a:fld>
            <a:endParaRPr lang="en-US"/>
          </a:p>
        </p:txBody>
      </p:sp>
      <p:sp>
        <p:nvSpPr>
          <p:cNvPr id="5" name="Dian numeron paikkamerkki 4"/>
          <p:cNvSpPr>
            <a:spLocks noGrp="1"/>
          </p:cNvSpPr>
          <p:nvPr>
            <p:ph type="sldNum" sz="quarter" idx="11"/>
          </p:nvPr>
        </p:nvSpPr>
        <p:spPr/>
        <p:txBody>
          <a:bodyPr/>
          <a:lstStyle>
            <a:lvl1pPr>
              <a:defRPr/>
            </a:lvl1pPr>
          </a:lstStyle>
          <a:p>
            <a:fld id="{747E52CB-BEE0-4DA7-BDA3-FD4DCAF33256}"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5868988" y="476250"/>
            <a:ext cx="1752600" cy="4705350"/>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09600" y="476250"/>
            <a:ext cx="5106988" cy="47053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fld id="{A375805C-3D1A-4EA8-9BBF-FA9E9EA535C0}" type="datetime1">
              <a:rPr lang="fi-FI"/>
              <a:pPr/>
              <a:t>7.11.2017</a:t>
            </a:fld>
            <a:endParaRPr lang="en-US"/>
          </a:p>
        </p:txBody>
      </p:sp>
      <p:sp>
        <p:nvSpPr>
          <p:cNvPr id="5" name="Dian numeron paikkamerkki 4"/>
          <p:cNvSpPr>
            <a:spLocks noGrp="1"/>
          </p:cNvSpPr>
          <p:nvPr>
            <p:ph type="sldNum" sz="quarter" idx="11"/>
          </p:nvPr>
        </p:nvSpPr>
        <p:spPr/>
        <p:txBody>
          <a:bodyPr/>
          <a:lstStyle>
            <a:lvl1pPr>
              <a:defRPr/>
            </a:lvl1pPr>
          </a:lstStyle>
          <a:p>
            <a:fld id="{24813D83-64A3-4B87-802A-91F2C366C94A}" type="slidenum">
              <a:rPr lang="en-US"/>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6"/>
            <a:ext cx="7772400" cy="1470025"/>
          </a:xfrm>
        </p:spPr>
        <p:txBody>
          <a:bodyPr/>
          <a:lstStyle/>
          <a:p>
            <a:r>
              <a:rPr lang="fi-FI"/>
              <a:t>Muokkaa perustyylejä naps.</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t>
            </a:r>
          </a:p>
        </p:txBody>
      </p:sp>
      <p:sp>
        <p:nvSpPr>
          <p:cNvPr id="4" name="Päivämäärän paikkamerkki 3"/>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279937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37465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1"/>
            <a:ext cx="7772400" cy="1362075"/>
          </a:xfrm>
        </p:spPr>
        <p:txBody>
          <a:bodyPr anchor="t"/>
          <a:lstStyle>
            <a:lvl1pPr algn="l">
              <a:defRPr sz="4000" b="1" cap="all"/>
            </a:lvl1pPr>
          </a:lstStyle>
          <a:p>
            <a:r>
              <a:rPr lang="fi-FI"/>
              <a:t>Muokkaa perustyylejä naps.</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1229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0564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perustyylejä naps.</a:t>
            </a:r>
          </a:p>
        </p:txBody>
      </p:sp>
      <p:sp>
        <p:nvSpPr>
          <p:cNvPr id="3" name="Tekstin paikkamerkki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052295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äivämäärän paikkamerkki 2"/>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578338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08887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2" y="273049"/>
            <a:ext cx="3008313" cy="1162051"/>
          </a:xfrm>
        </p:spPr>
        <p:txBody>
          <a:bodyPr anchor="b"/>
          <a:lstStyle>
            <a:lvl1pPr algn="l">
              <a:defRPr sz="2000" b="1"/>
            </a:lvl1pPr>
          </a:lstStyle>
          <a:p>
            <a:r>
              <a:rPr lang="fi-FI"/>
              <a:t>Muokkaa perustyylejä naps.</a:t>
            </a:r>
          </a:p>
        </p:txBody>
      </p:sp>
      <p:sp>
        <p:nvSpPr>
          <p:cNvPr id="3" name="Sisällön paikkamerkki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52196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fld id="{591ABA97-6A5C-4EFA-A146-F9AE6EC91299}" type="datetime1">
              <a:rPr lang="fi-FI"/>
              <a:pPr/>
              <a:t>7.11.2017</a:t>
            </a:fld>
            <a:endParaRPr lang="en-US"/>
          </a:p>
        </p:txBody>
      </p:sp>
      <p:sp>
        <p:nvSpPr>
          <p:cNvPr id="5" name="Dian numeron paikkamerkki 4"/>
          <p:cNvSpPr>
            <a:spLocks noGrp="1"/>
          </p:cNvSpPr>
          <p:nvPr>
            <p:ph type="sldNum" sz="quarter" idx="11"/>
          </p:nvPr>
        </p:nvSpPr>
        <p:spPr/>
        <p:txBody>
          <a:bodyPr/>
          <a:lstStyle>
            <a:lvl1pPr>
              <a:defRPr/>
            </a:lvl1pPr>
          </a:lstStyle>
          <a:p>
            <a:fld id="{113CE7B2-B887-4EFF-9C57-E673E9DDE724}" type="slidenum">
              <a:rPr lang="en-US"/>
              <a:pPr/>
              <a:t>‹#›</a:t>
            </a:fld>
            <a:endParaRPr lang="en-US"/>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9"/>
          </a:xfrm>
        </p:spPr>
        <p:txBody>
          <a:bodyPr anchor="b"/>
          <a:lstStyle>
            <a:lvl1pPr algn="l">
              <a:defRPr sz="2000" b="1"/>
            </a:lvl1pPr>
          </a:lstStyle>
          <a:p>
            <a:r>
              <a:rPr lang="fi-FI"/>
              <a:t>Muokkaa perustyylejä naps.</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2102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73927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9"/>
            <a:ext cx="2057400" cy="5851525"/>
          </a:xfrm>
        </p:spPr>
        <p:txBody>
          <a:bodyPr vert="eaVert"/>
          <a:lstStyle/>
          <a:p>
            <a:r>
              <a:rPr lang="fi-FI"/>
              <a:t>Muokkaa perustyylejä naps.</a:t>
            </a:r>
          </a:p>
        </p:txBody>
      </p:sp>
      <p:sp>
        <p:nvSpPr>
          <p:cNvPr id="3" name="Pystysuoran tekstin paikkamerkki 2"/>
          <p:cNvSpPr>
            <a:spLocks noGrp="1"/>
          </p:cNvSpPr>
          <p:nvPr>
            <p:ph type="body" orient="vert" idx="1"/>
          </p:nvPr>
        </p:nvSpPr>
        <p:spPr>
          <a:xfrm>
            <a:off x="457200" y="274639"/>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CFE57CB4-4CB4-B447-826D-0D576F4281F8}" type="datetimeFigureOut">
              <a:rPr lang="fi-FI" smtClean="0">
                <a:solidFill>
                  <a:prstClr val="black">
                    <a:tint val="75000"/>
                  </a:prstClr>
                </a:solidFill>
              </a:rPr>
              <a:pPr/>
              <a:t>7.11.2017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0C7C4AC2-919C-5B44-9FD2-DB57B4D94467}"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96712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lvl1pPr>
              <a:defRPr/>
            </a:lvl1pPr>
          </a:lstStyle>
          <a:p>
            <a:fld id="{32B09D67-6EA4-466B-A1FE-1DD75C450FE1}" type="datetime1">
              <a:rPr lang="fi-FI"/>
              <a:pPr/>
              <a:t>7.11.2017</a:t>
            </a:fld>
            <a:endParaRPr lang="en-US"/>
          </a:p>
        </p:txBody>
      </p:sp>
      <p:sp>
        <p:nvSpPr>
          <p:cNvPr id="5" name="Dian numeron paikkamerkki 4"/>
          <p:cNvSpPr>
            <a:spLocks noGrp="1"/>
          </p:cNvSpPr>
          <p:nvPr>
            <p:ph type="sldNum" sz="quarter" idx="11"/>
          </p:nvPr>
        </p:nvSpPr>
        <p:spPr/>
        <p:txBody>
          <a:bodyPr/>
          <a:lstStyle>
            <a:lvl1pPr>
              <a:defRPr/>
            </a:lvl1pPr>
          </a:lstStyle>
          <a:p>
            <a:fld id="{CFEE8825-1AB3-493C-8630-2195B60046F0}"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9600" y="18288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191000" y="18288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lvl1pPr>
              <a:defRPr/>
            </a:lvl1pPr>
          </a:lstStyle>
          <a:p>
            <a:fld id="{25CD9CBA-C29C-49FA-8BBB-C46D12DB4766}" type="datetime1">
              <a:rPr lang="fi-FI"/>
              <a:pPr/>
              <a:t>7.11.2017</a:t>
            </a:fld>
            <a:endParaRPr lang="en-US"/>
          </a:p>
        </p:txBody>
      </p:sp>
      <p:sp>
        <p:nvSpPr>
          <p:cNvPr id="6" name="Dian numeron paikkamerkki 5"/>
          <p:cNvSpPr>
            <a:spLocks noGrp="1"/>
          </p:cNvSpPr>
          <p:nvPr>
            <p:ph type="sldNum" sz="quarter" idx="11"/>
          </p:nvPr>
        </p:nvSpPr>
        <p:spPr/>
        <p:txBody>
          <a:bodyPr/>
          <a:lstStyle>
            <a:lvl1pPr>
              <a:defRPr/>
            </a:lvl1pPr>
          </a:lstStyle>
          <a:p>
            <a:fld id="{9561505C-057B-4662-AB16-8B27564791EC}"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lvl1pPr>
              <a:defRPr/>
            </a:lvl1pPr>
          </a:lstStyle>
          <a:p>
            <a:fld id="{026533DB-77D7-421A-A8E5-06970C7AC792}" type="datetime1">
              <a:rPr lang="fi-FI"/>
              <a:pPr/>
              <a:t>7.11.2017</a:t>
            </a:fld>
            <a:endParaRPr lang="en-US"/>
          </a:p>
        </p:txBody>
      </p:sp>
      <p:sp>
        <p:nvSpPr>
          <p:cNvPr id="8" name="Dian numeron paikkamerkki 7"/>
          <p:cNvSpPr>
            <a:spLocks noGrp="1"/>
          </p:cNvSpPr>
          <p:nvPr>
            <p:ph type="sldNum" sz="quarter" idx="11"/>
          </p:nvPr>
        </p:nvSpPr>
        <p:spPr/>
        <p:txBody>
          <a:bodyPr/>
          <a:lstStyle>
            <a:lvl1pPr>
              <a:defRPr/>
            </a:lvl1pPr>
          </a:lstStyle>
          <a:p>
            <a:fld id="{0A5DD7F8-5A1A-4E13-867D-711751936B22}"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lvl1pPr>
              <a:defRPr/>
            </a:lvl1pPr>
          </a:lstStyle>
          <a:p>
            <a:fld id="{D733831C-BB93-4522-AF2E-ACDB0A204909}" type="datetime1">
              <a:rPr lang="fi-FI"/>
              <a:pPr/>
              <a:t>7.11.2017</a:t>
            </a:fld>
            <a:endParaRPr lang="en-US"/>
          </a:p>
        </p:txBody>
      </p:sp>
      <p:sp>
        <p:nvSpPr>
          <p:cNvPr id="4" name="Dian numeron paikkamerkki 3"/>
          <p:cNvSpPr>
            <a:spLocks noGrp="1"/>
          </p:cNvSpPr>
          <p:nvPr>
            <p:ph type="sldNum" sz="quarter" idx="11"/>
          </p:nvPr>
        </p:nvSpPr>
        <p:spPr/>
        <p:txBody>
          <a:bodyPr/>
          <a:lstStyle>
            <a:lvl1pPr>
              <a:defRPr/>
            </a:lvl1pPr>
          </a:lstStyle>
          <a:p>
            <a:fld id="{04D6A846-9364-403C-9AAE-508CB8E6AE7D}"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fld id="{33CA2D3F-C198-4FE9-8AEF-D01675ED85DB}" type="datetime1">
              <a:rPr lang="fi-FI"/>
              <a:pPr/>
              <a:t>7.11.2017</a:t>
            </a:fld>
            <a:endParaRPr lang="en-US"/>
          </a:p>
        </p:txBody>
      </p:sp>
      <p:sp>
        <p:nvSpPr>
          <p:cNvPr id="3" name="Dian numeron paikkamerkki 2"/>
          <p:cNvSpPr>
            <a:spLocks noGrp="1"/>
          </p:cNvSpPr>
          <p:nvPr>
            <p:ph type="sldNum" sz="quarter" idx="11"/>
          </p:nvPr>
        </p:nvSpPr>
        <p:spPr/>
        <p:txBody>
          <a:bodyPr/>
          <a:lstStyle>
            <a:lvl1pPr>
              <a:defRPr/>
            </a:lvl1pPr>
          </a:lstStyle>
          <a:p>
            <a:fld id="{AA21438A-E349-48F7-A5BC-E7C633FDED69}"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fld id="{FDA68C6D-A235-4FDE-8FC7-6868D46A3902}" type="datetime1">
              <a:rPr lang="fi-FI"/>
              <a:pPr/>
              <a:t>7.11.2017</a:t>
            </a:fld>
            <a:endParaRPr lang="en-US"/>
          </a:p>
        </p:txBody>
      </p:sp>
      <p:sp>
        <p:nvSpPr>
          <p:cNvPr id="6" name="Dian numeron paikkamerkki 5"/>
          <p:cNvSpPr>
            <a:spLocks noGrp="1"/>
          </p:cNvSpPr>
          <p:nvPr>
            <p:ph type="sldNum" sz="quarter" idx="11"/>
          </p:nvPr>
        </p:nvSpPr>
        <p:spPr/>
        <p:txBody>
          <a:bodyPr/>
          <a:lstStyle>
            <a:lvl1pPr>
              <a:defRPr/>
            </a:lvl1pPr>
          </a:lstStyle>
          <a:p>
            <a:fld id="{8F243C91-18BF-4B14-938B-925EFE0E6BA8}"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fld id="{2CFF45EB-6AF2-4E3F-81C1-C2BE59AE95C5}" type="datetime1">
              <a:rPr lang="fi-FI"/>
              <a:pPr/>
              <a:t>7.11.2017</a:t>
            </a:fld>
            <a:endParaRPr lang="en-US"/>
          </a:p>
        </p:txBody>
      </p:sp>
      <p:sp>
        <p:nvSpPr>
          <p:cNvPr id="6" name="Dian numeron paikkamerkki 5"/>
          <p:cNvSpPr>
            <a:spLocks noGrp="1"/>
          </p:cNvSpPr>
          <p:nvPr>
            <p:ph type="sldNum" sz="quarter" idx="11"/>
          </p:nvPr>
        </p:nvSpPr>
        <p:spPr/>
        <p:txBody>
          <a:bodyPr/>
          <a:lstStyle>
            <a:lvl1pPr>
              <a:defRPr/>
            </a:lvl1pPr>
          </a:lstStyle>
          <a:p>
            <a:fld id="{E48DCD8B-E551-4EC4-90F1-FE85F2575002}"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76" name="Picture 52" descr="Y:\Asiakkaat\Puolustusministeriö\PP-mallit\kuvat\PLM_PMS_mac_VIIVA300.gif"/>
          <p:cNvPicPr>
            <a:picLocks noChangeAspect="1" noChangeArrowheads="1"/>
          </p:cNvPicPr>
          <p:nvPr/>
        </p:nvPicPr>
        <p:blipFill>
          <a:blip r:embed="rId13" cstate="print"/>
          <a:srcRect/>
          <a:stretch>
            <a:fillRect/>
          </a:stretch>
        </p:blipFill>
        <p:spPr bwMode="auto">
          <a:xfrm>
            <a:off x="701675" y="5807075"/>
            <a:ext cx="2663825" cy="628650"/>
          </a:xfrm>
          <a:prstGeom prst="rect">
            <a:avLst/>
          </a:prstGeom>
          <a:noFill/>
        </p:spPr>
      </p:pic>
      <p:sp>
        <p:nvSpPr>
          <p:cNvPr id="1026" name="Rectangle 2"/>
          <p:cNvSpPr>
            <a:spLocks noGrp="1" noChangeArrowheads="1"/>
          </p:cNvSpPr>
          <p:nvPr>
            <p:ph type="title"/>
          </p:nvPr>
        </p:nvSpPr>
        <p:spPr bwMode="auto">
          <a:xfrm>
            <a:off x="611188" y="476250"/>
            <a:ext cx="7010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i-FI"/>
              <a:t>Muokkaa perustyyl. napsautt.</a:t>
            </a:r>
            <a:endParaRPr lang="en-US"/>
          </a:p>
        </p:txBody>
      </p:sp>
      <p:sp>
        <p:nvSpPr>
          <p:cNvPr id="1027" name="Rectangle 3"/>
          <p:cNvSpPr>
            <a:spLocks noGrp="1" noChangeArrowheads="1"/>
          </p:cNvSpPr>
          <p:nvPr>
            <p:ph type="body" idx="1"/>
          </p:nvPr>
        </p:nvSpPr>
        <p:spPr bwMode="auto">
          <a:xfrm>
            <a:off x="609600" y="1828800"/>
            <a:ext cx="70104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063" name="Rectangle 39"/>
          <p:cNvSpPr>
            <a:spLocks noGrp="1" noChangeArrowheads="1"/>
          </p:cNvSpPr>
          <p:nvPr>
            <p:ph type="dt" sz="half" idx="2"/>
          </p:nvPr>
        </p:nvSpPr>
        <p:spPr bwMode="auto">
          <a:xfrm>
            <a:off x="4572000" y="6116638"/>
            <a:ext cx="1800225" cy="3603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50000"/>
              </a:spcBef>
              <a:defRPr sz="1200">
                <a:solidFill>
                  <a:srgbClr val="213484"/>
                </a:solidFill>
                <a:latin typeface="+mn-lt"/>
              </a:defRPr>
            </a:lvl1pPr>
          </a:lstStyle>
          <a:p>
            <a:fld id="{E1E85345-B2EC-4888-9A85-AAF14550E861}" type="datetime1">
              <a:rPr lang="fi-FI"/>
              <a:pPr/>
              <a:t>7.11.2017</a:t>
            </a:fld>
            <a:endParaRPr lang="en-US"/>
          </a:p>
        </p:txBody>
      </p:sp>
      <p:sp>
        <p:nvSpPr>
          <p:cNvPr id="1064" name="Rectangle 40"/>
          <p:cNvSpPr>
            <a:spLocks noGrp="1" noChangeArrowheads="1"/>
          </p:cNvSpPr>
          <p:nvPr>
            <p:ph type="sldNum" sz="quarter" idx="4"/>
          </p:nvPr>
        </p:nvSpPr>
        <p:spPr bwMode="auto">
          <a:xfrm>
            <a:off x="6656388" y="6116638"/>
            <a:ext cx="1079500" cy="3603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50000"/>
              </a:spcBef>
              <a:defRPr sz="1200">
                <a:solidFill>
                  <a:srgbClr val="213484"/>
                </a:solidFill>
                <a:latin typeface="+mn-lt"/>
              </a:defRPr>
            </a:lvl1pPr>
          </a:lstStyle>
          <a:p>
            <a:fld id="{E0F0B419-E6CC-48D0-A3DC-52FCB795E125}" type="slidenum">
              <a:rPr lang="en-US"/>
              <a:pPr/>
              <a:t>‹#›</a:t>
            </a:fld>
            <a:endParaRPr lang="en-US"/>
          </a:p>
        </p:txBody>
      </p:sp>
      <p:pic>
        <p:nvPicPr>
          <p:cNvPr id="1077" name="Picture 53" descr="Pystypalkki_rgb"/>
          <p:cNvPicPr>
            <a:picLocks noChangeAspect="1" noChangeArrowheads="1"/>
          </p:cNvPicPr>
          <p:nvPr/>
        </p:nvPicPr>
        <p:blipFill>
          <a:blip r:embed="rId14" cstate="print"/>
          <a:srcRect l="19685"/>
          <a:stretch>
            <a:fillRect/>
          </a:stretch>
        </p:blipFill>
        <p:spPr bwMode="auto">
          <a:xfrm>
            <a:off x="8643938" y="0"/>
            <a:ext cx="500062"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hdr="0" ftr="0"/>
  <p:txStyles>
    <p:title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defRPr>
      </a:lvl2pPr>
      <a:lvl3pPr algn="l" rtl="0" eaLnBrk="1" fontAlgn="base" hangingPunct="1">
        <a:spcBef>
          <a:spcPct val="0"/>
        </a:spcBef>
        <a:spcAft>
          <a:spcPct val="0"/>
        </a:spcAft>
        <a:defRPr sz="2400" b="1">
          <a:solidFill>
            <a:schemeClr val="tx1"/>
          </a:solidFill>
          <a:latin typeface="Verdana" pitchFamily="34" charset="0"/>
        </a:defRPr>
      </a:lvl3pPr>
      <a:lvl4pPr algn="l" rtl="0" eaLnBrk="1" fontAlgn="base" hangingPunct="1">
        <a:spcBef>
          <a:spcPct val="0"/>
        </a:spcBef>
        <a:spcAft>
          <a:spcPct val="0"/>
        </a:spcAft>
        <a:defRPr sz="2400" b="1">
          <a:solidFill>
            <a:schemeClr val="tx1"/>
          </a:solidFill>
          <a:latin typeface="Verdana" pitchFamily="34" charset="0"/>
        </a:defRPr>
      </a:lvl4pPr>
      <a:lvl5pPr algn="l" rtl="0" eaLnBrk="1" fontAlgn="base" hangingPunct="1">
        <a:spcBef>
          <a:spcPct val="0"/>
        </a:spcBef>
        <a:spcAft>
          <a:spcPct val="0"/>
        </a:spcAft>
        <a:defRPr sz="2400" b="1">
          <a:solidFill>
            <a:schemeClr val="tx1"/>
          </a:solidFill>
          <a:latin typeface="Verdana" pitchFamily="34" charset="0"/>
        </a:defRPr>
      </a:lvl5pPr>
      <a:lvl6pPr marL="457200" algn="l" rtl="0" eaLnBrk="1" fontAlgn="base" hangingPunct="1">
        <a:spcBef>
          <a:spcPct val="0"/>
        </a:spcBef>
        <a:spcAft>
          <a:spcPct val="0"/>
        </a:spcAft>
        <a:defRPr sz="2400" b="1">
          <a:solidFill>
            <a:schemeClr val="tx1"/>
          </a:solidFill>
          <a:latin typeface="Verdana" pitchFamily="34" charset="0"/>
        </a:defRPr>
      </a:lvl6pPr>
      <a:lvl7pPr marL="914400" algn="l" rtl="0" eaLnBrk="1" fontAlgn="base" hangingPunct="1">
        <a:spcBef>
          <a:spcPct val="0"/>
        </a:spcBef>
        <a:spcAft>
          <a:spcPct val="0"/>
        </a:spcAft>
        <a:defRPr sz="2400" b="1">
          <a:solidFill>
            <a:schemeClr val="tx1"/>
          </a:solidFill>
          <a:latin typeface="Verdana" pitchFamily="34" charset="0"/>
        </a:defRPr>
      </a:lvl7pPr>
      <a:lvl8pPr marL="1371600" algn="l" rtl="0" eaLnBrk="1" fontAlgn="base" hangingPunct="1">
        <a:spcBef>
          <a:spcPct val="0"/>
        </a:spcBef>
        <a:spcAft>
          <a:spcPct val="0"/>
        </a:spcAft>
        <a:defRPr sz="2400" b="1">
          <a:solidFill>
            <a:schemeClr val="tx1"/>
          </a:solidFill>
          <a:latin typeface="Verdana" pitchFamily="34" charset="0"/>
        </a:defRPr>
      </a:lvl8pPr>
      <a:lvl9pPr marL="1828800" algn="l" rtl="0" eaLnBrk="1" fontAlgn="base" hangingPunct="1">
        <a:spcBef>
          <a:spcPct val="0"/>
        </a:spcBef>
        <a:spcAft>
          <a:spcPct val="0"/>
        </a:spcAft>
        <a:defRPr sz="2400" b="1">
          <a:solidFill>
            <a:schemeClr val="tx1"/>
          </a:solidFill>
          <a:latin typeface="Verdana" pitchFamily="34" charset="0"/>
        </a:defRPr>
      </a:lvl9pPr>
    </p:titleStyle>
    <p:bodyStyle>
      <a:lvl1pPr marL="419100" indent="-4191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ea typeface="+mn-ea"/>
          <a:cs typeface="+mn-cs"/>
        </a:defRPr>
      </a:lvl1pPr>
      <a:lvl2pPr marL="838200" indent="-381000" algn="l" rtl="0" eaLnBrk="1" fontAlgn="base" hangingPunct="1">
        <a:spcBef>
          <a:spcPct val="20000"/>
        </a:spcBef>
        <a:spcAft>
          <a:spcPct val="0"/>
        </a:spcAft>
        <a:buClr>
          <a:srgbClr val="003082"/>
        </a:buClr>
        <a:buSzPct val="110000"/>
        <a:buFont typeface="Times" pitchFamily="18" charset="0"/>
        <a:buChar char="•"/>
        <a:defRPr sz="2400">
          <a:solidFill>
            <a:schemeClr val="tx1"/>
          </a:solidFill>
          <a:latin typeface="+mn-lt"/>
        </a:defRPr>
      </a:lvl2pPr>
      <a:lvl3pPr marL="1295400" indent="-3810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defRPr>
      </a:lvl3pPr>
      <a:lvl4pPr marL="1752600" indent="-3810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defRPr>
      </a:lvl4pPr>
      <a:lvl5pPr marL="2209800" indent="-3810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defRPr>
      </a:lvl5pPr>
      <a:lvl6pPr marL="2667000" indent="-3810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defRPr>
      </a:lvl6pPr>
      <a:lvl7pPr marL="3124200" indent="-3810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defRPr>
      </a:lvl7pPr>
      <a:lvl8pPr marL="3581400" indent="-3810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defRPr>
      </a:lvl8pPr>
      <a:lvl9pPr marL="4038600" indent="-381000" algn="l" rtl="0" eaLnBrk="1" fontAlgn="base" hangingPunct="1">
        <a:spcBef>
          <a:spcPct val="20000"/>
        </a:spcBef>
        <a:spcAft>
          <a:spcPct val="0"/>
        </a:spcAft>
        <a:buClr>
          <a:schemeClr val="tx2"/>
        </a:buClr>
        <a:buSzPct val="110000"/>
        <a:buFont typeface="Times" pitchFamily="18" charset="0"/>
        <a:buChar char="•"/>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fi-FI"/>
              <a:t>Muokkaa perustyylejä naps.</a:t>
            </a:r>
          </a:p>
        </p:txBody>
      </p:sp>
      <p:sp>
        <p:nvSpPr>
          <p:cNvPr id="3" name="Tekstin paikkamerkki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CFE57CB4-4CB4-B447-826D-0D576F4281F8}" type="datetimeFigureOut">
              <a:rPr lang="fi-FI" smtClean="0">
                <a:solidFill>
                  <a:prstClr val="black">
                    <a:tint val="75000"/>
                  </a:prstClr>
                </a:solidFill>
                <a:latin typeface="Calibri"/>
              </a:rPr>
              <a:pPr defTabSz="457200" eaLnBrk="1" fontAlgn="auto" hangingPunct="1">
                <a:spcBef>
                  <a:spcPts val="0"/>
                </a:spcBef>
                <a:spcAft>
                  <a:spcPts val="0"/>
                </a:spcAft>
              </a:pPr>
              <a:t>7.11.2017</a:t>
            </a:fld>
            <a:endParaRPr lang="fi-FI">
              <a:solidFill>
                <a:prstClr val="black">
                  <a:tint val="75000"/>
                </a:prstClr>
              </a:solidFill>
              <a:latin typeface="Calibri"/>
            </a:endParaRPr>
          </a:p>
        </p:txBody>
      </p:sp>
      <p:sp>
        <p:nvSpPr>
          <p:cNvPr id="5" name="Alatunnisteen paikkamerkki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lang="fi-FI">
              <a:solidFill>
                <a:prstClr val="black">
                  <a:tint val="75000"/>
                </a:prstClr>
              </a:solidFill>
              <a:latin typeface="Calibri"/>
            </a:endParaRPr>
          </a:p>
        </p:txBody>
      </p:sp>
      <p:sp>
        <p:nvSpPr>
          <p:cNvPr id="6" name="Dian numeron paikkamerkki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0C7C4AC2-919C-5B44-9FD2-DB57B4D94467}" type="slidenum">
              <a:rPr lang="fi-FI" smtClean="0">
                <a:solidFill>
                  <a:prstClr val="black">
                    <a:tint val="75000"/>
                  </a:prstClr>
                </a:solidFill>
                <a:latin typeface="Calibri"/>
              </a:rPr>
              <a:pPr defTabSz="457200" eaLnBrk="1" fontAlgn="auto" hangingPunct="1">
                <a:spcBef>
                  <a:spcPts val="0"/>
                </a:spcBef>
                <a:spcAft>
                  <a:spcPts val="0"/>
                </a:spcAft>
              </a:pPr>
              <a:t>‹#›</a:t>
            </a:fld>
            <a:endParaRPr lang="fi-FI">
              <a:solidFill>
                <a:prstClr val="black">
                  <a:tint val="75000"/>
                </a:prstClr>
              </a:solidFill>
              <a:latin typeface="Calibri"/>
            </a:endParaRPr>
          </a:p>
        </p:txBody>
      </p:sp>
    </p:spTree>
    <p:extLst>
      <p:ext uri="{BB962C8B-B14F-4D97-AF65-F5344CB8AC3E}">
        <p14:creationId xmlns:p14="http://schemas.microsoft.com/office/powerpoint/2010/main" val="2739848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UPDATES ON FI-US GOVENMENT COOPERATION</a:t>
            </a:r>
          </a:p>
        </p:txBody>
      </p:sp>
      <p:sp>
        <p:nvSpPr>
          <p:cNvPr id="3" name="Alaotsikko 2"/>
          <p:cNvSpPr>
            <a:spLocks noGrp="1"/>
          </p:cNvSpPr>
          <p:nvPr>
            <p:ph type="subTitle" idx="1"/>
          </p:nvPr>
        </p:nvSpPr>
        <p:spPr>
          <a:xfrm>
            <a:off x="2438400" y="5029200"/>
            <a:ext cx="6094040" cy="838200"/>
          </a:xfrm>
        </p:spPr>
        <p:txBody>
          <a:bodyPr/>
          <a:lstStyle/>
          <a:p>
            <a:r>
              <a:rPr lang="fi-FI" dirty="0" err="1"/>
              <a:t>Governmental</a:t>
            </a:r>
            <a:r>
              <a:rPr lang="fi-FI" dirty="0"/>
              <a:t> </a:t>
            </a:r>
            <a:r>
              <a:rPr lang="fi-FI" dirty="0" err="1"/>
              <a:t>Counsellor</a:t>
            </a:r>
            <a:endParaRPr lang="fi-FI" dirty="0"/>
          </a:p>
          <a:p>
            <a:r>
              <a:rPr lang="fi-FI" dirty="0"/>
              <a:t>Jari Takanen</a:t>
            </a:r>
          </a:p>
        </p:txBody>
      </p:sp>
    </p:spTree>
    <p:extLst>
      <p:ext uri="{BB962C8B-B14F-4D97-AF65-F5344CB8AC3E}">
        <p14:creationId xmlns:p14="http://schemas.microsoft.com/office/powerpoint/2010/main" val="2838430370"/>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116632"/>
            <a:ext cx="7010400" cy="720080"/>
          </a:xfrm>
        </p:spPr>
        <p:txBody>
          <a:bodyPr/>
          <a:lstStyle/>
          <a:p>
            <a:pPr algn="ctr"/>
            <a:r>
              <a:rPr lang="fi-FI" dirty="0" err="1"/>
              <a:t>Agreement</a:t>
            </a:r>
            <a:r>
              <a:rPr lang="fi-FI" dirty="0"/>
              <a:t> </a:t>
            </a:r>
            <a:r>
              <a:rPr lang="fi-FI" dirty="0" err="1"/>
              <a:t>framework</a:t>
            </a:r>
            <a:r>
              <a:rPr lang="fi-FI" dirty="0"/>
              <a:t> II</a:t>
            </a:r>
          </a:p>
        </p:txBody>
      </p:sp>
      <p:sp>
        <p:nvSpPr>
          <p:cNvPr id="3" name="Sisällön paikkamerkki 2"/>
          <p:cNvSpPr>
            <a:spLocks noGrp="1"/>
          </p:cNvSpPr>
          <p:nvPr>
            <p:ph idx="1"/>
          </p:nvPr>
        </p:nvSpPr>
        <p:spPr>
          <a:xfrm>
            <a:off x="609600" y="1196752"/>
            <a:ext cx="7994848" cy="4320480"/>
          </a:xfrm>
        </p:spPr>
        <p:txBody>
          <a:bodyPr/>
          <a:lstStyle/>
          <a:p>
            <a:pPr marL="0" indent="0">
              <a:buNone/>
            </a:pPr>
            <a:r>
              <a:rPr lang="fi-FI" dirty="0"/>
              <a:t>RDT&amp;E</a:t>
            </a:r>
          </a:p>
          <a:p>
            <a:r>
              <a:rPr lang="fi-FI" dirty="0" err="1"/>
              <a:t>Agreement</a:t>
            </a:r>
            <a:r>
              <a:rPr lang="fi-FI" dirty="0"/>
              <a:t> for </a:t>
            </a:r>
            <a:r>
              <a:rPr lang="fi-FI" dirty="0" err="1"/>
              <a:t>Research</a:t>
            </a:r>
            <a:r>
              <a:rPr lang="fi-FI" dirty="0"/>
              <a:t>, </a:t>
            </a:r>
            <a:r>
              <a:rPr lang="fi-FI" dirty="0" err="1"/>
              <a:t>Development</a:t>
            </a:r>
            <a:r>
              <a:rPr lang="fi-FI" dirty="0"/>
              <a:t>, </a:t>
            </a:r>
            <a:r>
              <a:rPr lang="fi-FI" dirty="0" err="1"/>
              <a:t>Testing</a:t>
            </a:r>
            <a:r>
              <a:rPr lang="fi-FI" dirty="0"/>
              <a:t> and Evaluation </a:t>
            </a:r>
            <a:r>
              <a:rPr lang="fi-FI" dirty="0" err="1"/>
              <a:t>Projects</a:t>
            </a:r>
            <a:r>
              <a:rPr lang="fi-FI" dirty="0"/>
              <a:t> - 2012</a:t>
            </a:r>
          </a:p>
          <a:p>
            <a:endParaRPr lang="fi-FI" dirty="0"/>
          </a:p>
          <a:p>
            <a:pPr marL="0" indent="0">
              <a:buNone/>
            </a:pPr>
            <a:r>
              <a:rPr lang="fi-FI" dirty="0"/>
              <a:t>3 Project </a:t>
            </a:r>
            <a:r>
              <a:rPr lang="fi-FI" dirty="0" err="1"/>
              <a:t>Agreements</a:t>
            </a:r>
            <a:r>
              <a:rPr lang="fi-FI" dirty="0"/>
              <a:t> </a:t>
            </a:r>
          </a:p>
          <a:p>
            <a:r>
              <a:rPr lang="fi-FI" dirty="0" err="1"/>
              <a:t>Mine</a:t>
            </a:r>
            <a:r>
              <a:rPr lang="fi-FI" dirty="0"/>
              <a:t> </a:t>
            </a:r>
            <a:r>
              <a:rPr lang="fi-FI" dirty="0" err="1"/>
              <a:t>Counter</a:t>
            </a:r>
            <a:r>
              <a:rPr lang="fi-FI" dirty="0"/>
              <a:t> </a:t>
            </a:r>
            <a:r>
              <a:rPr lang="fi-FI" dirty="0" err="1"/>
              <a:t>Measures</a:t>
            </a:r>
            <a:r>
              <a:rPr lang="fi-FI" dirty="0"/>
              <a:t> </a:t>
            </a:r>
            <a:r>
              <a:rPr lang="fi-FI" dirty="0" err="1"/>
              <a:t>Vessel</a:t>
            </a:r>
            <a:r>
              <a:rPr lang="fi-FI" dirty="0"/>
              <a:t> </a:t>
            </a:r>
            <a:r>
              <a:rPr lang="fi-FI" dirty="0" err="1"/>
              <a:t>Survivability</a:t>
            </a:r>
            <a:r>
              <a:rPr lang="fi-FI" dirty="0"/>
              <a:t> </a:t>
            </a:r>
            <a:r>
              <a:rPr lang="fi-FI" dirty="0" err="1"/>
              <a:t>Testing</a:t>
            </a:r>
            <a:r>
              <a:rPr lang="fi-FI" dirty="0"/>
              <a:t> and Analysis</a:t>
            </a:r>
          </a:p>
          <a:p>
            <a:r>
              <a:rPr lang="fi-FI" dirty="0"/>
              <a:t>57 mm Gun </a:t>
            </a:r>
            <a:r>
              <a:rPr lang="fi-FI" dirty="0" err="1"/>
              <a:t>Lethality</a:t>
            </a:r>
            <a:r>
              <a:rPr lang="fi-FI" dirty="0"/>
              <a:t> </a:t>
            </a:r>
            <a:r>
              <a:rPr lang="fi-FI" dirty="0" err="1"/>
              <a:t>Testing</a:t>
            </a:r>
            <a:endParaRPr lang="fi-FI" dirty="0"/>
          </a:p>
          <a:p>
            <a:r>
              <a:rPr lang="fi-FI" dirty="0" err="1"/>
              <a:t>Arctic</a:t>
            </a:r>
            <a:r>
              <a:rPr lang="fi-FI" dirty="0"/>
              <a:t> </a:t>
            </a:r>
            <a:r>
              <a:rPr lang="fi-FI" dirty="0" err="1"/>
              <a:t>Hydrodynamics</a:t>
            </a:r>
            <a:endParaRPr lang="en-US" dirty="0"/>
          </a:p>
          <a:p>
            <a:endParaRPr lang="fi-FI" dirty="0"/>
          </a:p>
        </p:txBody>
      </p:sp>
      <p:sp>
        <p:nvSpPr>
          <p:cNvPr id="4" name="Päivämäärän paikkamerkki 3"/>
          <p:cNvSpPr>
            <a:spLocks noGrp="1"/>
          </p:cNvSpPr>
          <p:nvPr>
            <p:ph type="dt" sz="half" idx="10"/>
          </p:nvPr>
        </p:nvSpPr>
        <p:spPr/>
        <p:txBody>
          <a:bodyPr/>
          <a:lstStyle/>
          <a:p>
            <a:fld id="{F224A114-E264-425D-82D3-FB984B5F95A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27063F2B-9C46-429F-A005-6E0C9F82069E}" type="slidenum">
              <a:rPr lang="en-US" smtClean="0"/>
              <a:pPr/>
              <a:t>10</a:t>
            </a:fld>
            <a:endParaRPr lang="en-US"/>
          </a:p>
        </p:txBody>
      </p:sp>
    </p:spTree>
    <p:extLst>
      <p:ext uri="{BB962C8B-B14F-4D97-AF65-F5344CB8AC3E}">
        <p14:creationId xmlns:p14="http://schemas.microsoft.com/office/powerpoint/2010/main" val="3486205348"/>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GOVERNMENT QUALITY ASSURANCE</a:t>
            </a:r>
          </a:p>
        </p:txBody>
      </p:sp>
      <p:sp>
        <p:nvSpPr>
          <p:cNvPr id="3" name="Sisällön paikkamerkki 2"/>
          <p:cNvSpPr>
            <a:spLocks noGrp="1"/>
          </p:cNvSpPr>
          <p:nvPr>
            <p:ph idx="1"/>
          </p:nvPr>
        </p:nvSpPr>
        <p:spPr/>
        <p:txBody>
          <a:bodyPr/>
          <a:lstStyle/>
          <a:p>
            <a:pPr marL="0" indent="0">
              <a:buNone/>
            </a:pPr>
            <a:r>
              <a:rPr lang="fi-FI" dirty="0"/>
              <a:t>GQA - 2016</a:t>
            </a:r>
          </a:p>
          <a:p>
            <a:r>
              <a:rPr lang="fi-FI" dirty="0" err="1"/>
              <a:t>Annex</a:t>
            </a:r>
            <a:r>
              <a:rPr lang="fi-FI" dirty="0"/>
              <a:t> I </a:t>
            </a:r>
            <a:r>
              <a:rPr lang="fi-FI" dirty="0" err="1"/>
              <a:t>regarding</a:t>
            </a:r>
            <a:r>
              <a:rPr lang="fi-FI" dirty="0"/>
              <a:t> </a:t>
            </a:r>
            <a:r>
              <a:rPr lang="fi-FI" b="1" dirty="0" err="1"/>
              <a:t>government</a:t>
            </a:r>
            <a:r>
              <a:rPr lang="fi-FI" b="1" dirty="0"/>
              <a:t> </a:t>
            </a:r>
            <a:r>
              <a:rPr lang="fi-FI" b="1" dirty="0" err="1"/>
              <a:t>quality</a:t>
            </a:r>
            <a:r>
              <a:rPr lang="fi-FI" b="1" dirty="0"/>
              <a:t> </a:t>
            </a:r>
            <a:r>
              <a:rPr lang="fi-FI" b="1" dirty="0" err="1"/>
              <a:t>assurance</a:t>
            </a:r>
            <a:r>
              <a:rPr lang="fi-FI" b="1" dirty="0"/>
              <a:t> </a:t>
            </a:r>
            <a:r>
              <a:rPr lang="fi-FI" b="1" dirty="0" err="1"/>
              <a:t>services</a:t>
            </a:r>
            <a:r>
              <a:rPr lang="fi-FI" dirty="0"/>
              <a:t> to the </a:t>
            </a:r>
            <a:r>
              <a:rPr lang="fi-FI" dirty="0" err="1"/>
              <a:t>memorandu</a:t>
            </a:r>
            <a:r>
              <a:rPr lang="en-US" dirty="0"/>
              <a:t>m of understanding concerning reciprocal defense procurement of October 3, 2009</a:t>
            </a:r>
          </a:p>
          <a:p>
            <a:r>
              <a:rPr lang="en-US" altLang="en-US" dirty="0"/>
              <a:t>US GQA agreements with 19 countries</a:t>
            </a:r>
            <a:endParaRPr lang="fi-FI" dirty="0"/>
          </a:p>
          <a:p>
            <a:endParaRPr lang="en-US" dirty="0"/>
          </a:p>
        </p:txBody>
      </p:sp>
      <p:sp>
        <p:nvSpPr>
          <p:cNvPr id="4" name="Päivämäärän paikkamerkki 3"/>
          <p:cNvSpPr>
            <a:spLocks noGrp="1"/>
          </p:cNvSpPr>
          <p:nvPr>
            <p:ph type="dt" sz="half" idx="10"/>
          </p:nvPr>
        </p:nvSpPr>
        <p:spPr/>
        <p:txBody>
          <a:bodyPr/>
          <a:lstStyle/>
          <a:p>
            <a:fld id="{F224A114-E264-425D-82D3-FB984B5F95A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27063F2B-9C46-429F-A005-6E0C9F82069E}" type="slidenum">
              <a:rPr lang="en-US" smtClean="0"/>
              <a:pPr/>
              <a:t>11</a:t>
            </a:fld>
            <a:endParaRPr lang="en-US"/>
          </a:p>
        </p:txBody>
      </p:sp>
    </p:spTree>
    <p:extLst>
      <p:ext uri="{BB962C8B-B14F-4D97-AF65-F5344CB8AC3E}">
        <p14:creationId xmlns:p14="http://schemas.microsoft.com/office/powerpoint/2010/main" val="3206027961"/>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260648"/>
            <a:ext cx="7010400" cy="720080"/>
          </a:xfrm>
        </p:spPr>
        <p:txBody>
          <a:bodyPr/>
          <a:lstStyle/>
          <a:p>
            <a:r>
              <a:rPr lang="fi-FI" dirty="0"/>
              <a:t>OTHERS</a:t>
            </a:r>
          </a:p>
        </p:txBody>
      </p:sp>
      <p:sp>
        <p:nvSpPr>
          <p:cNvPr id="3" name="Sisällön paikkamerkki 2"/>
          <p:cNvSpPr>
            <a:spLocks noGrp="1"/>
          </p:cNvSpPr>
          <p:nvPr>
            <p:ph idx="1"/>
          </p:nvPr>
        </p:nvSpPr>
        <p:spPr>
          <a:xfrm>
            <a:off x="609600" y="1268760"/>
            <a:ext cx="7994848" cy="4104456"/>
          </a:xfrm>
        </p:spPr>
        <p:txBody>
          <a:bodyPr/>
          <a:lstStyle/>
          <a:p>
            <a:pPr marL="0" lvl="1" indent="0">
              <a:buClr>
                <a:schemeClr val="tx2"/>
              </a:buClr>
              <a:buNone/>
            </a:pPr>
            <a:r>
              <a:rPr lang="fi-FI" sz="1800" b="1" dirty="0">
                <a:ea typeface="+mn-ea"/>
                <a:cs typeface="+mn-cs"/>
              </a:rPr>
              <a:t>TEP MOU</a:t>
            </a:r>
          </a:p>
          <a:p>
            <a:pPr marL="742950" lvl="2" indent="-285750"/>
            <a:r>
              <a:rPr lang="fi-FI" sz="1800" dirty="0" err="1"/>
              <a:t>Testing</a:t>
            </a:r>
            <a:r>
              <a:rPr lang="fi-FI" sz="1800" dirty="0"/>
              <a:t> and Evaluation </a:t>
            </a:r>
            <a:r>
              <a:rPr lang="fi-FI" sz="1800" dirty="0" err="1"/>
              <a:t>Program</a:t>
            </a:r>
            <a:r>
              <a:rPr lang="fi-FI" sz="1800" dirty="0"/>
              <a:t> </a:t>
            </a:r>
            <a:r>
              <a:rPr lang="fi-FI" sz="1800" dirty="0" err="1"/>
              <a:t>Cooperation</a:t>
            </a:r>
            <a:endParaRPr lang="en-US" sz="1800" b="1" dirty="0"/>
          </a:p>
          <a:p>
            <a:pPr marL="0" lvl="1" indent="0">
              <a:buClr>
                <a:schemeClr val="tx2"/>
              </a:buClr>
              <a:buNone/>
            </a:pPr>
            <a:r>
              <a:rPr lang="en-US" sz="1800" b="1" dirty="0"/>
              <a:t>CISMOA</a:t>
            </a:r>
            <a:endParaRPr lang="fi-FI" sz="1800" dirty="0"/>
          </a:p>
          <a:p>
            <a:pPr lvl="1"/>
            <a:r>
              <a:rPr lang="fi-FI" sz="1800" dirty="0" err="1"/>
              <a:t>Commad</a:t>
            </a:r>
            <a:r>
              <a:rPr lang="fi-FI" sz="1800" dirty="0"/>
              <a:t> and </a:t>
            </a:r>
            <a:r>
              <a:rPr lang="fi-FI" sz="1800" dirty="0" err="1"/>
              <a:t>Information</a:t>
            </a:r>
            <a:r>
              <a:rPr lang="fi-FI" sz="1800" dirty="0"/>
              <a:t> Systems MOA</a:t>
            </a:r>
          </a:p>
          <a:p>
            <a:pPr marL="0" lvl="1" indent="0">
              <a:buClr>
                <a:schemeClr val="tx2"/>
              </a:buClr>
              <a:buNone/>
            </a:pPr>
            <a:r>
              <a:rPr lang="en-US" sz="1800" b="1" dirty="0"/>
              <a:t>ACSA</a:t>
            </a:r>
          </a:p>
          <a:p>
            <a:pPr marL="742950" lvl="2" indent="-285750"/>
            <a:r>
              <a:rPr lang="en-US" sz="1800" dirty="0"/>
              <a:t>Acquisition and Cross Servicing Agreement</a:t>
            </a:r>
            <a:endParaRPr lang="en-US" sz="1800" b="1" dirty="0"/>
          </a:p>
          <a:p>
            <a:pPr>
              <a:buNone/>
            </a:pPr>
            <a:r>
              <a:rPr lang="fi-FI" sz="1800" b="1" dirty="0"/>
              <a:t>BECA</a:t>
            </a:r>
          </a:p>
          <a:p>
            <a:pPr lvl="1"/>
            <a:r>
              <a:rPr lang="fi-FI" sz="1800" dirty="0"/>
              <a:t>Basic Exchange and </a:t>
            </a:r>
            <a:r>
              <a:rPr lang="fi-FI" sz="1800" dirty="0" err="1"/>
              <a:t>Cooperative</a:t>
            </a:r>
            <a:r>
              <a:rPr lang="fi-FI" sz="1800" dirty="0"/>
              <a:t> </a:t>
            </a:r>
            <a:r>
              <a:rPr lang="fi-FI" sz="1800" dirty="0" err="1"/>
              <a:t>Agreement</a:t>
            </a:r>
            <a:r>
              <a:rPr lang="fi-FI" sz="1800" dirty="0"/>
              <a:t> </a:t>
            </a:r>
            <a:r>
              <a:rPr lang="fi-FI" sz="1800" dirty="0" err="1"/>
              <a:t>related</a:t>
            </a:r>
            <a:r>
              <a:rPr lang="fi-FI" sz="1800" dirty="0"/>
              <a:t> to </a:t>
            </a:r>
            <a:r>
              <a:rPr lang="fi-FI" sz="1800" dirty="0" err="1"/>
              <a:t>Geospatial</a:t>
            </a:r>
            <a:r>
              <a:rPr lang="fi-FI" sz="1800" dirty="0"/>
              <a:t> </a:t>
            </a:r>
            <a:r>
              <a:rPr lang="fi-FI" sz="1800" dirty="0" err="1"/>
              <a:t>Intelligence</a:t>
            </a:r>
            <a:endParaRPr lang="fi-FI" sz="1800" dirty="0"/>
          </a:p>
          <a:p>
            <a:pPr marL="0" indent="0">
              <a:buNone/>
            </a:pPr>
            <a:r>
              <a:rPr lang="fi-FI" sz="1800" b="1" dirty="0"/>
              <a:t>ESEP</a:t>
            </a:r>
          </a:p>
          <a:p>
            <a:pPr lvl="1"/>
            <a:r>
              <a:rPr lang="fi-FI" sz="1800" dirty="0" err="1"/>
              <a:t>Engineer</a:t>
            </a:r>
            <a:r>
              <a:rPr lang="fi-FI" sz="1800" dirty="0"/>
              <a:t> and </a:t>
            </a:r>
            <a:r>
              <a:rPr lang="fi-FI" sz="1800" dirty="0" err="1"/>
              <a:t>Scientist</a:t>
            </a:r>
            <a:r>
              <a:rPr lang="fi-FI" sz="1800" dirty="0"/>
              <a:t> Exchange </a:t>
            </a:r>
            <a:r>
              <a:rPr lang="fi-FI" sz="1800" dirty="0" err="1"/>
              <a:t>Program</a:t>
            </a:r>
            <a:r>
              <a:rPr lang="fi-FI" sz="1800" dirty="0"/>
              <a:t> (in State </a:t>
            </a:r>
            <a:r>
              <a:rPr lang="fi-FI" sz="1800" dirty="0" err="1"/>
              <a:t>Dep</a:t>
            </a:r>
            <a:r>
              <a:rPr lang="fi-FI" sz="1800" dirty="0"/>
              <a:t>)</a:t>
            </a:r>
          </a:p>
          <a:p>
            <a:pPr marL="0" indent="0">
              <a:buNone/>
            </a:pPr>
            <a:endParaRPr lang="en-US" sz="1800" dirty="0"/>
          </a:p>
          <a:p>
            <a:pPr lvl="1">
              <a:buFontTx/>
              <a:buChar char="-"/>
            </a:pPr>
            <a:endParaRPr lang="en-US" sz="1800" dirty="0"/>
          </a:p>
          <a:p>
            <a:pPr lvl="1">
              <a:buFontTx/>
              <a:buChar char="-"/>
            </a:pPr>
            <a:endParaRPr lang="en-US" sz="1800" dirty="0"/>
          </a:p>
          <a:p>
            <a:pPr>
              <a:buNone/>
            </a:pPr>
            <a:endParaRPr lang="en-US" sz="1800" dirty="0"/>
          </a:p>
        </p:txBody>
      </p:sp>
      <p:sp>
        <p:nvSpPr>
          <p:cNvPr id="4" name="Päivämäärän paikkamerkki 3"/>
          <p:cNvSpPr>
            <a:spLocks noGrp="1"/>
          </p:cNvSpPr>
          <p:nvPr>
            <p:ph type="dt" sz="half" idx="10"/>
          </p:nvPr>
        </p:nvSpPr>
        <p:spPr/>
        <p:txBody>
          <a:bodyPr/>
          <a:lstStyle/>
          <a:p>
            <a:fld id="{F224A114-E264-425D-82D3-FB984B5F95A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27063F2B-9C46-429F-A005-6E0C9F82069E}" type="slidenum">
              <a:rPr lang="en-US" smtClean="0"/>
              <a:pPr/>
              <a:t>12</a:t>
            </a:fld>
            <a:endParaRPr lang="en-US"/>
          </a:p>
        </p:txBody>
      </p:sp>
    </p:spTree>
    <p:extLst>
      <p:ext uri="{BB962C8B-B14F-4D97-AF65-F5344CB8AC3E}">
        <p14:creationId xmlns:p14="http://schemas.microsoft.com/office/powerpoint/2010/main" val="4072231785"/>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116632"/>
            <a:ext cx="7010400" cy="792088"/>
          </a:xfrm>
        </p:spPr>
        <p:txBody>
          <a:bodyPr/>
          <a:lstStyle/>
          <a:p>
            <a:r>
              <a:rPr lang="fi-FI" dirty="0"/>
              <a:t>SUMMING UP</a:t>
            </a:r>
          </a:p>
        </p:txBody>
      </p:sp>
      <p:sp>
        <p:nvSpPr>
          <p:cNvPr id="3" name="Sisällön paikkamerkki 2"/>
          <p:cNvSpPr>
            <a:spLocks noGrp="1"/>
          </p:cNvSpPr>
          <p:nvPr>
            <p:ph idx="1"/>
          </p:nvPr>
        </p:nvSpPr>
        <p:spPr>
          <a:xfrm>
            <a:off x="609600" y="1268760"/>
            <a:ext cx="7850832" cy="4320480"/>
          </a:xfrm>
        </p:spPr>
        <p:txBody>
          <a:bodyPr/>
          <a:lstStyle/>
          <a:p>
            <a:r>
              <a:rPr lang="fi-FI" dirty="0"/>
              <a:t>A </a:t>
            </a:r>
            <a:r>
              <a:rPr lang="fi-FI" dirty="0" err="1"/>
              <a:t>lot</a:t>
            </a:r>
            <a:r>
              <a:rPr lang="fi-FI" dirty="0"/>
              <a:t> </a:t>
            </a:r>
            <a:r>
              <a:rPr lang="fi-FI" dirty="0" err="1"/>
              <a:t>has</a:t>
            </a:r>
            <a:r>
              <a:rPr lang="fi-FI" dirty="0"/>
              <a:t> </a:t>
            </a:r>
            <a:r>
              <a:rPr lang="fi-FI" dirty="0" err="1"/>
              <a:t>been</a:t>
            </a:r>
            <a:r>
              <a:rPr lang="fi-FI" dirty="0"/>
              <a:t> </a:t>
            </a:r>
            <a:r>
              <a:rPr lang="fi-FI" dirty="0" err="1"/>
              <a:t>accomblished</a:t>
            </a:r>
            <a:r>
              <a:rPr lang="fi-FI" dirty="0"/>
              <a:t>!</a:t>
            </a:r>
          </a:p>
          <a:p>
            <a:r>
              <a:rPr lang="fi-FI" dirty="0"/>
              <a:t>Level playing </a:t>
            </a:r>
            <a:r>
              <a:rPr lang="fi-FI" dirty="0" err="1"/>
              <a:t>field</a:t>
            </a:r>
            <a:r>
              <a:rPr lang="fi-FI" dirty="0"/>
              <a:t>!</a:t>
            </a:r>
          </a:p>
          <a:p>
            <a:r>
              <a:rPr lang="fi-FI" dirty="0"/>
              <a:t>The </a:t>
            </a:r>
            <a:r>
              <a:rPr lang="fi-FI" dirty="0" err="1"/>
              <a:t>framework</a:t>
            </a:r>
            <a:r>
              <a:rPr lang="fi-FI" dirty="0"/>
              <a:t> for </a:t>
            </a:r>
            <a:r>
              <a:rPr lang="fi-FI" dirty="0" err="1"/>
              <a:t>fruitfull</a:t>
            </a:r>
            <a:r>
              <a:rPr lang="fi-FI" dirty="0"/>
              <a:t> </a:t>
            </a:r>
            <a:r>
              <a:rPr lang="fi-FI" dirty="0" err="1"/>
              <a:t>cooperation</a:t>
            </a:r>
            <a:r>
              <a:rPr lang="fi-FI" dirty="0"/>
              <a:t> </a:t>
            </a:r>
            <a:r>
              <a:rPr lang="fi-FI" dirty="0" err="1"/>
              <a:t>exists</a:t>
            </a:r>
            <a:r>
              <a:rPr lang="fi-FI" dirty="0"/>
              <a:t>!</a:t>
            </a:r>
          </a:p>
          <a:p>
            <a:r>
              <a:rPr lang="fi-FI" dirty="0" err="1"/>
              <a:t>Our</a:t>
            </a:r>
            <a:r>
              <a:rPr lang="fi-FI" dirty="0"/>
              <a:t> </a:t>
            </a:r>
            <a:r>
              <a:rPr lang="fi-FI" dirty="0" err="1"/>
              <a:t>aim</a:t>
            </a:r>
            <a:r>
              <a:rPr lang="fi-FI" dirty="0"/>
              <a:t> is to </a:t>
            </a:r>
            <a:r>
              <a:rPr lang="fi-FI" dirty="0" err="1"/>
              <a:t>be</a:t>
            </a:r>
            <a:r>
              <a:rPr lang="fi-FI" dirty="0"/>
              <a:t> </a:t>
            </a:r>
            <a:r>
              <a:rPr lang="fi-FI" dirty="0" err="1"/>
              <a:t>always</a:t>
            </a:r>
            <a:r>
              <a:rPr lang="fi-FI" dirty="0"/>
              <a:t> </a:t>
            </a:r>
            <a:r>
              <a:rPr lang="fi-FI" dirty="0" err="1"/>
              <a:t>one</a:t>
            </a:r>
            <a:r>
              <a:rPr lang="fi-FI" dirty="0"/>
              <a:t> </a:t>
            </a:r>
            <a:r>
              <a:rPr lang="fi-FI" dirty="0" err="1"/>
              <a:t>step</a:t>
            </a:r>
            <a:r>
              <a:rPr lang="fi-FI" dirty="0"/>
              <a:t> </a:t>
            </a:r>
            <a:r>
              <a:rPr lang="fi-FI" dirty="0" err="1"/>
              <a:t>ahead</a:t>
            </a:r>
            <a:r>
              <a:rPr lang="fi-FI" dirty="0"/>
              <a:t>!</a:t>
            </a:r>
          </a:p>
          <a:p>
            <a:r>
              <a:rPr lang="fi-FI" dirty="0"/>
              <a:t>At the </a:t>
            </a:r>
            <a:r>
              <a:rPr lang="fi-FI" dirty="0" err="1"/>
              <a:t>moment</a:t>
            </a:r>
            <a:r>
              <a:rPr lang="fi-FI" dirty="0"/>
              <a:t> </a:t>
            </a:r>
            <a:r>
              <a:rPr lang="fi-FI" dirty="0" err="1"/>
              <a:t>should</a:t>
            </a:r>
            <a:r>
              <a:rPr lang="fi-FI" dirty="0"/>
              <a:t> </a:t>
            </a:r>
            <a:r>
              <a:rPr lang="fi-FI" dirty="0" err="1"/>
              <a:t>be</a:t>
            </a:r>
            <a:r>
              <a:rPr lang="fi-FI" dirty="0"/>
              <a:t> no </a:t>
            </a:r>
            <a:r>
              <a:rPr lang="fi-FI" dirty="0" err="1"/>
              <a:t>adminisrative</a:t>
            </a:r>
            <a:r>
              <a:rPr lang="fi-FI" dirty="0"/>
              <a:t> </a:t>
            </a:r>
            <a:r>
              <a:rPr lang="fi-FI" dirty="0" err="1"/>
              <a:t>roadblocks</a:t>
            </a:r>
            <a:r>
              <a:rPr lang="fi-FI" dirty="0"/>
              <a:t> for </a:t>
            </a:r>
            <a:r>
              <a:rPr lang="fi-FI" dirty="0" err="1"/>
              <a:t>cooperation</a:t>
            </a:r>
            <a:r>
              <a:rPr lang="fi-FI" dirty="0"/>
              <a:t>!</a:t>
            </a:r>
          </a:p>
          <a:p>
            <a:r>
              <a:rPr lang="fi-FI" dirty="0" err="1"/>
              <a:t>Governments</a:t>
            </a:r>
            <a:r>
              <a:rPr lang="fi-FI" dirty="0"/>
              <a:t> </a:t>
            </a:r>
            <a:r>
              <a:rPr lang="fi-FI" dirty="0" err="1"/>
              <a:t>does</a:t>
            </a:r>
            <a:r>
              <a:rPr lang="fi-FI" dirty="0"/>
              <a:t> </a:t>
            </a:r>
            <a:r>
              <a:rPr lang="fi-FI" dirty="0" err="1"/>
              <a:t>not</a:t>
            </a:r>
            <a:r>
              <a:rPr lang="fi-FI" dirty="0"/>
              <a:t> </a:t>
            </a:r>
            <a:r>
              <a:rPr lang="fi-FI" dirty="0" err="1"/>
              <a:t>bring</a:t>
            </a:r>
            <a:r>
              <a:rPr lang="fi-FI" dirty="0"/>
              <a:t> </a:t>
            </a:r>
            <a:r>
              <a:rPr lang="fi-FI" dirty="0" err="1"/>
              <a:t>any</a:t>
            </a:r>
            <a:r>
              <a:rPr lang="fi-FI" dirty="0"/>
              <a:t> </a:t>
            </a:r>
            <a:r>
              <a:rPr lang="fi-FI" dirty="0" err="1"/>
              <a:t>contracts</a:t>
            </a:r>
            <a:r>
              <a:rPr lang="fi-FI" dirty="0"/>
              <a:t>, </a:t>
            </a:r>
            <a:r>
              <a:rPr lang="fi-FI" dirty="0" err="1"/>
              <a:t>everything</a:t>
            </a:r>
            <a:r>
              <a:rPr lang="fi-FI" dirty="0"/>
              <a:t> is </a:t>
            </a:r>
            <a:r>
              <a:rPr lang="fi-FI" dirty="0" err="1"/>
              <a:t>based</a:t>
            </a:r>
            <a:r>
              <a:rPr lang="fi-FI" dirty="0"/>
              <a:t> on </a:t>
            </a:r>
            <a:r>
              <a:rPr lang="fi-FI" dirty="0" err="1"/>
              <a:t>your</a:t>
            </a:r>
            <a:r>
              <a:rPr lang="fi-FI" dirty="0"/>
              <a:t> </a:t>
            </a:r>
            <a:r>
              <a:rPr lang="fi-FI" dirty="0" err="1"/>
              <a:t>own</a:t>
            </a:r>
            <a:r>
              <a:rPr lang="fi-FI" dirty="0"/>
              <a:t> </a:t>
            </a:r>
            <a:r>
              <a:rPr lang="fi-FI" dirty="0" err="1"/>
              <a:t>activity</a:t>
            </a:r>
            <a:r>
              <a:rPr lang="fi-FI" dirty="0"/>
              <a:t>!</a:t>
            </a:r>
          </a:p>
          <a:p>
            <a:pPr lvl="1"/>
            <a:r>
              <a:rPr lang="fi-FI" dirty="0" err="1"/>
              <a:t>e.g</a:t>
            </a:r>
            <a:r>
              <a:rPr lang="fi-FI" dirty="0"/>
              <a:t>. Security of Supply </a:t>
            </a:r>
            <a:r>
              <a:rPr lang="fi-FI" dirty="0" err="1"/>
              <a:t>Arrangement</a:t>
            </a:r>
            <a:endParaRPr lang="fi-FI" dirty="0"/>
          </a:p>
        </p:txBody>
      </p:sp>
      <p:sp>
        <p:nvSpPr>
          <p:cNvPr id="4" name="Päivämäärän paikkamerkki 3"/>
          <p:cNvSpPr>
            <a:spLocks noGrp="1"/>
          </p:cNvSpPr>
          <p:nvPr>
            <p:ph type="dt" sz="half" idx="10"/>
          </p:nvPr>
        </p:nvSpPr>
        <p:spPr/>
        <p:txBody>
          <a:bodyPr/>
          <a:lstStyle/>
          <a:p>
            <a:fld id="{591ABA97-6A5C-4EFA-A146-F9AE6EC9129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113CE7B2-B887-4EFF-9C57-E673E9DDE724}" type="slidenum">
              <a:rPr lang="en-US" smtClean="0"/>
              <a:pPr/>
              <a:t>13</a:t>
            </a:fld>
            <a:endParaRPr lang="en-US"/>
          </a:p>
        </p:txBody>
      </p:sp>
    </p:spTree>
    <p:extLst>
      <p:ext uri="{BB962C8B-B14F-4D97-AF65-F5344CB8AC3E}">
        <p14:creationId xmlns:p14="http://schemas.microsoft.com/office/powerpoint/2010/main" val="101376819"/>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descr="strategiset_hankkeet32.jpg"/>
          <p:cNvPicPr>
            <a:picLocks noChangeAspect="1"/>
          </p:cNvPicPr>
          <p:nvPr/>
        </p:nvPicPr>
        <p:blipFill rotWithShape="1">
          <a:blip r:embed="rId3" cstate="screen">
            <a:extLst>
              <a:ext uri="{28A0092B-C50C-407E-A947-70E740481C1C}">
                <a14:useLocalDpi xmlns:a14="http://schemas.microsoft.com/office/drawing/2010/main"/>
              </a:ext>
            </a:extLst>
          </a:blip>
          <a:srcRect b="13739"/>
          <a:stretch/>
        </p:blipFill>
        <p:spPr>
          <a:xfrm>
            <a:off x="0" y="0"/>
            <a:ext cx="9144000" cy="6858000"/>
          </a:xfrm>
          <a:prstGeom prst="rect">
            <a:avLst/>
          </a:prstGeom>
        </p:spPr>
      </p:pic>
      <p:sp>
        <p:nvSpPr>
          <p:cNvPr id="3" name="Suunnikas 6"/>
          <p:cNvSpPr/>
          <p:nvPr/>
        </p:nvSpPr>
        <p:spPr>
          <a:xfrm>
            <a:off x="-11091" y="1"/>
            <a:ext cx="8745658" cy="1009933"/>
          </a:xfrm>
          <a:custGeom>
            <a:avLst/>
            <a:gdLst>
              <a:gd name="connsiteX0" fmla="*/ 0 w 6811940"/>
              <a:gd name="connsiteY0" fmla="*/ 819150 h 819150"/>
              <a:gd name="connsiteX1" fmla="*/ 671613 w 6811940"/>
              <a:gd name="connsiteY1" fmla="*/ 0 h 819150"/>
              <a:gd name="connsiteX2" fmla="*/ 6811940 w 6811940"/>
              <a:gd name="connsiteY2" fmla="*/ 0 h 819150"/>
              <a:gd name="connsiteX3" fmla="*/ 6140327 w 6811940"/>
              <a:gd name="connsiteY3" fmla="*/ 819150 h 819150"/>
              <a:gd name="connsiteX4" fmla="*/ 0 w 6811940"/>
              <a:gd name="connsiteY4" fmla="*/ 819150 h 819150"/>
              <a:gd name="connsiteX0" fmla="*/ 0 w 6145190"/>
              <a:gd name="connsiteY0" fmla="*/ 819150 h 819150"/>
              <a:gd name="connsiteX1" fmla="*/ 4863 w 6145190"/>
              <a:gd name="connsiteY1" fmla="*/ 0 h 819150"/>
              <a:gd name="connsiteX2" fmla="*/ 6145190 w 6145190"/>
              <a:gd name="connsiteY2" fmla="*/ 0 h 819150"/>
              <a:gd name="connsiteX3" fmla="*/ 5473577 w 6145190"/>
              <a:gd name="connsiteY3" fmla="*/ 819150 h 819150"/>
              <a:gd name="connsiteX4" fmla="*/ 0 w 6145190"/>
              <a:gd name="connsiteY4" fmla="*/ 819150 h 819150"/>
              <a:gd name="connsiteX0" fmla="*/ 0 w 6145190"/>
              <a:gd name="connsiteY0" fmla="*/ 819150 h 819150"/>
              <a:gd name="connsiteX1" fmla="*/ 4863 w 6145190"/>
              <a:gd name="connsiteY1" fmla="*/ 0 h 819150"/>
              <a:gd name="connsiteX2" fmla="*/ 6145190 w 6145190"/>
              <a:gd name="connsiteY2" fmla="*/ 0 h 819150"/>
              <a:gd name="connsiteX3" fmla="*/ 5622308 w 6145190"/>
              <a:gd name="connsiteY3" fmla="*/ 819150 h 819150"/>
              <a:gd name="connsiteX4" fmla="*/ 0 w 6145190"/>
              <a:gd name="connsiteY4" fmla="*/ 819150 h 819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5190" h="819150">
                <a:moveTo>
                  <a:pt x="0" y="819150"/>
                </a:moveTo>
                <a:lnTo>
                  <a:pt x="4863" y="0"/>
                </a:lnTo>
                <a:lnTo>
                  <a:pt x="6145190" y="0"/>
                </a:lnTo>
                <a:lnTo>
                  <a:pt x="5622308" y="819150"/>
                </a:lnTo>
                <a:lnTo>
                  <a:pt x="0" y="819150"/>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defTabSz="457200" eaLnBrk="1" fontAlgn="auto" hangingPunct="1">
              <a:spcBef>
                <a:spcPts val="0"/>
              </a:spcBef>
              <a:spcAft>
                <a:spcPts val="0"/>
              </a:spcAft>
            </a:pPr>
            <a:endParaRPr lang="fi-FI" sz="1200" b="1" spc="300" dirty="0">
              <a:solidFill>
                <a:prstClr val="black">
                  <a:lumMod val="50000"/>
                  <a:lumOff val="50000"/>
                </a:prst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defTabSz="457200" eaLnBrk="1" fontAlgn="auto" hangingPunct="1">
              <a:spcBef>
                <a:spcPts val="0"/>
              </a:spcBef>
              <a:spcAft>
                <a:spcPts val="0"/>
              </a:spcAft>
            </a:pPr>
            <a:r>
              <a:rPr lang="fi-FI" sz="1200" b="1" spc="300" dirty="0">
                <a:solidFill>
                  <a:schemeClr val="accent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FINLAND-AMERICAN DEFENCE AND SECURITY INDUSTRY SEMINAR 2017</a:t>
            </a:r>
          </a:p>
        </p:txBody>
      </p:sp>
      <p:sp>
        <p:nvSpPr>
          <p:cNvPr id="5" name="Suunnikas 6"/>
          <p:cNvSpPr/>
          <p:nvPr/>
        </p:nvSpPr>
        <p:spPr>
          <a:xfrm>
            <a:off x="8469" y="5996578"/>
            <a:ext cx="4024435" cy="872825"/>
          </a:xfrm>
          <a:custGeom>
            <a:avLst/>
            <a:gdLst>
              <a:gd name="connsiteX0" fmla="*/ 0 w 6428099"/>
              <a:gd name="connsiteY0" fmla="*/ 648269 h 648269"/>
              <a:gd name="connsiteX1" fmla="*/ 537376 w 6428099"/>
              <a:gd name="connsiteY1" fmla="*/ 0 h 648269"/>
              <a:gd name="connsiteX2" fmla="*/ 6428099 w 6428099"/>
              <a:gd name="connsiteY2" fmla="*/ 0 h 648269"/>
              <a:gd name="connsiteX3" fmla="*/ 5890723 w 6428099"/>
              <a:gd name="connsiteY3" fmla="*/ 648269 h 648269"/>
              <a:gd name="connsiteX4" fmla="*/ 0 w 6428099"/>
              <a:gd name="connsiteY4" fmla="*/ 648269 h 648269"/>
              <a:gd name="connsiteX0" fmla="*/ 0 w 6428099"/>
              <a:gd name="connsiteY0" fmla="*/ 648269 h 648269"/>
              <a:gd name="connsiteX1" fmla="*/ 2372526 w 6428099"/>
              <a:gd name="connsiteY1" fmla="*/ 0 h 648269"/>
              <a:gd name="connsiteX2" fmla="*/ 6428099 w 6428099"/>
              <a:gd name="connsiteY2" fmla="*/ 0 h 648269"/>
              <a:gd name="connsiteX3" fmla="*/ 5890723 w 6428099"/>
              <a:gd name="connsiteY3" fmla="*/ 648269 h 648269"/>
              <a:gd name="connsiteX4" fmla="*/ 0 w 6428099"/>
              <a:gd name="connsiteY4" fmla="*/ 648269 h 648269"/>
              <a:gd name="connsiteX0" fmla="*/ 15074 w 4055573"/>
              <a:gd name="connsiteY0" fmla="*/ 648269 h 648269"/>
              <a:gd name="connsiteX1" fmla="*/ 0 w 4055573"/>
              <a:gd name="connsiteY1" fmla="*/ 0 h 648269"/>
              <a:gd name="connsiteX2" fmla="*/ 4055573 w 4055573"/>
              <a:gd name="connsiteY2" fmla="*/ 0 h 648269"/>
              <a:gd name="connsiteX3" fmla="*/ 3518197 w 4055573"/>
              <a:gd name="connsiteY3" fmla="*/ 648269 h 648269"/>
              <a:gd name="connsiteX4" fmla="*/ 15074 w 4055573"/>
              <a:gd name="connsiteY4" fmla="*/ 648269 h 648269"/>
              <a:gd name="connsiteX0" fmla="*/ 2374 w 4042873"/>
              <a:gd name="connsiteY0" fmla="*/ 654619 h 654619"/>
              <a:gd name="connsiteX1" fmla="*/ 0 w 4042873"/>
              <a:gd name="connsiteY1" fmla="*/ 0 h 654619"/>
              <a:gd name="connsiteX2" fmla="*/ 4042873 w 4042873"/>
              <a:gd name="connsiteY2" fmla="*/ 6350 h 654619"/>
              <a:gd name="connsiteX3" fmla="*/ 3505497 w 4042873"/>
              <a:gd name="connsiteY3" fmla="*/ 654619 h 654619"/>
              <a:gd name="connsiteX4" fmla="*/ 2374 w 4042873"/>
              <a:gd name="connsiteY4" fmla="*/ 654619 h 654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2873" h="654619">
                <a:moveTo>
                  <a:pt x="2374" y="654619"/>
                </a:moveTo>
                <a:cubicBezTo>
                  <a:pt x="1583" y="436413"/>
                  <a:pt x="791" y="218206"/>
                  <a:pt x="0" y="0"/>
                </a:cubicBezTo>
                <a:lnTo>
                  <a:pt x="4042873" y="6350"/>
                </a:lnTo>
                <a:lnTo>
                  <a:pt x="3505497" y="654619"/>
                </a:lnTo>
                <a:lnTo>
                  <a:pt x="2374" y="654619"/>
                </a:lnTo>
                <a:close/>
              </a:path>
            </a:pathLst>
          </a:cu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eaLnBrk="1" fontAlgn="auto" hangingPunct="1">
              <a:spcBef>
                <a:spcPts val="0"/>
              </a:spcBef>
              <a:spcAft>
                <a:spcPts val="0"/>
              </a:spcAft>
            </a:pPr>
            <a:endParaRPr lang="fi-FI" sz="1200" b="1" spc="300" dirty="0">
              <a:solidFill>
                <a:prstClr val="white">
                  <a:lumMod val="85000"/>
                </a:prst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ctr" defTabSz="457200" eaLnBrk="1" fontAlgn="auto" hangingPunct="1">
              <a:spcBef>
                <a:spcPts val="0"/>
              </a:spcBef>
              <a:spcAft>
                <a:spcPts val="0"/>
              </a:spcAft>
            </a:pPr>
            <a:r>
              <a:rPr lang="fi-FI" sz="3600" b="1" spc="300" dirty="0">
                <a:solidFill>
                  <a:prstClr val="white">
                    <a:lumMod val="85000"/>
                  </a:prst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a:t>
            </a:r>
          </a:p>
          <a:p>
            <a:pPr algn="r" defTabSz="457200" eaLnBrk="1" fontAlgn="auto" hangingPunct="1">
              <a:spcBef>
                <a:spcPts val="0"/>
              </a:spcBef>
              <a:spcAft>
                <a:spcPts val="0"/>
              </a:spcAft>
            </a:pPr>
            <a:endParaRPr lang="fi-FI" sz="1200" b="1" spc="300" dirty="0">
              <a:solidFill>
                <a:prstClr val="white">
                  <a:lumMod val="85000"/>
                </a:prst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14711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116632"/>
            <a:ext cx="7010400" cy="648072"/>
          </a:xfrm>
        </p:spPr>
        <p:txBody>
          <a:bodyPr/>
          <a:lstStyle/>
          <a:p>
            <a:pPr algn="ctr"/>
            <a:r>
              <a:rPr lang="fi-FI" dirty="0"/>
              <a:t>FIN - USA </a:t>
            </a:r>
            <a:r>
              <a:rPr lang="fi-FI" dirty="0" err="1"/>
              <a:t>Agreement</a:t>
            </a:r>
            <a:r>
              <a:rPr lang="fi-FI" dirty="0"/>
              <a:t> Framework</a:t>
            </a:r>
          </a:p>
        </p:txBody>
      </p:sp>
      <p:sp>
        <p:nvSpPr>
          <p:cNvPr id="3" name="Sisällön paikkamerkki 2"/>
          <p:cNvSpPr>
            <a:spLocks noGrp="1"/>
          </p:cNvSpPr>
          <p:nvPr>
            <p:ph idx="1"/>
          </p:nvPr>
        </p:nvSpPr>
        <p:spPr>
          <a:xfrm>
            <a:off x="323528" y="1052736"/>
            <a:ext cx="8208912" cy="4680520"/>
          </a:xfrm>
        </p:spPr>
        <p:txBody>
          <a:bodyPr/>
          <a:lstStyle/>
          <a:p>
            <a:r>
              <a:rPr lang="en-US" sz="1800" dirty="0"/>
              <a:t>MoU concerning Reciprocal Defense Procurement (RDP) – 2009</a:t>
            </a:r>
          </a:p>
          <a:p>
            <a:pPr lvl="1"/>
            <a:r>
              <a:rPr lang="en-US" sz="1800" dirty="0"/>
              <a:t>Acquisition of </a:t>
            </a:r>
            <a:r>
              <a:rPr lang="en-US" sz="1800" dirty="0" err="1"/>
              <a:t>defence</a:t>
            </a:r>
            <a:r>
              <a:rPr lang="en-US" sz="1800" dirty="0"/>
              <a:t> capability (supplies, services and R&amp;D).</a:t>
            </a:r>
          </a:p>
          <a:p>
            <a:pPr lvl="1"/>
            <a:r>
              <a:rPr lang="en-US" sz="1800" dirty="0"/>
              <a:t>Buy American Act Waiver.</a:t>
            </a:r>
          </a:p>
          <a:p>
            <a:pPr lvl="1"/>
            <a:r>
              <a:rPr lang="en-US" sz="1800" dirty="0"/>
              <a:t>Each country allows the other’s contractors to participate, on a competitive basis, in their defense procurements without unfair discrimination.</a:t>
            </a:r>
          </a:p>
          <a:p>
            <a:pPr lvl="1"/>
            <a:endParaRPr lang="en-US" sz="1800" dirty="0"/>
          </a:p>
          <a:p>
            <a:r>
              <a:rPr lang="en-US" sz="1800" dirty="0"/>
              <a:t>Agreement concerning Security Measures for the Protection of Classified Information (GSA) - 2013</a:t>
            </a:r>
          </a:p>
          <a:p>
            <a:pPr>
              <a:buNone/>
            </a:pPr>
            <a:r>
              <a:rPr lang="en-US" dirty="0"/>
              <a:t>	</a:t>
            </a:r>
          </a:p>
          <a:p>
            <a:pPr>
              <a:buNone/>
            </a:pPr>
            <a:r>
              <a:rPr lang="en-US" dirty="0"/>
              <a:t>	</a:t>
            </a:r>
          </a:p>
          <a:p>
            <a:pPr>
              <a:buNone/>
            </a:pPr>
            <a:r>
              <a:rPr lang="en-US" dirty="0"/>
              <a:t>	Basis for the </a:t>
            </a:r>
            <a:r>
              <a:rPr lang="en-US" dirty="0" err="1"/>
              <a:t>defence</a:t>
            </a:r>
            <a:r>
              <a:rPr lang="en-US" dirty="0"/>
              <a:t> materiel cooperation			</a:t>
            </a:r>
          </a:p>
          <a:p>
            <a:endParaRPr lang="fi-FI" dirty="0"/>
          </a:p>
        </p:txBody>
      </p:sp>
      <p:sp>
        <p:nvSpPr>
          <p:cNvPr id="4" name="Päivämäärän paikkamerkki 3"/>
          <p:cNvSpPr>
            <a:spLocks noGrp="1"/>
          </p:cNvSpPr>
          <p:nvPr>
            <p:ph type="dt" sz="half" idx="10"/>
          </p:nvPr>
        </p:nvSpPr>
        <p:spPr/>
        <p:txBody>
          <a:bodyPr/>
          <a:lstStyle/>
          <a:p>
            <a:fld id="{F224A114-E264-425D-82D3-FB984B5F95A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27063F2B-9C46-429F-A005-6E0C9F82069E}" type="slidenum">
              <a:rPr lang="en-US" smtClean="0"/>
              <a:pPr/>
              <a:t>2</a:t>
            </a:fld>
            <a:endParaRPr lang="en-US"/>
          </a:p>
        </p:txBody>
      </p:sp>
      <p:sp>
        <p:nvSpPr>
          <p:cNvPr id="6" name="Alanuoli 5"/>
          <p:cNvSpPr/>
          <p:nvPr/>
        </p:nvSpPr>
        <p:spPr bwMode="auto">
          <a:xfrm>
            <a:off x="3131840" y="4005064"/>
            <a:ext cx="1008112" cy="72008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800" b="0" i="0" u="none" strike="noStrike" cap="none" normalizeH="0" baseline="0">
              <a:ln>
                <a:noFill/>
              </a:ln>
              <a:solidFill>
                <a:schemeClr val="tx1"/>
              </a:solidFill>
              <a:effectLst/>
              <a:latin typeface="Times" pitchFamily="18" charset="0"/>
            </a:endParaRPr>
          </a:p>
        </p:txBody>
      </p:sp>
    </p:spTree>
    <p:extLst>
      <p:ext uri="{BB962C8B-B14F-4D97-AF65-F5344CB8AC3E}">
        <p14:creationId xmlns:p14="http://schemas.microsoft.com/office/powerpoint/2010/main" val="3652272948"/>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188640"/>
            <a:ext cx="7010400" cy="1008112"/>
          </a:xfrm>
        </p:spPr>
        <p:txBody>
          <a:bodyPr/>
          <a:lstStyle/>
          <a:p>
            <a:r>
              <a:rPr lang="fi-FI" dirty="0"/>
              <a:t>DECLARATION OF PRINCIPLES  - 2007</a:t>
            </a:r>
          </a:p>
        </p:txBody>
      </p:sp>
      <p:sp>
        <p:nvSpPr>
          <p:cNvPr id="3" name="Sisällön paikkamerkki 2"/>
          <p:cNvSpPr>
            <a:spLocks noGrp="1"/>
          </p:cNvSpPr>
          <p:nvPr>
            <p:ph idx="1"/>
          </p:nvPr>
        </p:nvSpPr>
        <p:spPr>
          <a:xfrm>
            <a:off x="609600" y="1196752"/>
            <a:ext cx="7850832" cy="4392488"/>
          </a:xfrm>
        </p:spPr>
        <p:txBody>
          <a:bodyPr/>
          <a:lstStyle/>
          <a:p>
            <a:pPr marL="0" indent="0">
              <a:buNone/>
            </a:pPr>
            <a:r>
              <a:rPr lang="fi-FI" dirty="0"/>
              <a:t>= </a:t>
            </a:r>
            <a:r>
              <a:rPr lang="fi-FI" dirty="0" err="1"/>
              <a:t>DoP</a:t>
            </a:r>
            <a:r>
              <a:rPr lang="fi-FI" dirty="0"/>
              <a:t> for </a:t>
            </a:r>
            <a:r>
              <a:rPr lang="fi-FI" dirty="0" err="1"/>
              <a:t>Enhanced</a:t>
            </a:r>
            <a:r>
              <a:rPr lang="fi-FI" dirty="0"/>
              <a:t> </a:t>
            </a:r>
            <a:r>
              <a:rPr lang="fi-FI" dirty="0" err="1"/>
              <a:t>Cooperation</a:t>
            </a:r>
            <a:r>
              <a:rPr lang="fi-FI" dirty="0"/>
              <a:t> in </a:t>
            </a:r>
            <a:r>
              <a:rPr lang="fi-FI" dirty="0" err="1"/>
              <a:t>Matters</a:t>
            </a:r>
            <a:r>
              <a:rPr lang="fi-FI" dirty="0"/>
              <a:t> of </a:t>
            </a:r>
            <a:r>
              <a:rPr lang="fi-FI" dirty="0" err="1"/>
              <a:t>Defence</a:t>
            </a:r>
            <a:r>
              <a:rPr lang="fi-FI" dirty="0"/>
              <a:t> </a:t>
            </a:r>
            <a:r>
              <a:rPr lang="fi-FI" dirty="0" err="1"/>
              <a:t>Equipment</a:t>
            </a:r>
            <a:r>
              <a:rPr lang="fi-FI" dirty="0"/>
              <a:t> and Industry</a:t>
            </a:r>
          </a:p>
          <a:p>
            <a:pPr marL="0" indent="0">
              <a:buNone/>
            </a:pPr>
            <a:r>
              <a:rPr lang="fi-FI" dirty="0"/>
              <a:t>WORKING GROUPS:</a:t>
            </a:r>
          </a:p>
          <a:p>
            <a:r>
              <a:rPr lang="fi-FI" dirty="0" err="1"/>
              <a:t>Harmonization</a:t>
            </a:r>
            <a:r>
              <a:rPr lang="fi-FI" dirty="0"/>
              <a:t> of </a:t>
            </a:r>
            <a:r>
              <a:rPr lang="fi-FI" dirty="0" err="1"/>
              <a:t>Military</a:t>
            </a:r>
            <a:r>
              <a:rPr lang="fi-FI" dirty="0"/>
              <a:t> </a:t>
            </a:r>
            <a:r>
              <a:rPr lang="fi-FI" dirty="0" err="1"/>
              <a:t>Requirements</a:t>
            </a:r>
            <a:endParaRPr lang="fi-FI" dirty="0"/>
          </a:p>
          <a:p>
            <a:r>
              <a:rPr lang="fi-FI" dirty="0"/>
              <a:t>Market Access</a:t>
            </a:r>
          </a:p>
          <a:p>
            <a:r>
              <a:rPr lang="fi-FI" dirty="0"/>
              <a:t>Security of Supply =&gt; International Industrial </a:t>
            </a:r>
            <a:r>
              <a:rPr lang="fi-FI" dirty="0" err="1"/>
              <a:t>Base</a:t>
            </a:r>
            <a:r>
              <a:rPr lang="fi-FI" dirty="0"/>
              <a:t> WG</a:t>
            </a:r>
          </a:p>
          <a:p>
            <a:r>
              <a:rPr lang="fi-FI" dirty="0" err="1"/>
              <a:t>Export</a:t>
            </a:r>
            <a:r>
              <a:rPr lang="fi-FI" dirty="0"/>
              <a:t> Control</a:t>
            </a:r>
          </a:p>
          <a:p>
            <a:r>
              <a:rPr lang="fi-FI" dirty="0"/>
              <a:t>Security of </a:t>
            </a:r>
            <a:r>
              <a:rPr lang="fi-FI" dirty="0" err="1"/>
              <a:t>Information</a:t>
            </a:r>
            <a:endParaRPr lang="fi-FI" dirty="0"/>
          </a:p>
          <a:p>
            <a:r>
              <a:rPr lang="fi-FI" dirty="0" err="1"/>
              <a:t>Research</a:t>
            </a:r>
            <a:r>
              <a:rPr lang="fi-FI" dirty="0"/>
              <a:t> and </a:t>
            </a:r>
            <a:r>
              <a:rPr lang="fi-FI" dirty="0" err="1"/>
              <a:t>Development</a:t>
            </a:r>
            <a:endParaRPr lang="fi-FI" dirty="0"/>
          </a:p>
        </p:txBody>
      </p:sp>
      <p:sp>
        <p:nvSpPr>
          <p:cNvPr id="4" name="Päivämäärän paikkamerkki 3"/>
          <p:cNvSpPr>
            <a:spLocks noGrp="1"/>
          </p:cNvSpPr>
          <p:nvPr>
            <p:ph type="dt" sz="half" idx="10"/>
          </p:nvPr>
        </p:nvSpPr>
        <p:spPr/>
        <p:txBody>
          <a:bodyPr/>
          <a:lstStyle/>
          <a:p>
            <a:fld id="{591ABA97-6A5C-4EFA-A146-F9AE6EC9129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113CE7B2-B887-4EFF-9C57-E673E9DDE724}" type="slidenum">
              <a:rPr lang="en-US" smtClean="0"/>
              <a:pPr/>
              <a:t>3</a:t>
            </a:fld>
            <a:endParaRPr lang="en-US"/>
          </a:p>
        </p:txBody>
      </p:sp>
    </p:spTree>
    <p:extLst>
      <p:ext uri="{BB962C8B-B14F-4D97-AF65-F5344CB8AC3E}">
        <p14:creationId xmlns:p14="http://schemas.microsoft.com/office/powerpoint/2010/main" val="342870980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560" y="0"/>
            <a:ext cx="7010028" cy="836712"/>
          </a:xfrm>
        </p:spPr>
        <p:txBody>
          <a:bodyPr/>
          <a:lstStyle/>
          <a:p>
            <a:r>
              <a:rPr lang="fi-FI" dirty="0"/>
              <a:t>STATEMENT OF INTENT - 2016</a:t>
            </a:r>
          </a:p>
        </p:txBody>
      </p:sp>
      <p:sp>
        <p:nvSpPr>
          <p:cNvPr id="3" name="Sisällön paikkamerkki 2"/>
          <p:cNvSpPr>
            <a:spLocks noGrp="1"/>
          </p:cNvSpPr>
          <p:nvPr>
            <p:ph idx="1"/>
          </p:nvPr>
        </p:nvSpPr>
        <p:spPr>
          <a:xfrm>
            <a:off x="539552" y="1052736"/>
            <a:ext cx="8208912" cy="4536504"/>
          </a:xfrm>
        </p:spPr>
        <p:txBody>
          <a:bodyPr/>
          <a:lstStyle/>
          <a:p>
            <a:pPr marL="0" indent="0">
              <a:buNone/>
            </a:pPr>
            <a:r>
              <a:rPr lang="fi-FI" dirty="0"/>
              <a:t>= To </a:t>
            </a:r>
            <a:r>
              <a:rPr lang="fi-FI" dirty="0" err="1"/>
              <a:t>deepen</a:t>
            </a:r>
            <a:r>
              <a:rPr lang="fi-FI" dirty="0"/>
              <a:t> and </a:t>
            </a:r>
            <a:r>
              <a:rPr lang="fi-FI" dirty="0" err="1"/>
              <a:t>increase</a:t>
            </a:r>
            <a:r>
              <a:rPr lang="fi-FI" dirty="0"/>
              <a:t> the </a:t>
            </a:r>
            <a:r>
              <a:rPr lang="fi-FI" dirty="0" err="1"/>
              <a:t>practical</a:t>
            </a:r>
            <a:r>
              <a:rPr lang="fi-FI" dirty="0"/>
              <a:t> </a:t>
            </a:r>
            <a:r>
              <a:rPr lang="fi-FI" dirty="0" err="1"/>
              <a:t>cooperation</a:t>
            </a:r>
            <a:r>
              <a:rPr lang="fi-FI" dirty="0"/>
              <a:t> and </a:t>
            </a:r>
            <a:r>
              <a:rPr lang="fi-FI" dirty="0" err="1"/>
              <a:t>collaboration</a:t>
            </a:r>
            <a:endParaRPr lang="fi-FI" dirty="0"/>
          </a:p>
          <a:p>
            <a:pPr marL="0" indent="0">
              <a:buNone/>
            </a:pPr>
            <a:endParaRPr lang="fi-FI" dirty="0"/>
          </a:p>
          <a:p>
            <a:pPr marL="0" indent="0">
              <a:buNone/>
            </a:pPr>
            <a:r>
              <a:rPr lang="fi-FI" dirty="0"/>
              <a:t>IMPLEMENTATION PLAN IN DEFENCE MATERIEL:</a:t>
            </a:r>
          </a:p>
          <a:p>
            <a:r>
              <a:rPr lang="fi-FI" dirty="0" err="1"/>
              <a:t>Fostering</a:t>
            </a:r>
            <a:r>
              <a:rPr lang="fi-FI" dirty="0"/>
              <a:t> </a:t>
            </a:r>
            <a:r>
              <a:rPr lang="fi-FI" dirty="0" err="1"/>
              <a:t>Armaments</a:t>
            </a:r>
            <a:r>
              <a:rPr lang="fi-FI" dirty="0"/>
              <a:t> </a:t>
            </a:r>
            <a:r>
              <a:rPr lang="fi-FI" dirty="0" err="1"/>
              <a:t>co-operation</a:t>
            </a:r>
            <a:endParaRPr lang="fi-FI" dirty="0"/>
          </a:p>
          <a:p>
            <a:r>
              <a:rPr lang="fi-FI" dirty="0" err="1"/>
              <a:t>Promoting</a:t>
            </a:r>
            <a:r>
              <a:rPr lang="fi-FI" dirty="0"/>
              <a:t> </a:t>
            </a:r>
            <a:r>
              <a:rPr lang="fi-FI" dirty="0" err="1"/>
              <a:t>Defence</a:t>
            </a:r>
            <a:r>
              <a:rPr lang="fi-FI" dirty="0"/>
              <a:t> Trade / Market Access</a:t>
            </a:r>
          </a:p>
          <a:p>
            <a:r>
              <a:rPr lang="fi-FI" dirty="0"/>
              <a:t>Industrial </a:t>
            </a:r>
            <a:r>
              <a:rPr lang="fi-FI" dirty="0" err="1"/>
              <a:t>Base</a:t>
            </a:r>
            <a:r>
              <a:rPr lang="fi-FI" dirty="0"/>
              <a:t> </a:t>
            </a:r>
            <a:r>
              <a:rPr lang="fi-FI" dirty="0" err="1"/>
              <a:t>co-operation</a:t>
            </a:r>
            <a:r>
              <a:rPr lang="fi-FI" dirty="0"/>
              <a:t> / Security of Supply</a:t>
            </a:r>
          </a:p>
          <a:p>
            <a:r>
              <a:rPr lang="fi-FI" dirty="0"/>
              <a:t>RDT&amp;E; </a:t>
            </a:r>
            <a:r>
              <a:rPr lang="fi-FI" dirty="0" err="1"/>
              <a:t>Joint</a:t>
            </a:r>
            <a:r>
              <a:rPr lang="fi-FI" dirty="0"/>
              <a:t>, </a:t>
            </a:r>
            <a:r>
              <a:rPr lang="fi-FI" dirty="0" err="1"/>
              <a:t>Land</a:t>
            </a:r>
            <a:r>
              <a:rPr lang="fi-FI" dirty="0"/>
              <a:t>, </a:t>
            </a:r>
            <a:r>
              <a:rPr lang="fi-FI" dirty="0" err="1"/>
              <a:t>Maritime</a:t>
            </a:r>
            <a:r>
              <a:rPr lang="fi-FI" dirty="0"/>
              <a:t>, Air, SOF</a:t>
            </a:r>
          </a:p>
          <a:p>
            <a:r>
              <a:rPr lang="fi-FI" dirty="0" err="1"/>
              <a:t>Defence</a:t>
            </a:r>
            <a:r>
              <a:rPr lang="fi-FI" dirty="0"/>
              <a:t> </a:t>
            </a:r>
            <a:r>
              <a:rPr lang="fi-FI" dirty="0" err="1"/>
              <a:t>Material</a:t>
            </a:r>
            <a:r>
              <a:rPr lang="fi-FI" dirty="0"/>
              <a:t> </a:t>
            </a:r>
            <a:r>
              <a:rPr lang="fi-FI" dirty="0" err="1"/>
              <a:t>Procurement</a:t>
            </a:r>
            <a:r>
              <a:rPr lang="fi-FI" dirty="0"/>
              <a:t>; </a:t>
            </a:r>
            <a:r>
              <a:rPr lang="fi-FI" dirty="0" err="1"/>
              <a:t>Joint</a:t>
            </a:r>
            <a:r>
              <a:rPr lang="fi-FI" dirty="0"/>
              <a:t>, </a:t>
            </a:r>
            <a:r>
              <a:rPr lang="fi-FI" dirty="0" err="1"/>
              <a:t>Land</a:t>
            </a:r>
            <a:r>
              <a:rPr lang="fi-FI" dirty="0"/>
              <a:t>, </a:t>
            </a:r>
            <a:r>
              <a:rPr lang="fi-FI" dirty="0" err="1"/>
              <a:t>Maritime</a:t>
            </a:r>
            <a:r>
              <a:rPr lang="fi-FI" dirty="0"/>
              <a:t>, Air, SOF DMP</a:t>
            </a:r>
          </a:p>
          <a:p>
            <a:endParaRPr lang="fi-FI" dirty="0"/>
          </a:p>
        </p:txBody>
      </p:sp>
      <p:sp>
        <p:nvSpPr>
          <p:cNvPr id="4" name="Päivämäärän paikkamerkki 3"/>
          <p:cNvSpPr>
            <a:spLocks noGrp="1"/>
          </p:cNvSpPr>
          <p:nvPr>
            <p:ph type="dt" sz="half" idx="10"/>
          </p:nvPr>
        </p:nvSpPr>
        <p:spPr/>
        <p:txBody>
          <a:bodyPr/>
          <a:lstStyle/>
          <a:p>
            <a:fld id="{591ABA97-6A5C-4EFA-A146-F9AE6EC9129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113CE7B2-B887-4EFF-9C57-E673E9DDE724}" type="slidenum">
              <a:rPr lang="en-US" smtClean="0"/>
              <a:pPr/>
              <a:t>4</a:t>
            </a:fld>
            <a:endParaRPr lang="en-US"/>
          </a:p>
        </p:txBody>
      </p:sp>
    </p:spTree>
    <p:extLst>
      <p:ext uri="{BB962C8B-B14F-4D97-AF65-F5344CB8AC3E}">
        <p14:creationId xmlns:p14="http://schemas.microsoft.com/office/powerpoint/2010/main" val="3282813568"/>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0"/>
            <a:ext cx="7010400" cy="764704"/>
          </a:xfrm>
        </p:spPr>
        <p:txBody>
          <a:bodyPr/>
          <a:lstStyle/>
          <a:p>
            <a:r>
              <a:rPr lang="fi-FI" dirty="0"/>
              <a:t>SECURITY OF SUPPLY ARRANGEMENT</a:t>
            </a:r>
          </a:p>
        </p:txBody>
      </p:sp>
      <p:sp>
        <p:nvSpPr>
          <p:cNvPr id="3" name="Sisällön paikkamerkki 2"/>
          <p:cNvSpPr>
            <a:spLocks noGrp="1"/>
          </p:cNvSpPr>
          <p:nvPr>
            <p:ph idx="1"/>
          </p:nvPr>
        </p:nvSpPr>
        <p:spPr>
          <a:xfrm>
            <a:off x="35496" y="1124744"/>
            <a:ext cx="8568952" cy="4608512"/>
          </a:xfrm>
        </p:spPr>
        <p:txBody>
          <a:bodyPr/>
          <a:lstStyle/>
          <a:p>
            <a:r>
              <a:rPr lang="en-US" sz="1800" dirty="0"/>
              <a:t>Security of Supply Arrangement (SOSA) is a bilateral arrangement the U.S. Department of Defense negotiates with countries to ensure mutual supply of defense goods and services. </a:t>
            </a:r>
          </a:p>
          <a:p>
            <a:r>
              <a:rPr lang="en-US" sz="1800" dirty="0"/>
              <a:t>Ensures a nation’s ability to supply defense products, </a:t>
            </a:r>
            <a:r>
              <a:rPr lang="en-US" sz="1800" dirty="0" err="1"/>
              <a:t>materiels</a:t>
            </a:r>
            <a:r>
              <a:rPr lang="en-US" sz="1800" dirty="0"/>
              <a:t>, and services sufficient to discharge its military commitments in accordance with its foreign and security policy requirements.</a:t>
            </a:r>
          </a:p>
          <a:p>
            <a:r>
              <a:rPr lang="en-US" sz="1800" dirty="0"/>
              <a:t>SOSAs serve as vehicles for seamless access to defense articles and related strategic materials from other countries.</a:t>
            </a:r>
          </a:p>
          <a:p>
            <a:r>
              <a:rPr lang="en-US" sz="1800" dirty="0"/>
              <a:t>Assistance can be requested by government or industry.</a:t>
            </a:r>
          </a:p>
          <a:p>
            <a:r>
              <a:rPr lang="en-US" sz="1800" dirty="0"/>
              <a:t>Not limited to crises, emergency, or armed conflict.</a:t>
            </a:r>
          </a:p>
          <a:p>
            <a:r>
              <a:rPr lang="en-US" sz="1800" dirty="0"/>
              <a:t>Designates points of contact in each government to respond to issues/requests.</a:t>
            </a:r>
          </a:p>
          <a:p>
            <a:r>
              <a:rPr lang="en-US" sz="1800" dirty="0"/>
              <a:t>SOSAs are not internationally legally binding and adherence to the principles laid out in these arrangements is voluntary. </a:t>
            </a:r>
          </a:p>
          <a:p>
            <a:endParaRPr lang="fi-FI" dirty="0"/>
          </a:p>
        </p:txBody>
      </p:sp>
      <p:sp>
        <p:nvSpPr>
          <p:cNvPr id="4" name="Päivämäärän paikkamerkki 3"/>
          <p:cNvSpPr>
            <a:spLocks noGrp="1"/>
          </p:cNvSpPr>
          <p:nvPr>
            <p:ph type="dt" sz="half" idx="10"/>
          </p:nvPr>
        </p:nvSpPr>
        <p:spPr/>
        <p:txBody>
          <a:bodyPr/>
          <a:lstStyle/>
          <a:p>
            <a:fld id="{591ABA97-6A5C-4EFA-A146-F9AE6EC9129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113CE7B2-B887-4EFF-9C57-E673E9DDE724}" type="slidenum">
              <a:rPr lang="en-US" smtClean="0"/>
              <a:pPr/>
              <a:t>5</a:t>
            </a:fld>
            <a:endParaRPr lang="en-US"/>
          </a:p>
        </p:txBody>
      </p:sp>
    </p:spTree>
    <p:extLst>
      <p:ext uri="{BB962C8B-B14F-4D97-AF65-F5344CB8AC3E}">
        <p14:creationId xmlns:p14="http://schemas.microsoft.com/office/powerpoint/2010/main" val="4177212122"/>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116632"/>
            <a:ext cx="7010400" cy="648072"/>
          </a:xfrm>
        </p:spPr>
        <p:txBody>
          <a:bodyPr/>
          <a:lstStyle/>
          <a:p>
            <a:r>
              <a:rPr lang="fi-FI" dirty="0"/>
              <a:t>SECURITY OF SUPPLY</a:t>
            </a:r>
          </a:p>
        </p:txBody>
      </p:sp>
      <p:sp>
        <p:nvSpPr>
          <p:cNvPr id="3" name="Sisällön paikkamerkki 2"/>
          <p:cNvSpPr>
            <a:spLocks noGrp="1"/>
          </p:cNvSpPr>
          <p:nvPr>
            <p:ph idx="1"/>
          </p:nvPr>
        </p:nvSpPr>
        <p:spPr>
          <a:xfrm>
            <a:off x="251520" y="1052736"/>
            <a:ext cx="8352928" cy="4608512"/>
          </a:xfrm>
        </p:spPr>
        <p:txBody>
          <a:bodyPr/>
          <a:lstStyle/>
          <a:p>
            <a:r>
              <a:rPr lang="fi-FI" dirty="0" err="1"/>
              <a:t>Implementing</a:t>
            </a:r>
            <a:r>
              <a:rPr lang="fi-FI" dirty="0"/>
              <a:t> </a:t>
            </a:r>
            <a:r>
              <a:rPr lang="fi-FI" dirty="0" err="1"/>
              <a:t>Arrangement</a:t>
            </a:r>
            <a:r>
              <a:rPr lang="fi-FI" dirty="0"/>
              <a:t> </a:t>
            </a:r>
            <a:r>
              <a:rPr lang="fi-FI" dirty="0" err="1"/>
              <a:t>under</a:t>
            </a:r>
            <a:r>
              <a:rPr lang="fi-FI" dirty="0"/>
              <a:t> the </a:t>
            </a:r>
            <a:r>
              <a:rPr lang="fi-FI" dirty="0" err="1"/>
              <a:t>MoU</a:t>
            </a:r>
            <a:r>
              <a:rPr lang="fi-FI" dirty="0"/>
              <a:t> for </a:t>
            </a:r>
            <a:r>
              <a:rPr lang="fi-FI" dirty="0" err="1"/>
              <a:t>meeting</a:t>
            </a:r>
            <a:r>
              <a:rPr lang="fi-FI" dirty="0"/>
              <a:t> National </a:t>
            </a:r>
            <a:r>
              <a:rPr lang="fi-FI" dirty="0" err="1"/>
              <a:t>Defence</a:t>
            </a:r>
            <a:r>
              <a:rPr lang="fi-FI" dirty="0"/>
              <a:t> </a:t>
            </a:r>
            <a:r>
              <a:rPr lang="fi-FI" dirty="0" err="1"/>
              <a:t>Requirements</a:t>
            </a:r>
            <a:r>
              <a:rPr lang="fi-FI" dirty="0"/>
              <a:t> - 2009.</a:t>
            </a:r>
          </a:p>
          <a:p>
            <a:r>
              <a:rPr lang="fi-FI" dirty="0"/>
              <a:t>FI </a:t>
            </a:r>
            <a:r>
              <a:rPr lang="fi-FI" dirty="0" err="1"/>
              <a:t>MoD</a:t>
            </a:r>
            <a:r>
              <a:rPr lang="fi-FI" dirty="0"/>
              <a:t> </a:t>
            </a:r>
            <a:r>
              <a:rPr lang="fi-FI" dirty="0" err="1"/>
              <a:t>concluded</a:t>
            </a:r>
            <a:r>
              <a:rPr lang="fi-FI" dirty="0"/>
              <a:t> a </a:t>
            </a:r>
            <a:r>
              <a:rPr lang="fi-FI" dirty="0" err="1"/>
              <a:t>Code</a:t>
            </a:r>
            <a:r>
              <a:rPr lang="fi-FI" dirty="0"/>
              <a:t> of </a:t>
            </a:r>
            <a:r>
              <a:rPr lang="fi-FI" dirty="0" err="1"/>
              <a:t>Conduct</a:t>
            </a:r>
            <a:r>
              <a:rPr lang="fi-FI" dirty="0"/>
              <a:t> with AFDA.</a:t>
            </a:r>
          </a:p>
          <a:p>
            <a:r>
              <a:rPr lang="fi-FI" dirty="0" err="1"/>
              <a:t>Companies</a:t>
            </a:r>
            <a:r>
              <a:rPr lang="fi-FI" dirty="0"/>
              <a:t> to </a:t>
            </a:r>
            <a:r>
              <a:rPr lang="fi-FI" dirty="0" err="1"/>
              <a:t>be</a:t>
            </a:r>
            <a:r>
              <a:rPr lang="fi-FI" dirty="0"/>
              <a:t> </a:t>
            </a:r>
            <a:r>
              <a:rPr lang="fi-FI" dirty="0" err="1"/>
              <a:t>registered</a:t>
            </a:r>
            <a:r>
              <a:rPr lang="fi-FI" dirty="0"/>
              <a:t> </a:t>
            </a:r>
            <a:r>
              <a:rPr lang="fi-FI" dirty="0" err="1"/>
              <a:t>based</a:t>
            </a:r>
            <a:r>
              <a:rPr lang="fi-FI" dirty="0"/>
              <a:t> of </a:t>
            </a:r>
            <a:r>
              <a:rPr lang="fi-FI" dirty="0" err="1"/>
              <a:t>their</a:t>
            </a:r>
            <a:r>
              <a:rPr lang="fi-FI" dirty="0"/>
              <a:t> </a:t>
            </a:r>
            <a:r>
              <a:rPr lang="fi-FI" dirty="0" err="1"/>
              <a:t>applications</a:t>
            </a:r>
            <a:r>
              <a:rPr lang="fi-FI" dirty="0"/>
              <a:t> as </a:t>
            </a:r>
            <a:r>
              <a:rPr lang="fi-FI" dirty="0" err="1"/>
              <a:t>Patricipating</a:t>
            </a:r>
            <a:r>
              <a:rPr lang="fi-FI" dirty="0"/>
              <a:t> </a:t>
            </a:r>
            <a:r>
              <a:rPr lang="fi-FI" dirty="0" err="1"/>
              <a:t>Finnish</a:t>
            </a:r>
            <a:r>
              <a:rPr lang="fi-FI" dirty="0"/>
              <a:t> </a:t>
            </a:r>
            <a:r>
              <a:rPr lang="fi-FI" dirty="0" err="1"/>
              <a:t>Companies</a:t>
            </a:r>
            <a:r>
              <a:rPr lang="fi-FI" dirty="0"/>
              <a:t>.</a:t>
            </a:r>
          </a:p>
          <a:p>
            <a:pPr lvl="1">
              <a:buFont typeface="Symbol"/>
              <a:buChar char="Þ"/>
            </a:pPr>
            <a:r>
              <a:rPr lang="fi-FI" dirty="0" err="1"/>
              <a:t>DoD</a:t>
            </a:r>
            <a:r>
              <a:rPr lang="fi-FI" dirty="0"/>
              <a:t> </a:t>
            </a:r>
            <a:r>
              <a:rPr lang="fi-FI" dirty="0" err="1"/>
              <a:t>website</a:t>
            </a:r>
            <a:r>
              <a:rPr lang="fi-FI" dirty="0"/>
              <a:t>.</a:t>
            </a:r>
          </a:p>
          <a:p>
            <a:pPr>
              <a:buFont typeface="Arial" panose="020B0604020202020204" pitchFamily="34" charset="0"/>
              <a:buChar char="•"/>
            </a:pPr>
            <a:r>
              <a:rPr lang="en-US" dirty="0"/>
              <a:t>The advantage for Finnish Company to participate in the Code of Conduct is that it can be offered as an </a:t>
            </a:r>
            <a:r>
              <a:rPr lang="en-US" b="1" dirty="0"/>
              <a:t>indication of reliability</a:t>
            </a:r>
            <a:r>
              <a:rPr lang="en-US" dirty="0"/>
              <a:t> in providing defense goods and services.</a:t>
            </a:r>
          </a:p>
          <a:p>
            <a:pPr>
              <a:buFont typeface="Arial" panose="020B0604020202020204" pitchFamily="34" charset="0"/>
              <a:buChar char="•"/>
            </a:pPr>
            <a:r>
              <a:rPr lang="en-US" dirty="0"/>
              <a:t>Strong recommendation to join!</a:t>
            </a:r>
          </a:p>
          <a:p>
            <a:pPr marL="0" indent="0">
              <a:buNone/>
            </a:pPr>
            <a:endParaRPr lang="fi-FI" dirty="0"/>
          </a:p>
          <a:p>
            <a:pPr marL="0" indent="0">
              <a:buNone/>
            </a:pPr>
            <a:endParaRPr lang="fi-FI" dirty="0"/>
          </a:p>
        </p:txBody>
      </p:sp>
      <p:sp>
        <p:nvSpPr>
          <p:cNvPr id="4" name="Päivämäärän paikkamerkki 3"/>
          <p:cNvSpPr>
            <a:spLocks noGrp="1"/>
          </p:cNvSpPr>
          <p:nvPr>
            <p:ph type="dt" sz="half" idx="10"/>
          </p:nvPr>
        </p:nvSpPr>
        <p:spPr/>
        <p:txBody>
          <a:bodyPr/>
          <a:lstStyle/>
          <a:p>
            <a:fld id="{591ABA97-6A5C-4EFA-A146-F9AE6EC9129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113CE7B2-B887-4EFF-9C57-E673E9DDE724}" type="slidenum">
              <a:rPr lang="en-US" smtClean="0"/>
              <a:pPr/>
              <a:t>6</a:t>
            </a:fld>
            <a:endParaRPr lang="en-US"/>
          </a:p>
        </p:txBody>
      </p:sp>
    </p:spTree>
    <p:extLst>
      <p:ext uri="{BB962C8B-B14F-4D97-AF65-F5344CB8AC3E}">
        <p14:creationId xmlns:p14="http://schemas.microsoft.com/office/powerpoint/2010/main" val="814201481"/>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188" y="188640"/>
            <a:ext cx="7010400" cy="792088"/>
          </a:xfrm>
        </p:spPr>
        <p:txBody>
          <a:bodyPr/>
          <a:lstStyle/>
          <a:p>
            <a:r>
              <a:rPr lang="fi-FI" dirty="0"/>
              <a:t>SECURITY OF SUPPLY</a:t>
            </a:r>
          </a:p>
        </p:txBody>
      </p:sp>
      <p:sp>
        <p:nvSpPr>
          <p:cNvPr id="3" name="Sisällön paikkamerkki 2"/>
          <p:cNvSpPr>
            <a:spLocks noGrp="1"/>
          </p:cNvSpPr>
          <p:nvPr>
            <p:ph idx="1"/>
          </p:nvPr>
        </p:nvSpPr>
        <p:spPr>
          <a:xfrm>
            <a:off x="395536" y="1340768"/>
            <a:ext cx="8424936" cy="4104456"/>
          </a:xfrm>
        </p:spPr>
        <p:txBody>
          <a:bodyPr/>
          <a:lstStyle/>
          <a:p>
            <a:pPr marL="0" indent="0">
              <a:buNone/>
            </a:pPr>
            <a:r>
              <a:rPr lang="en-US" dirty="0"/>
              <a:t>US has existing Security of Supply Agreements with:</a:t>
            </a:r>
          </a:p>
          <a:p>
            <a:r>
              <a:rPr lang="en-US" dirty="0"/>
              <a:t>Australia</a:t>
            </a:r>
          </a:p>
          <a:p>
            <a:r>
              <a:rPr lang="en-US" dirty="0"/>
              <a:t>Canada</a:t>
            </a:r>
          </a:p>
          <a:p>
            <a:r>
              <a:rPr lang="en-US" b="1" dirty="0"/>
              <a:t>Finland</a:t>
            </a:r>
          </a:p>
          <a:p>
            <a:r>
              <a:rPr lang="en-US" dirty="0"/>
              <a:t>Italy</a:t>
            </a:r>
          </a:p>
          <a:p>
            <a:r>
              <a:rPr lang="en-US" dirty="0"/>
              <a:t>Netherlands</a:t>
            </a:r>
          </a:p>
          <a:p>
            <a:r>
              <a:rPr lang="en-US" dirty="0"/>
              <a:t>Spain</a:t>
            </a:r>
          </a:p>
          <a:p>
            <a:r>
              <a:rPr lang="en-US" dirty="0"/>
              <a:t>Sweden</a:t>
            </a:r>
          </a:p>
          <a:p>
            <a:r>
              <a:rPr lang="en-US" dirty="0"/>
              <a:t>United Kingdom</a:t>
            </a:r>
          </a:p>
          <a:p>
            <a:endParaRPr lang="en-US" dirty="0"/>
          </a:p>
          <a:p>
            <a:endParaRPr lang="fi-FI" dirty="0"/>
          </a:p>
        </p:txBody>
      </p:sp>
      <p:sp>
        <p:nvSpPr>
          <p:cNvPr id="4" name="Päivämäärän paikkamerkki 3"/>
          <p:cNvSpPr>
            <a:spLocks noGrp="1"/>
          </p:cNvSpPr>
          <p:nvPr>
            <p:ph type="dt" sz="half" idx="10"/>
          </p:nvPr>
        </p:nvSpPr>
        <p:spPr/>
        <p:txBody>
          <a:bodyPr/>
          <a:lstStyle/>
          <a:p>
            <a:fld id="{591ABA97-6A5C-4EFA-A146-F9AE6EC9129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113CE7B2-B887-4EFF-9C57-E673E9DDE724}" type="slidenum">
              <a:rPr lang="en-US" smtClean="0"/>
              <a:pPr/>
              <a:t>7</a:t>
            </a:fld>
            <a:endParaRPr lang="en-US"/>
          </a:p>
        </p:txBody>
      </p:sp>
    </p:spTree>
    <p:extLst>
      <p:ext uri="{BB962C8B-B14F-4D97-AF65-F5344CB8AC3E}">
        <p14:creationId xmlns:p14="http://schemas.microsoft.com/office/powerpoint/2010/main" val="2275921186"/>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1520" y="44624"/>
            <a:ext cx="7370068" cy="576064"/>
          </a:xfrm>
        </p:spPr>
        <p:txBody>
          <a:bodyPr/>
          <a:lstStyle/>
          <a:p>
            <a:r>
              <a:rPr lang="fi-FI" dirty="0"/>
              <a:t>INTERNATIONAL INDUSTRIAL BASE WG</a:t>
            </a:r>
          </a:p>
        </p:txBody>
      </p:sp>
      <p:sp>
        <p:nvSpPr>
          <p:cNvPr id="3" name="Sisällön paikkamerkki 2"/>
          <p:cNvSpPr>
            <a:spLocks noGrp="1"/>
          </p:cNvSpPr>
          <p:nvPr>
            <p:ph idx="1"/>
          </p:nvPr>
        </p:nvSpPr>
        <p:spPr>
          <a:xfrm>
            <a:off x="251520" y="1124744"/>
            <a:ext cx="8352928" cy="4464496"/>
          </a:xfrm>
        </p:spPr>
        <p:txBody>
          <a:bodyPr/>
          <a:lstStyle/>
          <a:p>
            <a:r>
              <a:rPr lang="en-US" dirty="0"/>
              <a:t>Purpose is to provide a framework for the exchange of unclassified information, the identification of potential industrial activities, and the harmonization of DoD’s and MOD’s requirements.</a:t>
            </a:r>
          </a:p>
          <a:p>
            <a:r>
              <a:rPr lang="en-US" dirty="0"/>
              <a:t>Objective is to develop a better exchange of information on industrial cooperation.</a:t>
            </a:r>
          </a:p>
          <a:p>
            <a:r>
              <a:rPr lang="en-US" dirty="0"/>
              <a:t>Identify subjects and projects for cooperation.</a:t>
            </a:r>
          </a:p>
          <a:p>
            <a:r>
              <a:rPr lang="en-US" dirty="0"/>
              <a:t>Emphasize opportunities for Defense Cooperation.</a:t>
            </a:r>
          </a:p>
          <a:p>
            <a:r>
              <a:rPr lang="en-US" dirty="0"/>
              <a:t>Carry out defined collaborative activities in accordance with relevant PA’s.</a:t>
            </a:r>
          </a:p>
          <a:p>
            <a:endParaRPr lang="en-US" dirty="0"/>
          </a:p>
          <a:p>
            <a:endParaRPr lang="fi-FI" dirty="0"/>
          </a:p>
        </p:txBody>
      </p:sp>
      <p:sp>
        <p:nvSpPr>
          <p:cNvPr id="4" name="Päivämäärän paikkamerkki 3"/>
          <p:cNvSpPr>
            <a:spLocks noGrp="1"/>
          </p:cNvSpPr>
          <p:nvPr>
            <p:ph type="dt" sz="half" idx="10"/>
          </p:nvPr>
        </p:nvSpPr>
        <p:spPr/>
        <p:txBody>
          <a:bodyPr/>
          <a:lstStyle/>
          <a:p>
            <a:fld id="{591ABA97-6A5C-4EFA-A146-F9AE6EC9129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113CE7B2-B887-4EFF-9C57-E673E9DDE724}" type="slidenum">
              <a:rPr lang="en-US" smtClean="0"/>
              <a:pPr/>
              <a:t>8</a:t>
            </a:fld>
            <a:endParaRPr lang="en-US"/>
          </a:p>
        </p:txBody>
      </p:sp>
    </p:spTree>
    <p:extLst>
      <p:ext uri="{BB962C8B-B14F-4D97-AF65-F5344CB8AC3E}">
        <p14:creationId xmlns:p14="http://schemas.microsoft.com/office/powerpoint/2010/main" val="2638163600"/>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39552" y="260648"/>
            <a:ext cx="7010400" cy="504056"/>
          </a:xfrm>
        </p:spPr>
        <p:txBody>
          <a:bodyPr/>
          <a:lstStyle/>
          <a:p>
            <a:pPr algn="ctr"/>
            <a:r>
              <a:rPr lang="fi-FI" dirty="0" err="1"/>
              <a:t>Agreement</a:t>
            </a:r>
            <a:r>
              <a:rPr lang="fi-FI" dirty="0"/>
              <a:t> </a:t>
            </a:r>
            <a:r>
              <a:rPr lang="fi-FI" dirty="0" err="1"/>
              <a:t>framework</a:t>
            </a:r>
            <a:r>
              <a:rPr lang="fi-FI" dirty="0"/>
              <a:t> II</a:t>
            </a:r>
          </a:p>
        </p:txBody>
      </p:sp>
      <p:sp>
        <p:nvSpPr>
          <p:cNvPr id="3" name="Sisällön paikkamerkki 2"/>
          <p:cNvSpPr>
            <a:spLocks noGrp="1"/>
          </p:cNvSpPr>
          <p:nvPr>
            <p:ph idx="1"/>
          </p:nvPr>
        </p:nvSpPr>
        <p:spPr>
          <a:xfrm>
            <a:off x="0" y="980728"/>
            <a:ext cx="8676456" cy="4752528"/>
          </a:xfrm>
        </p:spPr>
        <p:txBody>
          <a:bodyPr/>
          <a:lstStyle/>
          <a:p>
            <a:pPr marL="0" indent="0">
              <a:buNone/>
            </a:pPr>
            <a:r>
              <a:rPr lang="en-US" dirty="0"/>
              <a:t>MIEA</a:t>
            </a:r>
          </a:p>
          <a:p>
            <a:r>
              <a:rPr lang="en-US" dirty="0"/>
              <a:t>Agreement concerning Exchange of Research and Development Information – 1995, amended 2010</a:t>
            </a:r>
          </a:p>
          <a:p>
            <a:r>
              <a:rPr lang="en-US" dirty="0">
                <a:ea typeface="+mn-ea"/>
                <a:cs typeface="+mn-cs"/>
              </a:rPr>
              <a:t>Information Exchange Annexes</a:t>
            </a:r>
          </a:p>
          <a:p>
            <a:pPr lvl="1">
              <a:buFontTx/>
              <a:buChar char="-"/>
            </a:pPr>
            <a:r>
              <a:rPr lang="en-US" dirty="0"/>
              <a:t>Naval Surface Vessel Total Ship System Engineering</a:t>
            </a:r>
          </a:p>
          <a:p>
            <a:pPr lvl="1">
              <a:buFontTx/>
              <a:buChar char="-"/>
            </a:pPr>
            <a:r>
              <a:rPr lang="en-US" dirty="0"/>
              <a:t>Naval Mine Warfare Systems</a:t>
            </a:r>
          </a:p>
          <a:p>
            <a:pPr lvl="1">
              <a:buFontTx/>
              <a:buChar char="-"/>
            </a:pPr>
            <a:r>
              <a:rPr lang="en-US" dirty="0"/>
              <a:t>Near-term Battlefield Identification Systems</a:t>
            </a:r>
          </a:p>
          <a:p>
            <a:pPr lvl="1">
              <a:buFontTx/>
              <a:buChar char="-"/>
            </a:pPr>
            <a:r>
              <a:rPr lang="en-US" dirty="0" err="1"/>
              <a:t>Defence</a:t>
            </a:r>
            <a:r>
              <a:rPr lang="en-US" dirty="0"/>
              <a:t> Against Biological and Chemical Warfare Agents</a:t>
            </a:r>
            <a:endParaRPr lang="en-US" dirty="0">
              <a:ea typeface="+mn-ea"/>
              <a:cs typeface="+mn-cs"/>
            </a:endParaRPr>
          </a:p>
          <a:p>
            <a:pPr marL="457200" lvl="1" indent="0">
              <a:buNone/>
            </a:pPr>
            <a:r>
              <a:rPr lang="en-US" dirty="0">
                <a:ea typeface="+mn-ea"/>
                <a:cs typeface="+mn-cs"/>
              </a:rPr>
              <a:t>Negotiating: C4 at sea, cyber co-op.</a:t>
            </a:r>
            <a:r>
              <a:rPr lang="en-US" dirty="0"/>
              <a:t> </a:t>
            </a:r>
            <a:endParaRPr lang="fi-FI" dirty="0">
              <a:ea typeface="+mn-ea"/>
              <a:cs typeface="+mn-cs"/>
            </a:endParaRPr>
          </a:p>
          <a:p>
            <a:endParaRPr lang="fi-FI" dirty="0"/>
          </a:p>
          <a:p>
            <a:endParaRPr lang="fi-FI" dirty="0"/>
          </a:p>
        </p:txBody>
      </p:sp>
      <p:sp>
        <p:nvSpPr>
          <p:cNvPr id="4" name="Päivämäärän paikkamerkki 3"/>
          <p:cNvSpPr>
            <a:spLocks noGrp="1"/>
          </p:cNvSpPr>
          <p:nvPr>
            <p:ph type="dt" sz="half" idx="10"/>
          </p:nvPr>
        </p:nvSpPr>
        <p:spPr/>
        <p:txBody>
          <a:bodyPr/>
          <a:lstStyle/>
          <a:p>
            <a:fld id="{F224A114-E264-425D-82D3-FB984B5F95A9}" type="datetime1">
              <a:rPr lang="fi-FI" smtClean="0"/>
              <a:pPr/>
              <a:t>7.11.2017</a:t>
            </a:fld>
            <a:endParaRPr lang="en-US"/>
          </a:p>
        </p:txBody>
      </p:sp>
      <p:sp>
        <p:nvSpPr>
          <p:cNvPr id="5" name="Dian numeron paikkamerkki 4"/>
          <p:cNvSpPr>
            <a:spLocks noGrp="1"/>
          </p:cNvSpPr>
          <p:nvPr>
            <p:ph type="sldNum" sz="quarter" idx="11"/>
          </p:nvPr>
        </p:nvSpPr>
        <p:spPr/>
        <p:txBody>
          <a:bodyPr/>
          <a:lstStyle/>
          <a:p>
            <a:fld id="{27063F2B-9C46-429F-A005-6E0C9F82069E}" type="slidenum">
              <a:rPr lang="en-US" smtClean="0"/>
              <a:pPr/>
              <a:t>9</a:t>
            </a:fld>
            <a:endParaRPr lang="en-US"/>
          </a:p>
        </p:txBody>
      </p:sp>
    </p:spTree>
    <p:extLst>
      <p:ext uri="{BB962C8B-B14F-4D97-AF65-F5344CB8AC3E}">
        <p14:creationId xmlns:p14="http://schemas.microsoft.com/office/powerpoint/2010/main" val="154126446"/>
      </p:ext>
    </p:extLst>
  </p:cSld>
  <p:clrMapOvr>
    <a:masterClrMapping/>
  </p:clrMapOvr>
  <p:transition>
    <p:fade thruBlk="1"/>
  </p:transition>
</p:sld>
</file>

<file path=ppt/theme/theme1.xml><?xml version="1.0" encoding="utf-8"?>
<a:theme xmlns:a="http://schemas.openxmlformats.org/drawingml/2006/main" name="PLM_valk">
  <a:themeElements>
    <a:clrScheme name="Office-teema 1">
      <a:dk1>
        <a:srgbClr val="003082"/>
      </a:dk1>
      <a:lt1>
        <a:srgbClr val="FFFFFF"/>
      </a:lt1>
      <a:dk2>
        <a:srgbClr val="003082"/>
      </a:dk2>
      <a:lt2>
        <a:srgbClr val="808080"/>
      </a:lt2>
      <a:accent1>
        <a:srgbClr val="57BFE3"/>
      </a:accent1>
      <a:accent2>
        <a:srgbClr val="FA9E0D"/>
      </a:accent2>
      <a:accent3>
        <a:srgbClr val="FFFFFF"/>
      </a:accent3>
      <a:accent4>
        <a:srgbClr val="00276E"/>
      </a:accent4>
      <a:accent5>
        <a:srgbClr val="B4DCEF"/>
      </a:accent5>
      <a:accent6>
        <a:srgbClr val="E38F0B"/>
      </a:accent6>
      <a:hlink>
        <a:srgbClr val="003082"/>
      </a:hlink>
      <a:folHlink>
        <a:srgbClr val="808080"/>
      </a:folHlink>
    </a:clrScheme>
    <a:fontScheme name="Office-tee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Office-teema 1">
        <a:dk1>
          <a:srgbClr val="003082"/>
        </a:dk1>
        <a:lt1>
          <a:srgbClr val="FFFFFF"/>
        </a:lt1>
        <a:dk2>
          <a:srgbClr val="003082"/>
        </a:dk2>
        <a:lt2>
          <a:srgbClr val="808080"/>
        </a:lt2>
        <a:accent1>
          <a:srgbClr val="57BFE3"/>
        </a:accent1>
        <a:accent2>
          <a:srgbClr val="FA9E0D"/>
        </a:accent2>
        <a:accent3>
          <a:srgbClr val="FFFFFF"/>
        </a:accent3>
        <a:accent4>
          <a:srgbClr val="00276E"/>
        </a:accent4>
        <a:accent5>
          <a:srgbClr val="B4DCEF"/>
        </a:accent5>
        <a:accent6>
          <a:srgbClr val="E38F0B"/>
        </a:accent6>
        <a:hlink>
          <a:srgbClr val="003082"/>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PLM_valk</Template>
  <TotalTime>10165</TotalTime>
  <Words>1377</Words>
  <Application>Microsoft Office PowerPoint</Application>
  <PresentationFormat>Näytössä katseltava diaesitys (4:3)</PresentationFormat>
  <Paragraphs>180</Paragraphs>
  <Slides>14</Slides>
  <Notes>8</Notes>
  <HiddenSlides>0</HiddenSlides>
  <MMClips>0</MMClips>
  <ScaleCrop>false</ScaleCrop>
  <HeadingPairs>
    <vt:vector size="6" baseType="variant">
      <vt:variant>
        <vt:lpstr>Käytetyt fontit</vt:lpstr>
      </vt:variant>
      <vt:variant>
        <vt:i4>6</vt:i4>
      </vt:variant>
      <vt:variant>
        <vt:lpstr>Teema</vt:lpstr>
      </vt:variant>
      <vt:variant>
        <vt:i4>2</vt:i4>
      </vt:variant>
      <vt:variant>
        <vt:lpstr>Dian otsikot</vt:lpstr>
      </vt:variant>
      <vt:variant>
        <vt:i4>14</vt:i4>
      </vt:variant>
    </vt:vector>
  </HeadingPairs>
  <TitlesOfParts>
    <vt:vector size="22" baseType="lpstr">
      <vt:lpstr>Arial Unicode MS</vt:lpstr>
      <vt:lpstr>Arial</vt:lpstr>
      <vt:lpstr>Calibri</vt:lpstr>
      <vt:lpstr>Symbol</vt:lpstr>
      <vt:lpstr>Times</vt:lpstr>
      <vt:lpstr>Verdana</vt:lpstr>
      <vt:lpstr>PLM_valk</vt:lpstr>
      <vt:lpstr>Office-teema</vt:lpstr>
      <vt:lpstr>UPDATES ON FI-US GOVENMENT COOPERATION</vt:lpstr>
      <vt:lpstr>FIN - USA Agreement Framework</vt:lpstr>
      <vt:lpstr>DECLARATION OF PRINCIPLES  - 2007</vt:lpstr>
      <vt:lpstr>STATEMENT OF INTENT - 2016</vt:lpstr>
      <vt:lpstr>SECURITY OF SUPPLY ARRANGEMENT</vt:lpstr>
      <vt:lpstr>SECURITY OF SUPPLY</vt:lpstr>
      <vt:lpstr>SECURITY OF SUPPLY</vt:lpstr>
      <vt:lpstr>INTERNATIONAL INDUSTRIAL BASE WG</vt:lpstr>
      <vt:lpstr>Agreement framework II</vt:lpstr>
      <vt:lpstr>Agreement framework II</vt:lpstr>
      <vt:lpstr>GOVERNMENT QUALITY ASSURANCE</vt:lpstr>
      <vt:lpstr>OTHERS</vt:lpstr>
      <vt:lpstr>SUMMING UP</vt:lpstr>
      <vt:lpstr>PowerPoint-esitys</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 ON FI-US GOVENMENT COOPERATION</dc:title>
  <dc:creator>Takanen Jari PLM</dc:creator>
  <cp:lastModifiedBy>Lesch Marja</cp:lastModifiedBy>
  <cp:revision>30</cp:revision>
  <cp:lastPrinted>2005-09-13T08:57:38Z</cp:lastPrinted>
  <dcterms:created xsi:type="dcterms:W3CDTF">2017-10-31T10:28:59Z</dcterms:created>
  <dcterms:modified xsi:type="dcterms:W3CDTF">2017-11-07T13:46:25Z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