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"/>
  </p:notesMasterIdLst>
  <p:sldIdLst>
    <p:sldId id="258" r:id="rId2"/>
    <p:sldId id="279" r:id="rId3"/>
    <p:sldId id="281" r:id="rId4"/>
    <p:sldId id="282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159124-5A8F-47E1-9263-A0F1EC993D98}">
          <p14:sldIdLst>
            <p14:sldId id="258"/>
            <p14:sldId id="279"/>
            <p14:sldId id="281"/>
            <p14:sldId id="282"/>
            <p14:sldId id="283"/>
            <p14:sldId id="284"/>
            <p14:sldId id="285"/>
          </p14:sldIdLst>
        </p14:section>
        <p14:section name="Untitled Section" id="{208F8ACF-FDF3-431D-BEBA-3CC9CFF7C7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003"/>
    <a:srgbClr val="8F191C"/>
    <a:srgbClr val="AD4F45"/>
    <a:srgbClr val="AB0104"/>
    <a:srgbClr val="66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5226" autoAdjust="0"/>
  </p:normalViewPr>
  <p:slideViewPr>
    <p:cSldViewPr>
      <p:cViewPr varScale="1">
        <p:scale>
          <a:sx n="45" d="100"/>
          <a:sy n="45" d="100"/>
        </p:scale>
        <p:origin x="43" y="8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E0D1-B34A-4B7F-850B-68D01971C64C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5365-EA54-452E-AD43-1790D0F8D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1638-D0E2-4839-B13A-24BF466AABA9}" type="datetime1">
              <a:rPr lang="en-US" smtClean="0"/>
              <a:pPr/>
              <a:t>7/22/2020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3F8-84AA-449D-9667-7BB544FECF54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1422400" cy="5851525"/>
          </a:xfrm>
        </p:spPr>
        <p:txBody>
          <a:bodyPr vert="eaVert"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978-F449-47AF-B3D0-B13F162C6AF6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EB3F-C711-4304-A4F6-7B4841DEDE94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4A48-D25C-45A8-B8E0-BD2D3B1132C1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99568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4F5-A131-4974-90AA-B086A07564D4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sign&#10;&#10;Description automatically generated">
            <a:extLst>
              <a:ext uri="{FF2B5EF4-FFF2-40B4-BE49-F238E27FC236}">
                <a16:creationId xmlns:a16="http://schemas.microsoft.com/office/drawing/2014/main" id="{5823847C-7389-40C4-8131-2D66880DDE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34" y="0"/>
            <a:ext cx="1012625" cy="1219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73748"/>
            <a:ext cx="101600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19201"/>
            <a:ext cx="10972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00801"/>
            <a:ext cx="3193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D052A4D6-DA43-469D-B534-1F70D17CCF7C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400801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rgbClr val="AB00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B0003"/>
        </a:buClr>
        <a:buFont typeface="Arial" panose="020B0604020202020204" pitchFamily="34" charset="0"/>
        <a:buChar char="•"/>
        <a:defRPr sz="2800" b="1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3BB2-0203-46D5-AC60-06B8A1E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2089F-6F83-40FD-93D5-F806F0C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B5547-61CB-486E-AEBA-4FB1D480AB8E}"/>
              </a:ext>
            </a:extLst>
          </p:cNvPr>
          <p:cNvSpPr txBox="1"/>
          <p:nvPr/>
        </p:nvSpPr>
        <p:spPr>
          <a:xfrm>
            <a:off x="2937934" y="3665797"/>
            <a:ext cx="6112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Electronics Division Panel Discussion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July 16, 2020</a:t>
            </a:r>
          </a:p>
          <a:p>
            <a:pPr algn="ctr"/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49EC28-E00C-4D24-A144-8C1253C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2590800"/>
            <a:ext cx="13208000" cy="740653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EXPLORING EMERGING TECHNOLOGIES:</a:t>
            </a:r>
            <a:br>
              <a:rPr lang="en-US" sz="4400" dirty="0"/>
            </a:br>
            <a:r>
              <a:rPr lang="en-US" sz="3600" dirty="0"/>
              <a:t>Radiation Hardened Technology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3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3748"/>
            <a:ext cx="10058400" cy="740653"/>
          </a:xfrm>
        </p:spPr>
        <p:txBody>
          <a:bodyPr anchor="ctr">
            <a:normAutofit/>
          </a:bodyPr>
          <a:lstStyle/>
          <a:p>
            <a:r>
              <a:rPr lang="en-US" dirty="0"/>
              <a:t>NDIA Electronics Division Meeting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7DDA9-92E1-4390-9DB8-B92F04CA1F8C}"/>
              </a:ext>
            </a:extLst>
          </p:cNvPr>
          <p:cNvSpPr txBox="1">
            <a:spLocks/>
          </p:cNvSpPr>
          <p:nvPr/>
        </p:nvSpPr>
        <p:spPr>
          <a:xfrm>
            <a:off x="5791200" y="1447800"/>
            <a:ext cx="6095999" cy="4830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Moderator: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Shawn Fetterolf</a:t>
            </a:r>
          </a:p>
          <a:p>
            <a:pPr>
              <a:spcAft>
                <a:spcPts val="600"/>
              </a:spcAft>
            </a:pPr>
            <a:r>
              <a:rPr lang="en-US" sz="3000" b="0">
                <a:solidFill>
                  <a:schemeClr val="tx1">
                    <a:lumMod val="85000"/>
                    <a:lumOff val="15000"/>
                  </a:schemeClr>
                </a:solidFill>
              </a:rPr>
              <a:t>Synopsys</a:t>
            </a: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Inc.</a:t>
            </a:r>
          </a:p>
          <a:p>
            <a:pPr>
              <a:spcAft>
                <a:spcPts val="600"/>
              </a:spcAft>
            </a:pP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Panelists: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Rachel Barnhill </a:t>
            </a:r>
          </a:p>
          <a:p>
            <a:pPr>
              <a:spcAft>
                <a:spcPts val="600"/>
              </a:spcAft>
            </a:pP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Microelectronics Research, Development, and Acquisition, Office of Research, Development, Test and Evaluation (NA-11), National Nuclear Security Administration, US Department of Energy</a:t>
            </a:r>
          </a:p>
          <a:p>
            <a:pPr>
              <a:spcAft>
                <a:spcPts val="600"/>
              </a:spcAft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Kaila Raby</a:t>
            </a:r>
          </a:p>
          <a:p>
            <a:pPr>
              <a:spcAft>
                <a:spcPts val="600"/>
              </a:spcAft>
            </a:pP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Sr. Manager, Group 5250, Advanced CMOS Solutions, Microsystems Engineering, Science and Applications (MESA) Center </a:t>
            </a:r>
            <a:b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Sandia National Laboratories</a:t>
            </a:r>
          </a:p>
          <a:p>
            <a:pPr>
              <a:spcAft>
                <a:spcPts val="600"/>
              </a:spcAft>
            </a:pPr>
            <a:endParaRPr lang="en-US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Kay </a:t>
            </a:r>
          </a:p>
          <a:p>
            <a:pPr>
              <a:spcAft>
                <a:spcPts val="600"/>
              </a:spcAft>
            </a:pP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J. Kay, Ph.D., T&amp;AM DoD Unique Needs Project Lead, SRHEC Executive Secretariat, OUSD(R&amp;E)</a:t>
            </a:r>
          </a:p>
          <a:p>
            <a:pPr>
              <a:spcAft>
                <a:spcPts val="600"/>
              </a:spcAft>
            </a:pPr>
            <a:endParaRPr lang="en-US" sz="35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Andrew Daniel </a:t>
            </a:r>
          </a:p>
          <a:p>
            <a:pPr>
              <a:spcAft>
                <a:spcPts val="600"/>
              </a:spcAft>
            </a:pP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Radiation Effects Engineer, NASA Jet Propulsion Laboratory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AB52FFF-7468-43C5-A604-6B766143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400801"/>
            <a:ext cx="319378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69E90E5-F405-40E0-BCD9-8001C0D52617}" type="datetime1">
              <a:rPr lang="en-US" smtClean="0"/>
              <a:pPr>
                <a:spcAft>
                  <a:spcPts val="600"/>
                </a:spcAft>
              </a:pPr>
              <a:t>7/22/2020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" y="6400801"/>
            <a:ext cx="482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64BFC3-983F-4B0A-9A55-84A85105ADC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C4E11525-2136-4CE3-AE15-A7C0D83F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r="25177"/>
          <a:stretch/>
        </p:blipFill>
        <p:spPr>
          <a:xfrm>
            <a:off x="533401" y="1371600"/>
            <a:ext cx="5029199" cy="49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BFD-48CA-4384-B7A0-2B9BD0D3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Q. </a:t>
            </a:r>
            <a:r>
              <a:rPr lang="en-US" b="0" dirty="0"/>
              <a:t>Last month, Undersecretary of Defense for Research and Engineering Mike Griffin ranked microelectronics as the #1 research and development priority for the Department. What are the top 3 microelectronics initiatives the Department is focused on through the FYDP?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0DC5-5E5B-4E61-B709-101AB891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35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A. </a:t>
            </a:r>
            <a:r>
              <a:rPr lang="en-US" b="0" dirty="0"/>
              <a:t>I cannot speak on behalf of the Department, but I would point to the following initiatives/programs/offices (they are not prioritized):</a:t>
            </a:r>
          </a:p>
          <a:p>
            <a:pPr lvl="1"/>
            <a:r>
              <a:rPr lang="en-US" dirty="0"/>
              <a:t>Trusted &amp; Assurance Microelectronics (T&amp;AM)</a:t>
            </a:r>
          </a:p>
          <a:p>
            <a:pPr lvl="1"/>
            <a:r>
              <a:rPr lang="en-US" dirty="0"/>
              <a:t>DARPA Electronics Resurgence Initiative (ERI)</a:t>
            </a:r>
          </a:p>
          <a:p>
            <a:pPr lvl="1"/>
            <a:r>
              <a:rPr lang="en-US" dirty="0"/>
              <a:t>DPA Title III Investments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AB59-AC42-479F-8575-45785697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FAE4-682C-4435-B4DB-A0DFBB4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9BA3D6-1C1C-4C7B-935D-E34730FC391E}"/>
              </a:ext>
            </a:extLst>
          </p:cNvPr>
          <p:cNvSpPr txBox="1">
            <a:spLocks/>
          </p:cNvSpPr>
          <p:nvPr/>
        </p:nvSpPr>
        <p:spPr>
          <a:xfrm>
            <a:off x="452967" y="312736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299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BFD-48CA-4384-B7A0-2B9BD0D3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Q. </a:t>
            </a:r>
            <a:r>
              <a:rPr lang="en-US" b="0" dirty="0"/>
              <a:t>How effective is RHOC in advocating for the community's needs 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0DC5-5E5B-4E61-B709-101AB891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35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A. </a:t>
            </a:r>
            <a:r>
              <a:rPr lang="en-US" b="0" dirty="0"/>
              <a:t>It is my understanding that the RHOC no longer exists.  SRHEC is intended to be a replacement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AB59-AC42-479F-8575-45785697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FAE4-682C-4435-B4DB-A0DFBB4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9BA3D6-1C1C-4C7B-935D-E34730FC391E}"/>
              </a:ext>
            </a:extLst>
          </p:cNvPr>
          <p:cNvSpPr txBox="1">
            <a:spLocks/>
          </p:cNvSpPr>
          <p:nvPr/>
        </p:nvSpPr>
        <p:spPr>
          <a:xfrm>
            <a:off x="452967" y="312736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536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BFD-48CA-4384-B7A0-2B9BD0D3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512887"/>
            <a:ext cx="5384800" cy="4735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Q. </a:t>
            </a:r>
            <a:r>
              <a:rPr lang="en-US" b="0" dirty="0"/>
              <a:t>Will </a:t>
            </a:r>
            <a:r>
              <a:rPr lang="en-US" b="0" dirty="0" err="1"/>
              <a:t>RadHard</a:t>
            </a:r>
            <a:r>
              <a:rPr lang="en-US" b="0" dirty="0"/>
              <a:t> capability access by other Manufacturing facilities be open to everyone in the DIB and through SRHEC?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0DC5-5E5B-4E61-B709-101AB891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35" y="1512887"/>
            <a:ext cx="5384800" cy="4735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A. </a:t>
            </a:r>
            <a:r>
              <a:rPr lang="en-US" b="0" dirty="0"/>
              <a:t>SRHEC is not intended nor does it have the authority to gate access to fabrication facilities.  There are efforts under the T&amp;AM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i="1" dirty="0"/>
              <a:t>“SRHEC Mission: Provide coordination and gain consensus across DoD to develop and execute a data driven investment strategy that ensures strategic and space program access to assured radiation hardened microelectronics.”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AB59-AC42-479F-8575-45785697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FAE4-682C-4435-B4DB-A0DFBB4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9BA3D6-1C1C-4C7B-935D-E34730FC391E}"/>
              </a:ext>
            </a:extLst>
          </p:cNvPr>
          <p:cNvSpPr txBox="1">
            <a:spLocks/>
          </p:cNvSpPr>
          <p:nvPr/>
        </p:nvSpPr>
        <p:spPr>
          <a:xfrm>
            <a:off x="452967" y="312736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768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BFD-48CA-4384-B7A0-2B9BD0D3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Q. </a:t>
            </a:r>
            <a:r>
              <a:rPr lang="en-US" b="0" dirty="0"/>
              <a:t>What is the "Service Model" to distribute TAM-developed access technologies?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0DC5-5E5B-4E61-B709-101AB891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35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A. </a:t>
            </a:r>
            <a:r>
              <a:rPr lang="en-US" b="0" dirty="0"/>
              <a:t>I think this question probably needs a discussion.  I would recommend a discussion with Dr. Matthew Casto the T&amp;AM Program Director.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AB59-AC42-479F-8575-45785697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FAE4-682C-4435-B4DB-A0DFBB4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9BA3D6-1C1C-4C7B-935D-E34730FC391E}"/>
              </a:ext>
            </a:extLst>
          </p:cNvPr>
          <p:cNvSpPr txBox="1">
            <a:spLocks/>
          </p:cNvSpPr>
          <p:nvPr/>
        </p:nvSpPr>
        <p:spPr>
          <a:xfrm>
            <a:off x="452967" y="312736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553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BFD-48CA-4384-B7A0-2B9BD0D3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Q. </a:t>
            </a:r>
            <a:r>
              <a:rPr lang="en-US" b="0" dirty="0"/>
              <a:t>How will the Zero Trust approach to assurance impact the Rad Hard technology development for future technologies?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0DC5-5E5B-4E61-B709-101AB891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635" y="1512887"/>
            <a:ext cx="5384800" cy="473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B0003"/>
                </a:solidFill>
              </a:rPr>
              <a:t>A. </a:t>
            </a:r>
            <a:r>
              <a:rPr lang="en-US" b="0" dirty="0">
                <a:solidFill>
                  <a:schemeClr val="tx1"/>
                </a:solidFill>
              </a:rPr>
              <a:t>I believe it will enhance access to advanced technologies and IP and in turn facilitating the development needed for modernization.  This another question deserves a conversation with Dr. Casto.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AB59-AC42-479F-8575-45785697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FAE4-682C-4435-B4DB-A0DFBB4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9BA3D6-1C1C-4C7B-935D-E34730FC391E}"/>
              </a:ext>
            </a:extLst>
          </p:cNvPr>
          <p:cNvSpPr txBox="1">
            <a:spLocks/>
          </p:cNvSpPr>
          <p:nvPr/>
        </p:nvSpPr>
        <p:spPr>
          <a:xfrm>
            <a:off x="452967" y="312736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604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461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1_Office Theme</vt:lpstr>
      <vt:lpstr>EXPLORING EMERGING TECHNOLOGIES: Radiation Hardened Technology</vt:lpstr>
      <vt:lpstr>NDIA Electronics Division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Option</dc:title>
  <dc:creator>Carizza Rosales</dc:creator>
  <cp:lastModifiedBy>Carizza Rosales</cp:lastModifiedBy>
  <cp:revision>16</cp:revision>
  <dcterms:created xsi:type="dcterms:W3CDTF">2020-07-15T19:37:55Z</dcterms:created>
  <dcterms:modified xsi:type="dcterms:W3CDTF">2020-07-22T04:21:34Z</dcterms:modified>
</cp:coreProperties>
</file>