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87" r:id="rId3"/>
    <p:sldId id="283" r:id="rId4"/>
    <p:sldId id="284" r:id="rId5"/>
    <p:sldId id="285" r:id="rId6"/>
    <p:sldId id="286" r:id="rId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8002E"/>
    <a:srgbClr val="AA211E"/>
    <a:srgbClr val="FFFFFF"/>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3086" autoAdjust="0"/>
  </p:normalViewPr>
  <p:slideViewPr>
    <p:cSldViewPr>
      <p:cViewPr>
        <p:scale>
          <a:sx n="66" d="100"/>
          <a:sy n="66" d="100"/>
        </p:scale>
        <p:origin x="-1266" y="-846"/>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notesViewPr>
    <p:cSldViewPr>
      <p:cViewPr varScale="1">
        <p:scale>
          <a:sx n="77" d="100"/>
          <a:sy n="77" d="100"/>
        </p:scale>
        <p:origin x="-2538" y="-84"/>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210205D-1116-4B4E-8302-3DF9EF899CA4}" type="slidenum">
              <a:rPr lang="en-US"/>
              <a:pPr>
                <a:defRPr/>
              </a:pPr>
              <a:t>‹#›</a:t>
            </a:fld>
            <a:endParaRPr lang="en-US"/>
          </a:p>
        </p:txBody>
      </p:sp>
    </p:spTree>
    <p:extLst>
      <p:ext uri="{BB962C8B-B14F-4D97-AF65-F5344CB8AC3E}">
        <p14:creationId xmlns="" xmlns:p14="http://schemas.microsoft.com/office/powerpoint/2010/main" val="68196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a:defRPr/>
            </a:pPr>
            <a:fld id="{A210205D-1116-4B4E-8302-3DF9EF899CA4}"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A210205D-1116-4B4E-8302-3DF9EF899CA4}"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pPr>
              <a:defRPr/>
            </a:pPr>
            <a:fld id="{A210205D-1116-4B4E-8302-3DF9EF899CA4}"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3CDD0B-FDD2-4E8C-BCF7-F8F596B5D0ED}" type="slidenum">
              <a:rPr lang="en-US"/>
              <a:pPr>
                <a:defRPr/>
              </a:pPr>
              <a:t>‹#›</a:t>
            </a:fld>
            <a:endParaRPr lang="en-US"/>
          </a:p>
        </p:txBody>
      </p:sp>
    </p:spTree>
    <p:extLst>
      <p:ext uri="{BB962C8B-B14F-4D97-AF65-F5344CB8AC3E}">
        <p14:creationId xmlns="" xmlns:p14="http://schemas.microsoft.com/office/powerpoint/2010/main" val="143100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B7E4C4-1A97-4978-8E36-645CDA1E605D}" type="slidenum">
              <a:rPr lang="en-US"/>
              <a:pPr>
                <a:defRPr/>
              </a:pPr>
              <a:t>‹#›</a:t>
            </a:fld>
            <a:endParaRPr lang="en-US"/>
          </a:p>
        </p:txBody>
      </p:sp>
    </p:spTree>
    <p:extLst>
      <p:ext uri="{BB962C8B-B14F-4D97-AF65-F5344CB8AC3E}">
        <p14:creationId xmlns="" xmlns:p14="http://schemas.microsoft.com/office/powerpoint/2010/main" val="123668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98073C-732E-49DE-BF95-197D2857F1BB}" type="slidenum">
              <a:rPr lang="en-US"/>
              <a:pPr>
                <a:defRPr/>
              </a:pPr>
              <a:t>‹#›</a:t>
            </a:fld>
            <a:endParaRPr lang="en-US"/>
          </a:p>
        </p:txBody>
      </p:sp>
    </p:spTree>
    <p:extLst>
      <p:ext uri="{BB962C8B-B14F-4D97-AF65-F5344CB8AC3E}">
        <p14:creationId xmlns="" xmlns:p14="http://schemas.microsoft.com/office/powerpoint/2010/main" val="2471851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ED51825-7F08-4280-A29D-2FF99BEAD0A5}" type="slidenum">
              <a:rPr lang="en-US"/>
              <a:pPr>
                <a:defRPr/>
              </a:pPr>
              <a:t>‹#›</a:t>
            </a:fld>
            <a:endParaRPr lang="en-US"/>
          </a:p>
        </p:txBody>
      </p:sp>
    </p:spTree>
    <p:extLst>
      <p:ext uri="{BB962C8B-B14F-4D97-AF65-F5344CB8AC3E}">
        <p14:creationId xmlns="" xmlns:p14="http://schemas.microsoft.com/office/powerpoint/2010/main" val="2818754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60A982-FDA5-4D93-8710-96D8FA18E7BB}" type="slidenum">
              <a:rPr lang="en-US"/>
              <a:pPr>
                <a:defRPr/>
              </a:pPr>
              <a:t>‹#›</a:t>
            </a:fld>
            <a:endParaRPr lang="en-US"/>
          </a:p>
        </p:txBody>
      </p:sp>
    </p:spTree>
    <p:extLst>
      <p:ext uri="{BB962C8B-B14F-4D97-AF65-F5344CB8AC3E}">
        <p14:creationId xmlns="" xmlns:p14="http://schemas.microsoft.com/office/powerpoint/2010/main" val="98673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EB0495-0795-4CFE-AF98-82721564F5D5}" type="slidenum">
              <a:rPr lang="en-US"/>
              <a:pPr>
                <a:defRPr/>
              </a:pPr>
              <a:t>‹#›</a:t>
            </a:fld>
            <a:endParaRPr lang="en-US"/>
          </a:p>
        </p:txBody>
      </p:sp>
    </p:spTree>
    <p:extLst>
      <p:ext uri="{BB962C8B-B14F-4D97-AF65-F5344CB8AC3E}">
        <p14:creationId xmlns="" xmlns:p14="http://schemas.microsoft.com/office/powerpoint/2010/main" val="72625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92FB60-7AEC-4ABB-873B-A444ABF19187}" type="slidenum">
              <a:rPr lang="en-US"/>
              <a:pPr>
                <a:defRPr/>
              </a:pPr>
              <a:t>‹#›</a:t>
            </a:fld>
            <a:endParaRPr lang="en-US"/>
          </a:p>
        </p:txBody>
      </p:sp>
    </p:spTree>
    <p:extLst>
      <p:ext uri="{BB962C8B-B14F-4D97-AF65-F5344CB8AC3E}">
        <p14:creationId xmlns="" xmlns:p14="http://schemas.microsoft.com/office/powerpoint/2010/main" val="164233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BC0D30-C904-4798-B68D-6027B3646A23}" type="slidenum">
              <a:rPr lang="en-US"/>
              <a:pPr>
                <a:defRPr/>
              </a:pPr>
              <a:t>‹#›</a:t>
            </a:fld>
            <a:endParaRPr lang="en-US"/>
          </a:p>
        </p:txBody>
      </p:sp>
    </p:spTree>
    <p:extLst>
      <p:ext uri="{BB962C8B-B14F-4D97-AF65-F5344CB8AC3E}">
        <p14:creationId xmlns="" xmlns:p14="http://schemas.microsoft.com/office/powerpoint/2010/main" val="223354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043E3A-7ADE-4BA8-A2BD-AD81B16C92EC}" type="slidenum">
              <a:rPr lang="en-US"/>
              <a:pPr>
                <a:defRPr/>
              </a:pPr>
              <a:t>‹#›</a:t>
            </a:fld>
            <a:endParaRPr lang="en-US"/>
          </a:p>
        </p:txBody>
      </p:sp>
    </p:spTree>
    <p:extLst>
      <p:ext uri="{BB962C8B-B14F-4D97-AF65-F5344CB8AC3E}">
        <p14:creationId xmlns="" xmlns:p14="http://schemas.microsoft.com/office/powerpoint/2010/main" val="34364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3D29B07-F189-4B7E-863D-774DA585A2FC}" type="slidenum">
              <a:rPr lang="en-US"/>
              <a:pPr>
                <a:defRPr/>
              </a:pPr>
              <a:t>‹#›</a:t>
            </a:fld>
            <a:endParaRPr lang="en-US"/>
          </a:p>
        </p:txBody>
      </p:sp>
    </p:spTree>
    <p:extLst>
      <p:ext uri="{BB962C8B-B14F-4D97-AF65-F5344CB8AC3E}">
        <p14:creationId xmlns="" xmlns:p14="http://schemas.microsoft.com/office/powerpoint/2010/main" val="1113616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39E7530-A17E-452B-8E1A-542E52B95775}" type="slidenum">
              <a:rPr lang="en-US"/>
              <a:pPr>
                <a:defRPr/>
              </a:pPr>
              <a:t>‹#›</a:t>
            </a:fld>
            <a:endParaRPr lang="en-US"/>
          </a:p>
        </p:txBody>
      </p:sp>
    </p:spTree>
    <p:extLst>
      <p:ext uri="{BB962C8B-B14F-4D97-AF65-F5344CB8AC3E}">
        <p14:creationId xmlns="" xmlns:p14="http://schemas.microsoft.com/office/powerpoint/2010/main" val="88348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DBDE82B-89AE-42C2-AD24-5B02ACA4C115}" type="slidenum">
              <a:rPr lang="en-US"/>
              <a:pPr>
                <a:defRPr/>
              </a:pPr>
              <a:t>‹#›</a:t>
            </a:fld>
            <a:endParaRPr lang="en-US"/>
          </a:p>
        </p:txBody>
      </p:sp>
    </p:spTree>
    <p:extLst>
      <p:ext uri="{BB962C8B-B14F-4D97-AF65-F5344CB8AC3E}">
        <p14:creationId xmlns="" xmlns:p14="http://schemas.microsoft.com/office/powerpoint/2010/main" val="34550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A8FC7D-A10B-4C9E-B2CA-B54BACC8C119}" type="slidenum">
              <a:rPr lang="en-US"/>
              <a:pPr>
                <a:defRPr/>
              </a:pPr>
              <a:t>‹#›</a:t>
            </a:fld>
            <a:endParaRPr lang="en-US"/>
          </a:p>
        </p:txBody>
      </p:sp>
    </p:spTree>
    <p:extLst>
      <p:ext uri="{BB962C8B-B14F-4D97-AF65-F5344CB8AC3E}">
        <p14:creationId xmlns="" xmlns:p14="http://schemas.microsoft.com/office/powerpoint/2010/main" val="58279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14FF9D-3B7D-4D12-911B-A9CE4D324C02}" type="slidenum">
              <a:rPr lang="en-US"/>
              <a:pPr>
                <a:defRPr/>
              </a:pPr>
              <a:t>‹#›</a:t>
            </a:fld>
            <a:endParaRPr lang="en-US"/>
          </a:p>
        </p:txBody>
      </p:sp>
    </p:spTree>
    <p:extLst>
      <p:ext uri="{BB962C8B-B14F-4D97-AF65-F5344CB8AC3E}">
        <p14:creationId xmlns="" xmlns:p14="http://schemas.microsoft.com/office/powerpoint/2010/main" val="119703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838200"/>
            <a:ext cx="8229600"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229600" y="6019800"/>
            <a:ext cx="685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3477F45-6573-4A3D-AAEC-15A4C00A9F24}" type="slidenum">
              <a:rPr lang="en-US"/>
              <a:pPr>
                <a:defRPr/>
              </a:pPr>
              <a:t>‹#›</a:t>
            </a:fld>
            <a:endParaRPr lang="en-US"/>
          </a:p>
        </p:txBody>
      </p:sp>
      <p:pic>
        <p:nvPicPr>
          <p:cNvPr id="2055" name="Picture 7" descr="top_tab.png"/>
          <p:cNvPicPr>
            <a:picLocks noChangeAspect="1"/>
          </p:cNvPicPr>
          <p:nvPr userDrawn="1"/>
        </p:nvPicPr>
        <p:blipFill>
          <a:blip r:embed="rId16" cstate="print">
            <a:extLst>
              <a:ext uri="{28A0092B-C50C-407E-A947-70E740481C1C}">
                <a14:useLocalDpi xmlns="" xmlns:a14="http://schemas.microsoft.com/office/drawing/2010/main" val="0"/>
              </a:ext>
            </a:extLst>
          </a:blip>
          <a:srcRect/>
          <a:stretch>
            <a:fillRect/>
          </a:stretch>
        </p:blipFill>
        <p:spPr bwMode="auto">
          <a:xfrm>
            <a:off x="0" y="0"/>
            <a:ext cx="9144000" cy="738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6" name="Picture 9" descr="NDIA_OFFICIAL_logo_2008.png"/>
          <p:cNvPicPr>
            <a:picLocks noChangeAspect="1"/>
          </p:cNvPicPr>
          <p:nvPr userDrawn="1"/>
        </p:nvPicPr>
        <p:blipFill>
          <a:blip r:embed="rId17" cstate="print">
            <a:extLst>
              <a:ext uri="{28A0092B-C50C-407E-A947-70E740481C1C}">
                <a14:useLocalDpi xmlns="" xmlns:a14="http://schemas.microsoft.com/office/drawing/2010/main" val="0"/>
              </a:ext>
            </a:extLst>
          </a:blip>
          <a:srcRect/>
          <a:stretch>
            <a:fillRect/>
          </a:stretch>
        </p:blipFill>
        <p:spPr bwMode="auto">
          <a:xfrm>
            <a:off x="304800" y="85725"/>
            <a:ext cx="1371600" cy="603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7" name="Picture 8" descr="bottom_tab.png"/>
          <p:cNvPicPr>
            <a:picLocks noChangeAspect="1"/>
          </p:cNvPicPr>
          <p:nvPr userDrawn="1"/>
        </p:nvPicPr>
        <p:blipFill>
          <a:blip r:embed="rId18" cstate="print">
            <a:extLst>
              <a:ext uri="{28A0092B-C50C-407E-A947-70E740481C1C}">
                <a14:useLocalDpi xmlns="" xmlns:a14="http://schemas.microsoft.com/office/drawing/2010/main" val="0"/>
              </a:ext>
            </a:extLst>
          </a:blip>
          <a:srcRect/>
          <a:stretch>
            <a:fillRect/>
          </a:stretch>
        </p:blipFill>
        <p:spPr bwMode="auto">
          <a:xfrm>
            <a:off x="0" y="6272213"/>
            <a:ext cx="9144000"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8" name="Picture 12" descr="affiliate_logos_2009.png"/>
          <p:cNvPicPr>
            <a:picLocks noChangeAspect="1"/>
          </p:cNvPicPr>
          <p:nvPr userDrawn="1"/>
        </p:nvPicPr>
        <p:blipFill>
          <a:blip r:embed="rId19" cstate="print">
            <a:extLst>
              <a:ext uri="{28A0092B-C50C-407E-A947-70E740481C1C}">
                <a14:useLocalDpi xmlns="" xmlns:a14="http://schemas.microsoft.com/office/drawing/2010/main" val="0"/>
              </a:ext>
            </a:extLst>
          </a:blip>
          <a:srcRect/>
          <a:stretch>
            <a:fillRect/>
          </a:stretch>
        </p:blipFill>
        <p:spPr bwMode="auto">
          <a:xfrm>
            <a:off x="6705600" y="4876800"/>
            <a:ext cx="2649538"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3600" b="1">
          <a:solidFill>
            <a:srgbClr val="98002E"/>
          </a:solidFill>
          <a:latin typeface="+mj-lt"/>
          <a:ea typeface="+mj-ea"/>
          <a:cs typeface="+mj-cs"/>
        </a:defRPr>
      </a:lvl1pPr>
      <a:lvl2pPr algn="ctr" rtl="0" eaLnBrk="0" fontAlgn="base" hangingPunct="0">
        <a:spcBef>
          <a:spcPct val="0"/>
        </a:spcBef>
        <a:spcAft>
          <a:spcPct val="0"/>
        </a:spcAft>
        <a:defRPr sz="3600" b="1">
          <a:solidFill>
            <a:srgbClr val="98002E"/>
          </a:solidFill>
          <a:latin typeface="Arial" charset="0"/>
        </a:defRPr>
      </a:lvl2pPr>
      <a:lvl3pPr algn="ctr" rtl="0" eaLnBrk="0" fontAlgn="base" hangingPunct="0">
        <a:spcBef>
          <a:spcPct val="0"/>
        </a:spcBef>
        <a:spcAft>
          <a:spcPct val="0"/>
        </a:spcAft>
        <a:defRPr sz="3600" b="1">
          <a:solidFill>
            <a:srgbClr val="98002E"/>
          </a:solidFill>
          <a:latin typeface="Arial" charset="0"/>
        </a:defRPr>
      </a:lvl3pPr>
      <a:lvl4pPr algn="ctr" rtl="0" eaLnBrk="0" fontAlgn="base" hangingPunct="0">
        <a:spcBef>
          <a:spcPct val="0"/>
        </a:spcBef>
        <a:spcAft>
          <a:spcPct val="0"/>
        </a:spcAft>
        <a:defRPr sz="3600" b="1">
          <a:solidFill>
            <a:srgbClr val="98002E"/>
          </a:solidFill>
          <a:latin typeface="Arial" charset="0"/>
        </a:defRPr>
      </a:lvl4pPr>
      <a:lvl5pPr algn="ctr" rtl="0" eaLnBrk="0" fontAlgn="base" hangingPunct="0">
        <a:spcBef>
          <a:spcPct val="0"/>
        </a:spcBef>
        <a:spcAft>
          <a:spcPct val="0"/>
        </a:spcAft>
        <a:defRPr sz="3600" b="1">
          <a:solidFill>
            <a:srgbClr val="98002E"/>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828800"/>
            <a:ext cx="9144000" cy="2667000"/>
          </a:xfrm>
        </p:spPr>
        <p:txBody>
          <a:bodyPr/>
          <a:lstStyle/>
          <a:p>
            <a:r>
              <a:rPr lang="en-US" altLang="en-US" dirty="0" smtClean="0"/>
              <a:t>NDIA Presentation for Public Meeting on DFARS Case 2016-D017, “Independent Research and Development Expenses”  </a:t>
            </a:r>
            <a:endParaRPr lang="en-US" altLang="en-US" dirty="0" smtClean="0">
              <a:solidFill>
                <a:srgbClr val="AA211E"/>
              </a:solidFill>
            </a:endParaRPr>
          </a:p>
        </p:txBody>
      </p:sp>
      <p:sp>
        <p:nvSpPr>
          <p:cNvPr id="3075" name="Rectangle 3"/>
          <p:cNvSpPr>
            <a:spLocks noGrp="1" noChangeArrowheads="1"/>
          </p:cNvSpPr>
          <p:nvPr>
            <p:ph type="subTitle" idx="1"/>
          </p:nvPr>
        </p:nvSpPr>
        <p:spPr>
          <a:xfrm>
            <a:off x="1371600" y="4419600"/>
            <a:ext cx="6705600" cy="1143000"/>
          </a:xfrm>
        </p:spPr>
        <p:txBody>
          <a:bodyPr/>
          <a:lstStyle/>
          <a:p>
            <a:pPr>
              <a:lnSpc>
                <a:spcPct val="80000"/>
              </a:lnSpc>
            </a:pPr>
            <a:r>
              <a:rPr lang="en-US" altLang="en-US" sz="2800" b="1" i="1" dirty="0" smtClean="0">
                <a:solidFill>
                  <a:srgbClr val="98002E"/>
                </a:solidFill>
              </a:rPr>
              <a:t>James Thomas</a:t>
            </a:r>
          </a:p>
          <a:p>
            <a:pPr>
              <a:lnSpc>
                <a:spcPct val="80000"/>
              </a:lnSpc>
            </a:pPr>
            <a:r>
              <a:rPr lang="en-US" altLang="en-US" sz="2800" b="1" i="1" dirty="0" smtClean="0">
                <a:solidFill>
                  <a:srgbClr val="98002E"/>
                </a:solidFill>
              </a:rPr>
              <a:t>Director of Legislative Policy</a:t>
            </a:r>
          </a:p>
          <a:p>
            <a:pPr>
              <a:lnSpc>
                <a:spcPct val="80000"/>
              </a:lnSpc>
            </a:pPr>
            <a:endParaRPr lang="en-US" altLang="en-US" sz="2800" b="1" i="1" dirty="0" smtClean="0">
              <a:solidFill>
                <a:srgbClr val="98002E"/>
              </a:solidFill>
            </a:endParaRPr>
          </a:p>
          <a:p>
            <a:pPr>
              <a:lnSpc>
                <a:spcPct val="80000"/>
              </a:lnSpc>
            </a:pPr>
            <a:endParaRPr lang="en-US" altLang="en-US" sz="1600" i="1" dirty="0" smtClean="0">
              <a:solidFill>
                <a:srgbClr val="98002E"/>
              </a:solidFill>
            </a:endParaRPr>
          </a:p>
          <a:p>
            <a:pPr>
              <a:lnSpc>
                <a:spcPct val="80000"/>
              </a:lnSpc>
            </a:pPr>
            <a:r>
              <a:rPr lang="en-US" altLang="en-US" sz="2000" b="1" i="1" dirty="0" smtClean="0">
                <a:solidFill>
                  <a:srgbClr val="98002E"/>
                </a:solidFill>
              </a:rPr>
              <a:t>March 3, 2016</a:t>
            </a:r>
            <a:endParaRPr lang="en-US" altLang="en-US" sz="3600" b="1" i="1" dirty="0" smtClean="0">
              <a:solidFill>
                <a:srgbClr val="98002E"/>
              </a:solidFill>
            </a:endParaRPr>
          </a:p>
        </p:txBody>
      </p:sp>
      <p:pic>
        <p:nvPicPr>
          <p:cNvPr id="3076" name="Picture 9" descr="NDIA_OFFICIAL_logo_2008.gif"/>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15000" y="517525"/>
            <a:ext cx="2971800"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ANPRM </a:t>
            </a:r>
            <a:endParaRPr lang="en-US" dirty="0"/>
          </a:p>
        </p:txBody>
      </p:sp>
      <p:sp>
        <p:nvSpPr>
          <p:cNvPr id="3" name="Content Placeholder 2"/>
          <p:cNvSpPr>
            <a:spLocks noGrp="1"/>
          </p:cNvSpPr>
          <p:nvPr>
            <p:ph idx="1"/>
          </p:nvPr>
        </p:nvSpPr>
        <p:spPr>
          <a:xfrm>
            <a:off x="0" y="1600200"/>
            <a:ext cx="9144000" cy="4648200"/>
          </a:xfrm>
        </p:spPr>
        <p:txBody>
          <a:bodyPr/>
          <a:lstStyle/>
          <a:p>
            <a:r>
              <a:rPr lang="en-US" b="1" dirty="0" smtClean="0"/>
              <a:t>Purpose: </a:t>
            </a:r>
            <a:r>
              <a:rPr lang="en-US" dirty="0" smtClean="0"/>
              <a:t>“[E]</a:t>
            </a:r>
            <a:r>
              <a:rPr lang="en-US" dirty="0" err="1" smtClean="0"/>
              <a:t>nsure</a:t>
            </a:r>
            <a:r>
              <a:rPr lang="en-US" dirty="0" smtClean="0"/>
              <a:t> that substantial future independent research and development (IR&amp;D) expenses as a means to reduce evaluated bid prices in competitive source selections are evaluated in a uniform way during competitive source selections.” </a:t>
            </a:r>
          </a:p>
          <a:p>
            <a:r>
              <a:rPr lang="en-US" b="1" dirty="0" smtClean="0"/>
              <a:t>Reasoning: </a:t>
            </a:r>
            <a:r>
              <a:rPr lang="en-US" dirty="0" smtClean="0"/>
              <a:t>DPAP instructed to make regulatory change in </a:t>
            </a:r>
            <a:r>
              <a:rPr lang="en-US" i="1" dirty="0" smtClean="0"/>
              <a:t>Implementation Directive for Better Buying Power 3.0</a:t>
            </a:r>
            <a:r>
              <a:rPr lang="en-US" dirty="0" smtClean="0"/>
              <a:t>.</a:t>
            </a:r>
            <a:endParaRPr lang="en-US" i="1" dirty="0" smtClean="0"/>
          </a:p>
          <a:p>
            <a:r>
              <a:rPr lang="en-US" b="1" dirty="0" smtClean="0"/>
              <a:t>Approach: </a:t>
            </a:r>
            <a:r>
              <a:rPr lang="en-US" dirty="0" smtClean="0"/>
              <a:t>Solicitations would require offerors to detail the nature and value of prospective IR&amp;D projects that the offeror would rely on to perform the resultant contract. Then, the DoD would evaluate proposals in a manner that would adjust the offeror’s total evaluated price to include the “value of related future IR&amp;D projects.”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lstStyle/>
          <a:p>
            <a:r>
              <a:rPr lang="en-US" dirty="0" smtClean="0"/>
              <a:t>Questions for the DAR Council (Practical Concerns)</a:t>
            </a:r>
            <a:endParaRPr lang="en-US" dirty="0"/>
          </a:p>
        </p:txBody>
      </p:sp>
      <p:sp>
        <p:nvSpPr>
          <p:cNvPr id="3" name="Content Placeholder 2"/>
          <p:cNvSpPr>
            <a:spLocks noGrp="1"/>
          </p:cNvSpPr>
          <p:nvPr>
            <p:ph idx="1"/>
          </p:nvPr>
        </p:nvSpPr>
        <p:spPr>
          <a:xfrm>
            <a:off x="0" y="1828800"/>
            <a:ext cx="9144000" cy="4343400"/>
          </a:xfrm>
        </p:spPr>
        <p:txBody>
          <a:bodyPr/>
          <a:lstStyle/>
          <a:p>
            <a:r>
              <a:rPr lang="en-US" b="1" dirty="0" smtClean="0"/>
              <a:t>Why change the DFARS?</a:t>
            </a:r>
          </a:p>
          <a:p>
            <a:pPr lvl="1"/>
            <a:r>
              <a:rPr lang="en-US" dirty="0" smtClean="0"/>
              <a:t>On March 4, 2011, the Director, Defense Pricing issued the “Department of Defense Source Selection Procedures,” with the stated purpose of providing “a common set of principles and procedures for conducting” competitively negotiated source selections across the Department of Defense. </a:t>
            </a:r>
          </a:p>
          <a:p>
            <a:r>
              <a:rPr lang="en-US" b="1" dirty="0" smtClean="0"/>
              <a:t>How will these changes be implemented?</a:t>
            </a:r>
          </a:p>
          <a:p>
            <a:pPr lvl="1"/>
            <a:r>
              <a:rPr lang="en-US" dirty="0" smtClean="0"/>
              <a:t>Adjusting an offeror’s total evaluated bid price in a negotiated source selection to accurately include the “value of related future IR&amp;D projects” requires good judgment and skill.</a:t>
            </a:r>
          </a:p>
          <a:p>
            <a:pPr lvl="1"/>
            <a:r>
              <a:rPr lang="en-US" dirty="0" smtClean="0"/>
              <a:t>How will the Department train the acquisition workforce to make these critical determinations?</a:t>
            </a:r>
          </a:p>
          <a:p>
            <a:pPr lvl="1"/>
            <a:r>
              <a:rPr lang="en-US" dirty="0" smtClean="0"/>
              <a:t>How will the Department ensure that costly mistakes are not made in this process? </a:t>
            </a:r>
            <a:endParaRPr lang="en-US" b="1" dirty="0" smtClean="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lstStyle/>
          <a:p>
            <a:r>
              <a:rPr lang="en-US" dirty="0" smtClean="0"/>
              <a:t>Questions for the DAR Council (Policy Concerns)</a:t>
            </a:r>
            <a:endParaRPr lang="en-US" dirty="0"/>
          </a:p>
        </p:txBody>
      </p:sp>
      <p:sp>
        <p:nvSpPr>
          <p:cNvPr id="3" name="Content Placeholder 2"/>
          <p:cNvSpPr>
            <a:spLocks noGrp="1"/>
          </p:cNvSpPr>
          <p:nvPr>
            <p:ph idx="1"/>
          </p:nvPr>
        </p:nvSpPr>
        <p:spPr>
          <a:xfrm>
            <a:off x="0" y="1828800"/>
            <a:ext cx="9144000" cy="4297363"/>
          </a:xfrm>
        </p:spPr>
        <p:txBody>
          <a:bodyPr/>
          <a:lstStyle/>
          <a:p>
            <a:r>
              <a:rPr lang="en-US" b="1" dirty="0" smtClean="0"/>
              <a:t>How are these proposed changes consistent with 10 U.S.C. §2372(f)?</a:t>
            </a:r>
          </a:p>
          <a:p>
            <a:pPr lvl="1"/>
            <a:r>
              <a:rPr lang="en-US" dirty="0" smtClean="0"/>
              <a:t>10 U.S.C. §2372(f) prohibits the Secretary of Defense from issuing regulations that “would infringe on the independence of a contractor to choose which technologies to pursue in its independent research and development program.”</a:t>
            </a:r>
            <a:endParaRPr lang="en-US" sz="1000" dirty="0" smtClean="0"/>
          </a:p>
          <a:p>
            <a:pPr lvl="1"/>
            <a:r>
              <a:rPr lang="en-US" dirty="0" smtClean="0"/>
              <a:t>The Department’s proposed approach appears to disfavor IR&amp;D investments that provide near term, incremental improvements in technology, which may support several current business captures that a contractor may be pursuing through competitive source selections.</a:t>
            </a:r>
          </a:p>
          <a:p>
            <a:pPr lvl="1"/>
            <a:r>
              <a:rPr lang="en-US" sz="2000" dirty="0" smtClean="0"/>
              <a:t>This approach appears to be an indirect attempt by the Department to drive contractor investment in technology and infringe on the independence protected in Title 10. </a:t>
            </a:r>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lstStyle/>
          <a:p>
            <a:r>
              <a:rPr lang="en-US" dirty="0" smtClean="0"/>
              <a:t>Questions for the DAR Council (Policy Concerns)</a:t>
            </a:r>
            <a:endParaRPr lang="en-US" dirty="0"/>
          </a:p>
        </p:txBody>
      </p:sp>
      <p:sp>
        <p:nvSpPr>
          <p:cNvPr id="3" name="Content Placeholder 2"/>
          <p:cNvSpPr>
            <a:spLocks noGrp="1"/>
          </p:cNvSpPr>
          <p:nvPr>
            <p:ph idx="1"/>
          </p:nvPr>
        </p:nvSpPr>
        <p:spPr>
          <a:xfrm>
            <a:off x="0" y="1828800"/>
            <a:ext cx="9144000" cy="4297363"/>
          </a:xfrm>
        </p:spPr>
        <p:txBody>
          <a:bodyPr/>
          <a:lstStyle/>
          <a:p>
            <a:r>
              <a:rPr lang="en-US" b="1" dirty="0" smtClean="0"/>
              <a:t>How will “related future IR&amp;D projects” be determined?</a:t>
            </a:r>
          </a:p>
          <a:p>
            <a:pPr lvl="1"/>
            <a:r>
              <a:rPr lang="en-US" dirty="0" smtClean="0"/>
              <a:t>The approach in the ANPRM states that the total evaluated bid price will be adjusted to include the value of “related future IR&amp;D projects.”  The term “related future IR&amp;D projects” is not further defined in the ANPRM.</a:t>
            </a:r>
          </a:p>
          <a:p>
            <a:pPr lvl="1"/>
            <a:r>
              <a:rPr lang="en-US" dirty="0" smtClean="0"/>
              <a:t>Many IR&amp;D projects are “continuing.”  In other words, an IR&amp;D project may be initiated in one year and have research or development activity occur over several subsequent years after project initiation.</a:t>
            </a:r>
          </a:p>
          <a:p>
            <a:pPr lvl="3">
              <a:buFont typeface="Wingdings" pitchFamily="2" charset="2"/>
              <a:buChar char="Ø"/>
            </a:pPr>
            <a:r>
              <a:rPr lang="en-US" dirty="0" smtClean="0"/>
              <a:t>Would the Department treat continuing IR&amp;D projects as “related future IR&amp;D projects” for purposes of adjusting the bid price in negotiated source selections?</a:t>
            </a:r>
            <a:endParaRPr lang="en-US" sz="1800" dirty="0" smtClean="0"/>
          </a:p>
          <a:p>
            <a:pPr lvl="3">
              <a:buFont typeface="Wingdings" pitchFamily="2" charset="2"/>
              <a:buChar char="Ø"/>
            </a:pPr>
            <a:r>
              <a:rPr lang="en-US" dirty="0" smtClean="0"/>
              <a:t>If so, what effect does the Department believe this treatment will have on continuing IR&amp;D investment?</a:t>
            </a:r>
            <a:endParaRPr lang="en-US" sz="1800" dirty="0" smtClean="0"/>
          </a:p>
          <a:p>
            <a:pPr lvl="1"/>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79438"/>
          </a:xfrm>
        </p:spPr>
        <p:txBody>
          <a:bodyPr/>
          <a:lstStyle/>
          <a:p>
            <a:r>
              <a:rPr lang="en-US" dirty="0" smtClean="0"/>
              <a:t>Questions for the DAR Council (Policy Concerns)</a:t>
            </a:r>
            <a:endParaRPr lang="en-US" dirty="0"/>
          </a:p>
        </p:txBody>
      </p:sp>
      <p:sp>
        <p:nvSpPr>
          <p:cNvPr id="3" name="Content Placeholder 2"/>
          <p:cNvSpPr>
            <a:spLocks noGrp="1"/>
          </p:cNvSpPr>
          <p:nvPr>
            <p:ph idx="1"/>
          </p:nvPr>
        </p:nvSpPr>
        <p:spPr>
          <a:xfrm>
            <a:off x="0" y="1828800"/>
            <a:ext cx="9144000" cy="4297363"/>
          </a:xfrm>
        </p:spPr>
        <p:txBody>
          <a:bodyPr/>
          <a:lstStyle/>
          <a:p>
            <a:r>
              <a:rPr lang="en-US" b="1" dirty="0" smtClean="0"/>
              <a:t>How will “related future IR&amp;D projects” be determined? </a:t>
            </a:r>
          </a:p>
          <a:p>
            <a:pPr lvl="1"/>
            <a:r>
              <a:rPr lang="en-US" dirty="0" smtClean="0"/>
              <a:t>An individual IR&amp;D project may also have applicability across more than one DoD program.  How would the government determine which program the IR&amp;D project was “related to” for purposes of adjusting the evaluated bid price?  Would the government adjust the offeror’s bid price by the full value of the IR&amp;D project in each bid?</a:t>
            </a:r>
          </a:p>
          <a:p>
            <a:pPr lvl="3">
              <a:buFont typeface="Wingdings" pitchFamily="2" charset="2"/>
              <a:buChar char="Ø"/>
            </a:pPr>
            <a:r>
              <a:rPr lang="en-US" dirty="0" smtClean="0"/>
              <a:t>For example, if an offeror had an IR&amp;D project that applied to two DoD programs and the offeror submitted bids during competitive negotiated source selections on both DoD programs, would the government adjust the evaluated bid price by the full value of the IR&amp;D project in each instance?  </a:t>
            </a:r>
          </a:p>
          <a:p>
            <a:pPr lvl="3">
              <a:buFont typeface="Wingdings" pitchFamily="2" charset="2"/>
              <a:buChar char="Ø"/>
            </a:pPr>
            <a:r>
              <a:rPr lang="en-US" dirty="0" smtClean="0"/>
              <a:t>Or would the value of that IR&amp;D project be allocated between the offeror’s two bids (e.g. 50-50 split)?</a:t>
            </a:r>
            <a:endParaRPr lang="en-US" b="1" dirty="0" smtClean="0"/>
          </a:p>
          <a:p>
            <a:endParaRPr lang="en-US" dirty="0"/>
          </a:p>
        </p:txBody>
      </p:sp>
    </p:spTree>
  </p:cSld>
  <p:clrMapOvr>
    <a:masterClrMapping/>
  </p:clrMapOvr>
</p:sld>
</file>

<file path=ppt/theme/theme1.xml><?xml version="1.0" encoding="utf-8"?>
<a:theme xmlns:a="http://schemas.openxmlformats.org/drawingml/2006/main" name="Default Design">
  <a:themeElements>
    <a:clrScheme name="Custom 1">
      <a:dk1>
        <a:sysClr val="windowText" lastClr="000000"/>
      </a:dk1>
      <a:lt1>
        <a:sysClr val="window" lastClr="FFFFFF"/>
      </a:lt1>
      <a:dk2>
        <a:srgbClr val="323232"/>
      </a:dk2>
      <a:lt2>
        <a:srgbClr val="E3DED1"/>
      </a:lt2>
      <a:accent1>
        <a:srgbClr val="F07F09"/>
      </a:accent1>
      <a:accent2>
        <a:srgbClr val="AA211E"/>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5160</TotalTime>
  <Words>689</Words>
  <Application>Microsoft Office PowerPoint</Application>
  <PresentationFormat>On-screen Show (4:3)</PresentationFormat>
  <Paragraphs>36</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NDIA Presentation for Public Meeting on DFARS Case 2016-D017, “Independent Research and Development Expenses”  </vt:lpstr>
      <vt:lpstr>Summary of ANPRM </vt:lpstr>
      <vt:lpstr>Questions for the DAR Council (Practical Concerns)</vt:lpstr>
      <vt:lpstr>Questions for the DAR Council (Policy Concerns)</vt:lpstr>
      <vt:lpstr>Questions for the DAR Council (Policy Concerns)</vt:lpstr>
      <vt:lpstr>Questions for the DAR Council (Policy Concerns)</vt:lpstr>
    </vt:vector>
  </TitlesOfParts>
  <Company>NDIA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prokuski</dc:creator>
  <cp:lastModifiedBy>ROuimette</cp:lastModifiedBy>
  <cp:revision>616</cp:revision>
  <dcterms:created xsi:type="dcterms:W3CDTF">2007-06-27T12:25:30Z</dcterms:created>
  <dcterms:modified xsi:type="dcterms:W3CDTF">2016-03-22T16:07:52Z</dcterms:modified>
</cp:coreProperties>
</file>